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59" r:id="rId4"/>
    <p:sldId id="421" r:id="rId5"/>
    <p:sldId id="394" r:id="rId6"/>
    <p:sldId id="395" r:id="rId7"/>
    <p:sldId id="452" r:id="rId8"/>
    <p:sldId id="426" r:id="rId10"/>
    <p:sldId id="390" r:id="rId11"/>
    <p:sldId id="396" r:id="rId12"/>
    <p:sldId id="427" r:id="rId13"/>
    <p:sldId id="422" r:id="rId14"/>
    <p:sldId id="391" r:id="rId15"/>
    <p:sldId id="402" r:id="rId16"/>
    <p:sldId id="451" r:id="rId17"/>
    <p:sldId id="423" r:id="rId18"/>
    <p:sldId id="476" r:id="rId19"/>
    <p:sldId id="450" r:id="rId20"/>
    <p:sldId id="410" r:id="rId21"/>
    <p:sldId id="408" r:id="rId22"/>
    <p:sldId id="406" r:id="rId23"/>
    <p:sldId id="409" r:id="rId24"/>
    <p:sldId id="477" r:id="rId25"/>
    <p:sldId id="411" r:id="rId26"/>
    <p:sldId id="425" r:id="rId27"/>
    <p:sldId id="430" r:id="rId28"/>
    <p:sldId id="493" r:id="rId29"/>
    <p:sldId id="416" r:id="rId30"/>
    <p:sldId id="431" r:id="rId31"/>
    <p:sldId id="491" r:id="rId32"/>
    <p:sldId id="417" r:id="rId33"/>
  </p:sldIdLst>
  <p:sldSz cx="6397625" cy="3998595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33"/>
    <a:srgbClr val="FF0000"/>
    <a:srgbClr val="8C8CBC"/>
    <a:srgbClr val="000000"/>
    <a:srgbClr val="A50021"/>
    <a:srgbClr val="4D4D4D"/>
    <a:srgbClr val="EAEAEA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8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-216" y="-102"/>
      </p:cViewPr>
      <p:guideLst>
        <p:guide orient="horz" pos="991"/>
        <p:guide pos="2176"/>
      </p:guideLst>
    </p:cSldViewPr>
  </p:slideViewPr>
  <p:outlineViewPr>
    <p:cViewPr>
      <p:scale>
        <a:sx n="33" d="100"/>
        <a:sy n="33" d="100"/>
      </p:scale>
      <p:origin x="0" y="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C4C-6A56-4400-A694-4414E2F137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2BA74-451D-41ED-B78F-25FF3043B0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79425" y="1243013"/>
            <a:ext cx="5438775" cy="8556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60438" y="2265363"/>
            <a:ext cx="4478337" cy="10223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638675" y="160338"/>
            <a:ext cx="1438275" cy="34115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0675" y="160338"/>
            <a:ext cx="4165600" cy="34115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79425" y="1243013"/>
            <a:ext cx="5438775" cy="8556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60438" y="2265363"/>
            <a:ext cx="4478337" cy="10223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2570163"/>
            <a:ext cx="5438775" cy="793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825" y="1695450"/>
            <a:ext cx="5438775" cy="8747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0675" y="933450"/>
            <a:ext cx="2801938" cy="263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75013" y="933450"/>
            <a:ext cx="2801937" cy="263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160338"/>
            <a:ext cx="5757863" cy="6667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0675" y="895350"/>
            <a:ext cx="2825750" cy="373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0675" y="1268413"/>
            <a:ext cx="2825750" cy="2303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249613" y="895350"/>
            <a:ext cx="2828925" cy="373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249613" y="1268413"/>
            <a:ext cx="2828925" cy="2303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158750"/>
            <a:ext cx="2103438" cy="6778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1900" y="158750"/>
            <a:ext cx="3576638" cy="3413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0675" y="836613"/>
            <a:ext cx="2103438" cy="2735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4125" y="2798763"/>
            <a:ext cx="3838575" cy="330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54125" y="357188"/>
            <a:ext cx="3838575" cy="2398712"/>
          </a:xfrm>
        </p:spPr>
        <p:txBody>
          <a:bodyPr vert="horz" wrap="square" lIns="50650" tIns="25325" rIns="50650" bIns="25325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50609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4125" y="3128963"/>
            <a:ext cx="3838575" cy="469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638675" y="160338"/>
            <a:ext cx="1438275" cy="34115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0675" y="160338"/>
            <a:ext cx="4165600" cy="34115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4825" y="2570163"/>
            <a:ext cx="5438775" cy="793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4825" y="1695450"/>
            <a:ext cx="5438775" cy="8747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0675" y="933450"/>
            <a:ext cx="2801938" cy="263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75013" y="933450"/>
            <a:ext cx="2801937" cy="263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160338"/>
            <a:ext cx="5757863" cy="6667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0675" y="895350"/>
            <a:ext cx="2825750" cy="373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0675" y="1268413"/>
            <a:ext cx="2825750" cy="2303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249613" y="895350"/>
            <a:ext cx="2828925" cy="3730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249613" y="1268413"/>
            <a:ext cx="2828925" cy="2303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675" y="158750"/>
            <a:ext cx="2103438" cy="67786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01900" y="158750"/>
            <a:ext cx="3576638" cy="3413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0675" y="836613"/>
            <a:ext cx="2103438" cy="2735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4125" y="2798763"/>
            <a:ext cx="3838575" cy="3302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54125" y="357188"/>
            <a:ext cx="3838575" cy="2398712"/>
          </a:xfrm>
        </p:spPr>
        <p:txBody>
          <a:bodyPr vert="horz" wrap="square" lIns="50650" tIns="25325" rIns="50650" bIns="25325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50609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4125" y="3128963"/>
            <a:ext cx="3838575" cy="469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320675" y="160338"/>
            <a:ext cx="5756275" cy="666750"/>
          </a:xfrm>
          <a:prstGeom prst="rect">
            <a:avLst/>
          </a:prstGeom>
          <a:noFill/>
          <a:ln w="9525">
            <a:noFill/>
          </a:ln>
        </p:spPr>
        <p:txBody>
          <a:bodyPr lIns="50650" tIns="25325" rIns="50650" bIns="25325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320675" y="933450"/>
            <a:ext cx="5756275" cy="2638425"/>
          </a:xfrm>
          <a:prstGeom prst="rect">
            <a:avLst/>
          </a:prstGeom>
          <a:noFill/>
          <a:ln w="9525">
            <a:noFill/>
          </a:ln>
        </p:spPr>
        <p:txBody>
          <a:bodyPr lIns="50650" tIns="25325" rIns="50650" bIns="25325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0675" y="3641725"/>
            <a:ext cx="14922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>
              <a:defRPr sz="7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85988" y="3641725"/>
            <a:ext cx="20256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 algn="ctr">
              <a:defRPr sz="7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4700" y="3641725"/>
            <a:ext cx="14922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 algn="r">
              <a:defRPr sz="700"/>
            </a:lvl1pPr>
          </a:lstStyle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190500" indent="-190500" algn="l" defTabSz="506095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57480" algn="l" defTabSz="506095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633730" indent="-127000" algn="l" defTabSz="506095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+mn-ea"/>
        </a:defRPr>
      </a:lvl3pPr>
      <a:lvl4pPr marL="885825" indent="-127000" algn="l" defTabSz="506095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+mn-ea"/>
        </a:defRPr>
      </a:lvl4pPr>
      <a:lvl5pPr marL="1139825" indent="-127000" algn="l" defTabSz="506095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5pPr>
      <a:lvl6pPr marL="15970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6pPr>
      <a:lvl7pPr marL="20542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7pPr>
      <a:lvl8pPr marL="25114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8pPr>
      <a:lvl9pPr marL="29686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320675" y="160338"/>
            <a:ext cx="5756275" cy="666750"/>
          </a:xfrm>
          <a:prstGeom prst="rect">
            <a:avLst/>
          </a:prstGeom>
          <a:noFill/>
          <a:ln w="9525">
            <a:noFill/>
          </a:ln>
        </p:spPr>
        <p:txBody>
          <a:bodyPr lIns="50650" tIns="25325" rIns="50650" bIns="25325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320675" y="933450"/>
            <a:ext cx="5756275" cy="2638425"/>
          </a:xfrm>
          <a:prstGeom prst="rect">
            <a:avLst/>
          </a:prstGeom>
          <a:noFill/>
          <a:ln w="9525">
            <a:noFill/>
          </a:ln>
        </p:spPr>
        <p:txBody>
          <a:bodyPr lIns="50650" tIns="25325" rIns="50650" bIns="25325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0675" y="3641725"/>
            <a:ext cx="14922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>
              <a:defRPr sz="7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85988" y="3641725"/>
            <a:ext cx="20256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 algn="ctr">
              <a:defRPr sz="7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84700" y="3641725"/>
            <a:ext cx="14922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650" tIns="25325" rIns="50650" bIns="25325" numCol="1" anchor="t" anchorCtr="0" compatLnSpc="1"/>
          <a:lstStyle>
            <a:lvl1pPr algn="r">
              <a:defRPr sz="700"/>
            </a:lvl1pPr>
          </a:lstStyle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20204" pitchFamily="34" charset="0"/>
              </a:rPr>
            </a:fld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506095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506095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190500" indent="-190500" algn="l" defTabSz="506095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57480" algn="l" defTabSz="506095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633730" indent="-127000" algn="l" defTabSz="506095" rtl="0" eaLnBrk="0" fontAlgn="base" hangingPunct="0">
        <a:spcBef>
          <a:spcPct val="20000"/>
        </a:spcBef>
        <a:spcAft>
          <a:spcPct val="0"/>
        </a:spcAft>
        <a:buChar char="•"/>
        <a:defRPr sz="1300">
          <a:solidFill>
            <a:schemeClr val="tx1"/>
          </a:solidFill>
          <a:latin typeface="+mn-lt"/>
          <a:ea typeface="+mn-ea"/>
        </a:defRPr>
      </a:lvl3pPr>
      <a:lvl4pPr marL="885825" indent="-127000" algn="l" defTabSz="506095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+mn-ea"/>
        </a:defRPr>
      </a:lvl4pPr>
      <a:lvl5pPr marL="1139825" indent="-127000" algn="l" defTabSz="506095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5pPr>
      <a:lvl6pPr marL="15970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6pPr>
      <a:lvl7pPr marL="20542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7pPr>
      <a:lvl8pPr marL="25114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8pPr>
      <a:lvl9pPr marL="2968625" indent="-127000" algn="l" defTabSz="506095" rtl="0" fontAlgn="base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slide" Target="slide1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1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31.jpeg"/><Relationship Id="rId20" Type="http://schemas.openxmlformats.org/officeDocument/2006/relationships/image" Target="../media/image30.jpeg"/><Relationship Id="rId2" Type="http://schemas.openxmlformats.org/officeDocument/2006/relationships/image" Target="../media/image12.jpeg"/><Relationship Id="rId19" Type="http://schemas.openxmlformats.org/officeDocument/2006/relationships/image" Target="../media/image29.jpeg"/><Relationship Id="rId18" Type="http://schemas.openxmlformats.org/officeDocument/2006/relationships/image" Target="../media/image28.jpeg"/><Relationship Id="rId17" Type="http://schemas.openxmlformats.org/officeDocument/2006/relationships/image" Target="../media/image27.jpeg"/><Relationship Id="rId16" Type="http://schemas.openxmlformats.org/officeDocument/2006/relationships/image" Target="../media/image26.jpeg"/><Relationship Id="rId15" Type="http://schemas.openxmlformats.org/officeDocument/2006/relationships/image" Target="../media/image25.jpeg"/><Relationship Id="rId14" Type="http://schemas.openxmlformats.org/officeDocument/2006/relationships/image" Target="../media/image24.jpeg"/><Relationship Id="rId13" Type="http://schemas.openxmlformats.org/officeDocument/2006/relationships/image" Target="../media/image23.jpeg"/><Relationship Id="rId12" Type="http://schemas.openxmlformats.org/officeDocument/2006/relationships/image" Target="../media/image22.jpeg"/><Relationship Id="rId11" Type="http://schemas.openxmlformats.org/officeDocument/2006/relationships/image" Target="../media/image21.jpeg"/><Relationship Id="rId10" Type="http://schemas.openxmlformats.org/officeDocument/2006/relationships/image" Target="../media/image20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/>
          <p:nvPr/>
        </p:nvSpPr>
        <p:spPr>
          <a:xfrm>
            <a:off x="2239010" y="1363663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校园招聘</a:t>
            </a:r>
            <a:endParaRPr lang="zh-CN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2" name="Text Box 4"/>
          <p:cNvSpPr txBox="1"/>
          <p:nvPr/>
        </p:nvSpPr>
        <p:spPr>
          <a:xfrm>
            <a:off x="4854258" y="3681095"/>
            <a:ext cx="1313180" cy="2298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</a:rPr>
              <a:t>http://www.odbpo.com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Line 5"/>
          <p:cNvSpPr/>
          <p:nvPr/>
        </p:nvSpPr>
        <p:spPr>
          <a:xfrm>
            <a:off x="2397125" y="19621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54" name="虚线箭头 46"/>
          <p:cNvSpPr/>
          <p:nvPr/>
        </p:nvSpPr>
        <p:spPr>
          <a:xfrm>
            <a:off x="2962275" y="264477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5" name="Text Box 7"/>
          <p:cNvSpPr txBox="1"/>
          <p:nvPr/>
        </p:nvSpPr>
        <p:spPr>
          <a:xfrm>
            <a:off x="2734151" y="2089150"/>
            <a:ext cx="323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江苏远洋数据股份有限公司</a:t>
            </a:r>
            <a:endParaRPr lang="zh-CN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56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7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8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" name="Text Box 4"/>
          <p:cNvSpPr txBox="1"/>
          <p:nvPr/>
        </p:nvSpPr>
        <p:spPr>
          <a:xfrm>
            <a:off x="189230" y="3512185"/>
            <a:ext cx="2049780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*********</a:t>
            </a:r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学院</a:t>
            </a:r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学校专场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前进箭头 342"/>
          <p:cNvSpPr/>
          <p:nvPr/>
        </p:nvSpPr>
        <p:spPr>
          <a:xfrm rot="-2820000">
            <a:off x="352425" y="127000"/>
            <a:ext cx="444500" cy="550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981" y="99000"/>
              </a:cxn>
              <a:cxn ang="0">
                <a:pos x="0" y="19800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9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Text Box 4"/>
          <p:cNvSpPr txBox="1"/>
          <p:nvPr/>
        </p:nvSpPr>
        <p:spPr>
          <a:xfrm>
            <a:off x="2543017" y="1711325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Line 7"/>
          <p:cNvSpPr/>
          <p:nvPr/>
        </p:nvSpPr>
        <p:spPr>
          <a:xfrm>
            <a:off x="2397125" y="21018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4" name="虚线箭头 46"/>
          <p:cNvSpPr/>
          <p:nvPr/>
        </p:nvSpPr>
        <p:spPr>
          <a:xfrm>
            <a:off x="2962275" y="232092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0" y="0"/>
            <a:ext cx="3343275" cy="4000499"/>
          </a:xfrm>
          <a:prstGeom prst="flowChartProcess">
            <a:avLst/>
          </a:prstGeom>
          <a:blipFill dpi="0" rotWithShape="0">
            <a:blip r:embed="rId2"/>
            <a:srcRect/>
            <a:stretch>
              <a:fillRect r="-9145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45" name="AutoShape 3"/>
          <p:cNvSpPr/>
          <p:nvPr/>
        </p:nvSpPr>
        <p:spPr>
          <a:xfrm>
            <a:off x="3559175" y="1736521"/>
            <a:ext cx="770652" cy="28944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交通银行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6" name="Text Box 4"/>
          <p:cNvSpPr txBox="1"/>
          <p:nvPr/>
        </p:nvSpPr>
        <p:spPr>
          <a:xfrm>
            <a:off x="3506391" y="2197916"/>
            <a:ext cx="2883535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050" b="1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账单分期、好享贷、销卡挽留、金卡升白金卡</a:t>
            </a:r>
            <a:endParaRPr lang="zh-CN" altLang="zh-CN" sz="1050" b="1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7" name="AutoShape 5"/>
          <p:cNvSpPr/>
          <p:nvPr/>
        </p:nvSpPr>
        <p:spPr>
          <a:xfrm>
            <a:off x="3559175" y="2575420"/>
            <a:ext cx="823436" cy="3064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平安银行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48" name="Text Box 6"/>
          <p:cNvSpPr txBox="1"/>
          <p:nvPr/>
        </p:nvSpPr>
        <p:spPr>
          <a:xfrm>
            <a:off x="3559175" y="3045204"/>
            <a:ext cx="2838450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b="1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现金分期、平安邮购、平安保险</a:t>
            </a:r>
            <a:endParaRPr lang="zh-CN" altLang="zh-CN" sz="1100" b="1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49" name="AutoShape 7"/>
          <p:cNvSpPr/>
          <p:nvPr/>
        </p:nvSpPr>
        <p:spPr>
          <a:xfrm>
            <a:off x="3506391" y="889233"/>
            <a:ext cx="823436" cy="30646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中国银行</a:t>
            </a:r>
            <a:endParaRPr lang="zh-CN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250" name="Text Box 8"/>
          <p:cNvSpPr txBox="1"/>
          <p:nvPr/>
        </p:nvSpPr>
        <p:spPr>
          <a:xfrm>
            <a:off x="3506391" y="1350628"/>
            <a:ext cx="2360613" cy="261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100" b="1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账单分期、</a:t>
            </a:r>
            <a:r>
              <a:rPr lang="zh-CN" altLang="en-US" sz="1100" b="1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中行邮购</a:t>
            </a:r>
            <a:endParaRPr lang="zh-CN" altLang="zh-CN" sz="1100" b="1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52" name="虚线箭头 46"/>
          <p:cNvSpPr/>
          <p:nvPr/>
        </p:nvSpPr>
        <p:spPr>
          <a:xfrm>
            <a:off x="5682615" y="362521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4" name="Text Box 4"/>
          <p:cNvSpPr txBox="1"/>
          <p:nvPr/>
        </p:nvSpPr>
        <p:spPr>
          <a:xfrm>
            <a:off x="3396298" y="216733"/>
            <a:ext cx="14020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呼叫中心项目</a:t>
            </a:r>
            <a:endParaRPr lang="zh-CN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2734887" y="0"/>
            <a:ext cx="3662738" cy="4000499"/>
          </a:xfrm>
          <a:prstGeom prst="flowChartProcess">
            <a:avLst/>
          </a:prstGeom>
          <a:blipFill dpi="0" rotWithShape="0">
            <a:blip r:embed="rId2"/>
            <a:srcRect/>
            <a:stretch>
              <a:fillRect r="-58803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4" name="Text Box 4"/>
          <p:cNvSpPr txBox="1"/>
          <p:nvPr/>
        </p:nvSpPr>
        <p:spPr>
          <a:xfrm>
            <a:off x="439103" y="265628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招聘岗位</a:t>
            </a:r>
            <a:endParaRPr lang="zh-CN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996791" y="1463654"/>
            <a:ext cx="894080" cy="30670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外呼专员</a:t>
            </a:r>
            <a:endParaRPr lang="zh-CN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215900" y="1925955"/>
            <a:ext cx="2465070" cy="85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通过电话外呼的形式，为银行信用卡持卡人提供在线金融服务办理，如账单分期、邮购业务等。</a:t>
            </a:r>
            <a:endParaRPr lang="zh-CN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Freeform 73"/>
          <p:cNvSpPr>
            <a:spLocks noEditPoints="1" noChangeArrowheads="1"/>
          </p:cNvSpPr>
          <p:nvPr/>
        </p:nvSpPr>
        <p:spPr bwMode="auto">
          <a:xfrm>
            <a:off x="431165" y="1379220"/>
            <a:ext cx="431165" cy="340360"/>
          </a:xfrm>
          <a:custGeom>
            <a:avLst/>
            <a:gdLst>
              <a:gd name="T0" fmla="*/ 318369186 w 126"/>
              <a:gd name="T1" fmla="*/ 0 h 103"/>
              <a:gd name="T2" fmla="*/ 2147483646 w 126"/>
              <a:gd name="T3" fmla="*/ 172611125 h 103"/>
              <a:gd name="T4" fmla="*/ 636743752 w 126"/>
              <a:gd name="T5" fmla="*/ 1841160306 h 103"/>
              <a:gd name="T6" fmla="*/ 2147483646 w 126"/>
              <a:gd name="T7" fmla="*/ 834274590 h 103"/>
              <a:gd name="T8" fmla="*/ 2147483646 w 126"/>
              <a:gd name="T9" fmla="*/ 1064420969 h 103"/>
              <a:gd name="T10" fmla="*/ 2147483646 w 126"/>
              <a:gd name="T11" fmla="*/ 776739336 h 103"/>
              <a:gd name="T12" fmla="*/ 2147483646 w 126"/>
              <a:gd name="T13" fmla="*/ 1093191278 h 103"/>
              <a:gd name="T14" fmla="*/ 2147483646 w 126"/>
              <a:gd name="T15" fmla="*/ 1150726532 h 103"/>
              <a:gd name="T16" fmla="*/ 2147483646 w 126"/>
              <a:gd name="T17" fmla="*/ 891809844 h 103"/>
              <a:gd name="T18" fmla="*/ 2147483646 w 126"/>
              <a:gd name="T19" fmla="*/ 719204083 h 103"/>
              <a:gd name="T20" fmla="*/ 2147483646 w 126"/>
              <a:gd name="T21" fmla="*/ 834274590 h 103"/>
              <a:gd name="T22" fmla="*/ 2147483646 w 126"/>
              <a:gd name="T23" fmla="*/ 1294567349 h 103"/>
              <a:gd name="T24" fmla="*/ 2147483646 w 126"/>
              <a:gd name="T25" fmla="*/ 1035650661 h 103"/>
              <a:gd name="T26" fmla="*/ 2147483646 w 126"/>
              <a:gd name="T27" fmla="*/ 719204083 h 103"/>
              <a:gd name="T28" fmla="*/ 2147483646 w 126"/>
              <a:gd name="T29" fmla="*/ 1064420969 h 103"/>
              <a:gd name="T30" fmla="*/ 2147483646 w 126"/>
              <a:gd name="T31" fmla="*/ 661668829 h 103"/>
              <a:gd name="T32" fmla="*/ 1331369387 w 126"/>
              <a:gd name="T33" fmla="*/ 546592957 h 103"/>
              <a:gd name="T34" fmla="*/ 1418200281 w 126"/>
              <a:gd name="T35" fmla="*/ 517828012 h 103"/>
              <a:gd name="T36" fmla="*/ 2026000401 w 126"/>
              <a:gd name="T37" fmla="*/ 546592957 h 103"/>
              <a:gd name="T38" fmla="*/ 1881287624 w 126"/>
              <a:gd name="T39" fmla="*/ 920580153 h 103"/>
              <a:gd name="T40" fmla="*/ 1823400361 w 126"/>
              <a:gd name="T41" fmla="*/ 978115407 h 103"/>
              <a:gd name="T42" fmla="*/ 1533969427 w 126"/>
              <a:gd name="T43" fmla="*/ 978115407 h 103"/>
              <a:gd name="T44" fmla="*/ 1707631215 w 126"/>
              <a:gd name="T45" fmla="*/ 1093191278 h 103"/>
              <a:gd name="T46" fmla="*/ 1794456730 w 126"/>
              <a:gd name="T47" fmla="*/ 1121956223 h 103"/>
              <a:gd name="T48" fmla="*/ 2112831296 w 126"/>
              <a:gd name="T49" fmla="*/ 863044899 h 103"/>
              <a:gd name="T50" fmla="*/ 1476087544 w 126"/>
              <a:gd name="T51" fmla="*/ 402752141 h 103"/>
              <a:gd name="T52" fmla="*/ 1968113139 w 126"/>
              <a:gd name="T53" fmla="*/ 776739336 h 103"/>
              <a:gd name="T54" fmla="*/ 1968113139 w 126"/>
              <a:gd name="T55" fmla="*/ 719204083 h 103"/>
              <a:gd name="T56" fmla="*/ 1562913058 w 126"/>
              <a:gd name="T57" fmla="*/ 604128211 h 103"/>
              <a:gd name="T58" fmla="*/ 1013000201 w 126"/>
              <a:gd name="T59" fmla="*/ 1150726532 h 103"/>
              <a:gd name="T60" fmla="*/ 1505031175 w 126"/>
              <a:gd name="T61" fmla="*/ 1121956223 h 103"/>
              <a:gd name="T62" fmla="*/ 1476087544 w 126"/>
              <a:gd name="T63" fmla="*/ 949350462 h 103"/>
              <a:gd name="T64" fmla="*/ 1476087544 w 126"/>
              <a:gd name="T65" fmla="*/ 863044899 h 103"/>
              <a:gd name="T66" fmla="*/ 1099831095 w 126"/>
              <a:gd name="T67" fmla="*/ 863044899 h 103"/>
              <a:gd name="T68" fmla="*/ 1128769347 w 126"/>
              <a:gd name="T69" fmla="*/ 978115407 h 103"/>
              <a:gd name="T70" fmla="*/ 1013000201 w 126"/>
              <a:gd name="T71" fmla="*/ 1150726532 h 103"/>
              <a:gd name="T72" fmla="*/ 636743752 w 126"/>
              <a:gd name="T73" fmla="*/ 1611013927 h 103"/>
              <a:gd name="T74" fmla="*/ 2147483646 w 126"/>
              <a:gd name="T75" fmla="*/ 2147483646 h 103"/>
              <a:gd name="T76" fmla="*/ 0 w 126"/>
              <a:gd name="T77" fmla="*/ 2147483646 h 103"/>
              <a:gd name="T78" fmla="*/ 2147483646 w 126"/>
              <a:gd name="T79" fmla="*/ 1927465868 h 103"/>
              <a:gd name="T80" fmla="*/ 1562913058 w 126"/>
              <a:gd name="T81" fmla="*/ 2071306685 h 103"/>
              <a:gd name="T82" fmla="*/ 1505031175 w 126"/>
              <a:gd name="T83" fmla="*/ 2147483646 h 103"/>
              <a:gd name="T84" fmla="*/ 694631015 w 126"/>
              <a:gd name="T85" fmla="*/ 2147483646 h 103"/>
              <a:gd name="T86" fmla="*/ 1678687584 w 126"/>
              <a:gd name="T87" fmla="*/ 2147483646 h 103"/>
              <a:gd name="T88" fmla="*/ 1678687584 w 126"/>
              <a:gd name="T89" fmla="*/ 2147483646 h 103"/>
              <a:gd name="T90" fmla="*/ 2147483646 w 126"/>
              <a:gd name="T91" fmla="*/ 2147483646 h 103"/>
              <a:gd name="T92" fmla="*/ 2147483646 w 126"/>
              <a:gd name="T93" fmla="*/ 2147483646 h 103"/>
              <a:gd name="T94" fmla="*/ 1099831095 w 126"/>
              <a:gd name="T95" fmla="*/ 2147483646 h 103"/>
              <a:gd name="T96" fmla="*/ 810400161 w 126"/>
              <a:gd name="T97" fmla="*/ 2147483646 h 103"/>
              <a:gd name="T98" fmla="*/ 810400161 w 126"/>
              <a:gd name="T99" fmla="*/ 2147483646 h 103"/>
              <a:gd name="T100" fmla="*/ 1881287624 w 126"/>
              <a:gd name="T101" fmla="*/ 2147483646 h 103"/>
              <a:gd name="T102" fmla="*/ 2147483646 w 126"/>
              <a:gd name="T103" fmla="*/ 2147483646 h 103"/>
              <a:gd name="T104" fmla="*/ 2147483646 w 126"/>
              <a:gd name="T105" fmla="*/ 2147483646 h 103"/>
              <a:gd name="T106" fmla="*/ 868287423 w 126"/>
              <a:gd name="T107" fmla="*/ 2071306685 h 103"/>
              <a:gd name="T108" fmla="*/ 868287423 w 126"/>
              <a:gd name="T109" fmla="*/ 2071306685 h 103"/>
              <a:gd name="T110" fmla="*/ 1997056770 w 126"/>
              <a:gd name="T111" fmla="*/ 2071306685 h 103"/>
              <a:gd name="T112" fmla="*/ 2147483646 w 126"/>
              <a:gd name="T113" fmla="*/ 2128841939 h 103"/>
              <a:gd name="T114" fmla="*/ 2147483646 w 126"/>
              <a:gd name="T115" fmla="*/ 2128841939 h 103"/>
              <a:gd name="T116" fmla="*/ 289430934 w 126"/>
              <a:gd name="T117" fmla="*/ 2147483646 h 103"/>
              <a:gd name="T118" fmla="*/ 289430934 w 126"/>
              <a:gd name="T119" fmla="*/ 2147483646 h 103"/>
              <a:gd name="T120" fmla="*/ 2147483646 w 126"/>
              <a:gd name="T121" fmla="*/ 2147483646 h 103"/>
              <a:gd name="T122" fmla="*/ 1418200281 w 126"/>
              <a:gd name="T123" fmla="*/ 2147483646 h 103"/>
              <a:gd name="T124" fmla="*/ 723569266 w 126"/>
              <a:gd name="T125" fmla="*/ 2147483646 h 1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"/>
              <a:gd name="T190" fmla="*/ 0 h 103"/>
              <a:gd name="T191" fmla="*/ 126 w 126"/>
              <a:gd name="T192" fmla="*/ 103 h 1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" h="103">
                <a:moveTo>
                  <a:pt x="11" y="64"/>
                </a:moveTo>
                <a:cubicBezTo>
                  <a:pt x="11" y="56"/>
                  <a:pt x="11" y="56"/>
                  <a:pt x="11" y="5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8" y="6"/>
                  <a:pt x="118" y="6"/>
                  <a:pt x="118" y="6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64"/>
                  <a:pt x="118" y="64"/>
                  <a:pt x="118" y="64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22" y="64"/>
                  <a:pt x="22" y="64"/>
                  <a:pt x="22" y="64"/>
                </a:cubicBezTo>
                <a:cubicBezTo>
                  <a:pt x="11" y="64"/>
                  <a:pt x="11" y="64"/>
                  <a:pt x="11" y="64"/>
                </a:cubicBezTo>
                <a:close/>
                <a:moveTo>
                  <a:pt x="90" y="27"/>
                </a:moveTo>
                <a:cubicBezTo>
                  <a:pt x="90" y="29"/>
                  <a:pt x="90" y="29"/>
                  <a:pt x="90" y="29"/>
                </a:cubicBezTo>
                <a:cubicBezTo>
                  <a:pt x="90" y="29"/>
                  <a:pt x="90" y="29"/>
                  <a:pt x="91" y="29"/>
                </a:cubicBezTo>
                <a:cubicBezTo>
                  <a:pt x="92" y="30"/>
                  <a:pt x="93" y="31"/>
                  <a:pt x="93" y="32"/>
                </a:cubicBezTo>
                <a:cubicBezTo>
                  <a:pt x="94" y="33"/>
                  <a:pt x="94" y="34"/>
                  <a:pt x="93" y="35"/>
                </a:cubicBezTo>
                <a:cubicBezTo>
                  <a:pt x="93" y="36"/>
                  <a:pt x="93" y="36"/>
                  <a:pt x="93" y="36"/>
                </a:cubicBezTo>
                <a:cubicBezTo>
                  <a:pt x="95" y="37"/>
                  <a:pt x="95" y="37"/>
                  <a:pt x="95" y="37"/>
                </a:cubicBezTo>
                <a:cubicBezTo>
                  <a:pt x="95" y="36"/>
                  <a:pt x="95" y="36"/>
                  <a:pt x="95" y="36"/>
                </a:cubicBezTo>
                <a:cubicBezTo>
                  <a:pt x="96" y="34"/>
                  <a:pt x="96" y="32"/>
                  <a:pt x="95" y="31"/>
                </a:cubicBezTo>
                <a:cubicBezTo>
                  <a:pt x="95" y="30"/>
                  <a:pt x="93" y="28"/>
                  <a:pt x="91" y="27"/>
                </a:cubicBezTo>
                <a:cubicBezTo>
                  <a:pt x="91" y="27"/>
                  <a:pt x="91" y="27"/>
                  <a:pt x="90" y="27"/>
                </a:cubicBezTo>
                <a:close/>
                <a:moveTo>
                  <a:pt x="92" y="45"/>
                </a:moveTo>
                <a:cubicBezTo>
                  <a:pt x="94" y="45"/>
                  <a:pt x="94" y="45"/>
                  <a:pt x="94" y="45"/>
                </a:cubicBezTo>
                <a:cubicBezTo>
                  <a:pt x="93" y="42"/>
                  <a:pt x="90" y="38"/>
                  <a:pt x="90" y="38"/>
                </a:cubicBezTo>
                <a:cubicBezTo>
                  <a:pt x="89" y="38"/>
                  <a:pt x="89" y="38"/>
                  <a:pt x="89" y="38"/>
                </a:cubicBezTo>
                <a:cubicBezTo>
                  <a:pt x="88" y="39"/>
                  <a:pt x="88" y="39"/>
                  <a:pt x="88" y="39"/>
                </a:cubicBezTo>
                <a:cubicBezTo>
                  <a:pt x="88" y="39"/>
                  <a:pt x="88" y="39"/>
                  <a:pt x="88" y="39"/>
                </a:cubicBezTo>
                <a:cubicBezTo>
                  <a:pt x="87" y="39"/>
                  <a:pt x="87" y="39"/>
                  <a:pt x="87" y="39"/>
                </a:cubicBezTo>
                <a:cubicBezTo>
                  <a:pt x="86" y="40"/>
                  <a:pt x="86" y="40"/>
                  <a:pt x="86" y="40"/>
                </a:cubicBezTo>
                <a:cubicBezTo>
                  <a:pt x="84" y="37"/>
                  <a:pt x="84" y="36"/>
                  <a:pt x="82" y="33"/>
                </a:cubicBezTo>
                <a:cubicBezTo>
                  <a:pt x="84" y="32"/>
                  <a:pt x="84" y="32"/>
                  <a:pt x="84" y="32"/>
                </a:cubicBezTo>
                <a:cubicBezTo>
                  <a:pt x="85" y="31"/>
                  <a:pt x="85" y="31"/>
                  <a:pt x="85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0"/>
                  <a:pt x="84" y="25"/>
                  <a:pt x="83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0" y="25"/>
                  <a:pt x="80" y="25"/>
                  <a:pt x="80" y="25"/>
                </a:cubicBezTo>
                <a:cubicBezTo>
                  <a:pt x="78" y="26"/>
                  <a:pt x="78" y="27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9" y="36"/>
                  <a:pt x="82" y="41"/>
                  <a:pt x="86" y="46"/>
                </a:cubicBezTo>
                <a:cubicBezTo>
                  <a:pt x="87" y="47"/>
                  <a:pt x="89" y="47"/>
                  <a:pt x="91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2" y="45"/>
                  <a:pt x="92" y="45"/>
                  <a:pt x="92" y="45"/>
                </a:cubicBezTo>
                <a:cubicBezTo>
                  <a:pt x="92" y="45"/>
                  <a:pt x="92" y="45"/>
                  <a:pt x="92" y="45"/>
                </a:cubicBezTo>
                <a:close/>
                <a:moveTo>
                  <a:pt x="90" y="32"/>
                </a:moveTo>
                <a:cubicBezTo>
                  <a:pt x="89" y="32"/>
                  <a:pt x="88" y="32"/>
                  <a:pt x="88" y="33"/>
                </a:cubicBezTo>
                <a:cubicBezTo>
                  <a:pt x="87" y="34"/>
                  <a:pt x="88" y="35"/>
                  <a:pt x="89" y="36"/>
                </a:cubicBezTo>
                <a:cubicBezTo>
                  <a:pt x="90" y="36"/>
                  <a:pt x="91" y="35"/>
                  <a:pt x="91" y="34"/>
                </a:cubicBezTo>
                <a:cubicBezTo>
                  <a:pt x="91" y="33"/>
                  <a:pt x="91" y="32"/>
                  <a:pt x="90" y="32"/>
                </a:cubicBezTo>
                <a:close/>
                <a:moveTo>
                  <a:pt x="92" y="23"/>
                </a:moveTo>
                <a:cubicBezTo>
                  <a:pt x="91" y="25"/>
                  <a:pt x="91" y="25"/>
                  <a:pt x="91" y="25"/>
                </a:cubicBezTo>
                <a:cubicBezTo>
                  <a:pt x="91" y="25"/>
                  <a:pt x="92" y="25"/>
                  <a:pt x="92" y="25"/>
                </a:cubicBezTo>
                <a:cubicBezTo>
                  <a:pt x="94" y="26"/>
                  <a:pt x="96" y="27"/>
                  <a:pt x="97" y="29"/>
                </a:cubicBezTo>
                <a:cubicBezTo>
                  <a:pt x="98" y="31"/>
                  <a:pt x="98" y="33"/>
                  <a:pt x="98" y="36"/>
                </a:cubicBezTo>
                <a:cubicBezTo>
                  <a:pt x="98" y="36"/>
                  <a:pt x="97" y="37"/>
                  <a:pt x="97" y="37"/>
                </a:cubicBezTo>
                <a:cubicBezTo>
                  <a:pt x="99" y="38"/>
                  <a:pt x="99" y="38"/>
                  <a:pt x="99" y="38"/>
                </a:cubicBezTo>
                <a:cubicBezTo>
                  <a:pt x="99" y="37"/>
                  <a:pt x="100" y="37"/>
                  <a:pt x="100" y="36"/>
                </a:cubicBezTo>
                <a:cubicBezTo>
                  <a:pt x="100" y="33"/>
                  <a:pt x="100" y="30"/>
                  <a:pt x="99" y="28"/>
                </a:cubicBezTo>
                <a:cubicBezTo>
                  <a:pt x="97" y="26"/>
                  <a:pt x="95" y="24"/>
                  <a:pt x="93" y="23"/>
                </a:cubicBezTo>
                <a:cubicBezTo>
                  <a:pt x="92" y="23"/>
                  <a:pt x="92" y="23"/>
                  <a:pt x="92" y="23"/>
                </a:cubicBezTo>
                <a:close/>
                <a:moveTo>
                  <a:pt x="51" y="14"/>
                </a:moveTo>
                <a:cubicBezTo>
                  <a:pt x="49" y="14"/>
                  <a:pt x="48" y="15"/>
                  <a:pt x="47" y="16"/>
                </a:cubicBezTo>
                <a:cubicBezTo>
                  <a:pt x="46" y="17"/>
                  <a:pt x="46" y="18"/>
                  <a:pt x="46" y="19"/>
                </a:cubicBezTo>
                <a:cubicBezTo>
                  <a:pt x="46" y="20"/>
                  <a:pt x="46" y="20"/>
                  <a:pt x="46" y="20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8" y="19"/>
                  <a:pt x="48" y="19"/>
                </a:cubicBezTo>
                <a:cubicBezTo>
                  <a:pt x="48" y="19"/>
                  <a:pt x="49" y="18"/>
                  <a:pt x="49" y="18"/>
                </a:cubicBezTo>
                <a:cubicBezTo>
                  <a:pt x="49" y="17"/>
                  <a:pt x="50" y="17"/>
                  <a:pt x="51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69" y="17"/>
                  <a:pt x="69" y="17"/>
                  <a:pt x="70" y="18"/>
                </a:cubicBezTo>
                <a:cubicBezTo>
                  <a:pt x="70" y="18"/>
                  <a:pt x="70" y="19"/>
                  <a:pt x="70" y="19"/>
                </a:cubicBezTo>
                <a:cubicBezTo>
                  <a:pt x="70" y="30"/>
                  <a:pt x="70" y="30"/>
                  <a:pt x="70" y="30"/>
                </a:cubicBezTo>
                <a:cubicBezTo>
                  <a:pt x="70" y="31"/>
                  <a:pt x="70" y="31"/>
                  <a:pt x="70" y="32"/>
                </a:cubicBezTo>
                <a:cubicBezTo>
                  <a:pt x="69" y="32"/>
                  <a:pt x="69" y="32"/>
                  <a:pt x="68" y="32"/>
                </a:cubicBez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33"/>
                  <a:pt x="64" y="33"/>
                  <a:pt x="64" y="33"/>
                </a:cubicBezTo>
                <a:cubicBezTo>
                  <a:pt x="62" y="34"/>
                  <a:pt x="62" y="34"/>
                  <a:pt x="62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2"/>
                  <a:pt x="63" y="32"/>
                  <a:pt x="63" y="32"/>
                </a:cubicBezTo>
                <a:cubicBezTo>
                  <a:pt x="61" y="32"/>
                  <a:pt x="61" y="32"/>
                  <a:pt x="61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3" y="33"/>
                  <a:pt x="53" y="34"/>
                </a:cubicBezTo>
                <a:cubicBezTo>
                  <a:pt x="53" y="34"/>
                  <a:pt x="53" y="34"/>
                  <a:pt x="52" y="35"/>
                </a:cubicBezTo>
                <a:cubicBezTo>
                  <a:pt x="60" y="35"/>
                  <a:pt x="60" y="35"/>
                  <a:pt x="60" y="35"/>
                </a:cubicBezTo>
                <a:cubicBezTo>
                  <a:pt x="59" y="37"/>
                  <a:pt x="59" y="37"/>
                  <a:pt x="59" y="37"/>
                </a:cubicBezTo>
                <a:cubicBezTo>
                  <a:pt x="59" y="38"/>
                  <a:pt x="59" y="38"/>
                  <a:pt x="59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1" y="39"/>
                  <a:pt x="61" y="39"/>
                  <a:pt x="61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2" y="39"/>
                  <a:pt x="62" y="39"/>
                  <a:pt x="62" y="39"/>
                </a:cubicBezTo>
                <a:cubicBezTo>
                  <a:pt x="65" y="35"/>
                  <a:pt x="65" y="35"/>
                  <a:pt x="65" y="35"/>
                </a:cubicBezTo>
                <a:cubicBezTo>
                  <a:pt x="68" y="35"/>
                  <a:pt x="68" y="35"/>
                  <a:pt x="68" y="35"/>
                </a:cubicBezTo>
                <a:cubicBezTo>
                  <a:pt x="70" y="35"/>
                  <a:pt x="71" y="34"/>
                  <a:pt x="72" y="33"/>
                </a:cubicBezTo>
                <a:cubicBezTo>
                  <a:pt x="73" y="33"/>
                  <a:pt x="73" y="31"/>
                  <a:pt x="73" y="30"/>
                </a:cubicBezTo>
                <a:cubicBezTo>
                  <a:pt x="73" y="19"/>
                  <a:pt x="73" y="19"/>
                  <a:pt x="73" y="19"/>
                </a:cubicBezTo>
                <a:cubicBezTo>
                  <a:pt x="73" y="18"/>
                  <a:pt x="73" y="17"/>
                  <a:pt x="72" y="16"/>
                </a:cubicBezTo>
                <a:cubicBezTo>
                  <a:pt x="71" y="15"/>
                  <a:pt x="70" y="14"/>
                  <a:pt x="68" y="14"/>
                </a:cubicBezTo>
                <a:cubicBezTo>
                  <a:pt x="51" y="14"/>
                  <a:pt x="51" y="14"/>
                  <a:pt x="51" y="14"/>
                </a:cubicBezTo>
                <a:close/>
                <a:moveTo>
                  <a:pt x="55" y="27"/>
                </a:moveTo>
                <a:cubicBezTo>
                  <a:pt x="55" y="29"/>
                  <a:pt x="55" y="29"/>
                  <a:pt x="55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7"/>
                  <a:pt x="68" y="27"/>
                  <a:pt x="68" y="27"/>
                </a:cubicBezTo>
                <a:cubicBezTo>
                  <a:pt x="55" y="27"/>
                  <a:pt x="55" y="27"/>
                  <a:pt x="55" y="27"/>
                </a:cubicBezTo>
                <a:close/>
                <a:moveTo>
                  <a:pt x="55" y="23"/>
                </a:moveTo>
                <a:cubicBezTo>
                  <a:pt x="55" y="25"/>
                  <a:pt x="55" y="25"/>
                  <a:pt x="55" y="25"/>
                </a:cubicBezTo>
                <a:cubicBezTo>
                  <a:pt x="68" y="25"/>
                  <a:pt x="68" y="25"/>
                  <a:pt x="68" y="25"/>
                </a:cubicBezTo>
                <a:cubicBezTo>
                  <a:pt x="68" y="23"/>
                  <a:pt x="68" y="23"/>
                  <a:pt x="68" y="23"/>
                </a:cubicBezTo>
                <a:cubicBezTo>
                  <a:pt x="55" y="23"/>
                  <a:pt x="55" y="23"/>
                  <a:pt x="55" y="23"/>
                </a:cubicBezTo>
                <a:close/>
                <a:moveTo>
                  <a:pt x="54" y="20"/>
                </a:moveTo>
                <a:cubicBezTo>
                  <a:pt x="54" y="21"/>
                  <a:pt x="54" y="21"/>
                  <a:pt x="54" y="21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20"/>
                  <a:pt x="68" y="20"/>
                  <a:pt x="68" y="20"/>
                </a:cubicBezTo>
                <a:cubicBezTo>
                  <a:pt x="54" y="20"/>
                  <a:pt x="54" y="20"/>
                  <a:pt x="54" y="20"/>
                </a:cubicBezTo>
                <a:close/>
                <a:moveTo>
                  <a:pt x="35" y="40"/>
                </a:moveTo>
                <a:cubicBezTo>
                  <a:pt x="32" y="42"/>
                  <a:pt x="31" y="48"/>
                  <a:pt x="31" y="51"/>
                </a:cubicBezTo>
                <a:cubicBezTo>
                  <a:pt x="34" y="54"/>
                  <a:pt x="54" y="54"/>
                  <a:pt x="58" y="51"/>
                </a:cubicBezTo>
                <a:cubicBezTo>
                  <a:pt x="59" y="47"/>
                  <a:pt x="57" y="42"/>
                  <a:pt x="54" y="39"/>
                </a:cubicBezTo>
                <a:cubicBezTo>
                  <a:pt x="53" y="39"/>
                  <a:pt x="53" y="39"/>
                  <a:pt x="52" y="39"/>
                </a:cubicBezTo>
                <a:cubicBezTo>
                  <a:pt x="51" y="39"/>
                  <a:pt x="50" y="39"/>
                  <a:pt x="50" y="39"/>
                </a:cubicBezTo>
                <a:cubicBezTo>
                  <a:pt x="49" y="39"/>
                  <a:pt x="49" y="38"/>
                  <a:pt x="49" y="37"/>
                </a:cubicBezTo>
                <a:cubicBezTo>
                  <a:pt x="49" y="36"/>
                  <a:pt x="50" y="35"/>
                  <a:pt x="50" y="34"/>
                </a:cubicBezTo>
                <a:cubicBezTo>
                  <a:pt x="51" y="34"/>
                  <a:pt x="51" y="33"/>
                  <a:pt x="51" y="33"/>
                </a:cubicBezTo>
                <a:cubicBezTo>
                  <a:pt x="51" y="32"/>
                  <a:pt x="52" y="31"/>
                  <a:pt x="52" y="31"/>
                </a:cubicBezTo>
                <a:cubicBezTo>
                  <a:pt x="52" y="30"/>
                  <a:pt x="52" y="30"/>
                  <a:pt x="52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7"/>
                  <a:pt x="51" y="25"/>
                  <a:pt x="49" y="23"/>
                </a:cubicBezTo>
                <a:cubicBezTo>
                  <a:pt x="47" y="21"/>
                  <a:pt x="42" y="22"/>
                  <a:pt x="40" y="24"/>
                </a:cubicBezTo>
                <a:cubicBezTo>
                  <a:pt x="38" y="25"/>
                  <a:pt x="38" y="26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31"/>
                  <a:pt x="38" y="32"/>
                  <a:pt x="38" y="33"/>
                </a:cubicBezTo>
                <a:cubicBezTo>
                  <a:pt x="38" y="33"/>
                  <a:pt x="39" y="34"/>
                  <a:pt x="39" y="34"/>
                </a:cubicBezTo>
                <a:cubicBezTo>
                  <a:pt x="39" y="35"/>
                  <a:pt x="40" y="36"/>
                  <a:pt x="41" y="37"/>
                </a:cubicBezTo>
                <a:cubicBezTo>
                  <a:pt x="41" y="38"/>
                  <a:pt x="40" y="38"/>
                  <a:pt x="40" y="39"/>
                </a:cubicBezTo>
                <a:cubicBezTo>
                  <a:pt x="39" y="39"/>
                  <a:pt x="39" y="40"/>
                  <a:pt x="38" y="40"/>
                </a:cubicBezTo>
                <a:cubicBezTo>
                  <a:pt x="37" y="40"/>
                  <a:pt x="36" y="40"/>
                  <a:pt x="35" y="40"/>
                </a:cubicBezTo>
                <a:close/>
                <a:moveTo>
                  <a:pt x="106" y="56"/>
                </a:moveTo>
                <a:cubicBezTo>
                  <a:pt x="106" y="10"/>
                  <a:pt x="106" y="10"/>
                  <a:pt x="106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56"/>
                  <a:pt x="22" y="56"/>
                  <a:pt x="22" y="56"/>
                </a:cubicBezTo>
                <a:cubicBezTo>
                  <a:pt x="106" y="56"/>
                  <a:pt x="106" y="56"/>
                  <a:pt x="106" y="56"/>
                </a:cubicBezTo>
                <a:close/>
                <a:moveTo>
                  <a:pt x="118" y="67"/>
                </a:moveTo>
                <a:cubicBezTo>
                  <a:pt x="126" y="87"/>
                  <a:pt x="126" y="87"/>
                  <a:pt x="126" y="87"/>
                </a:cubicBezTo>
                <a:cubicBezTo>
                  <a:pt x="126" y="99"/>
                  <a:pt x="126" y="99"/>
                  <a:pt x="126" y="99"/>
                </a:cubicBezTo>
                <a:cubicBezTo>
                  <a:pt x="121" y="103"/>
                  <a:pt x="121" y="103"/>
                  <a:pt x="121" y="103"/>
                </a:cubicBezTo>
                <a:cubicBezTo>
                  <a:pt x="6" y="103"/>
                  <a:pt x="6" y="103"/>
                  <a:pt x="6" y="103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87"/>
                  <a:pt x="0" y="87"/>
                  <a:pt x="0" y="87"/>
                </a:cubicBezTo>
                <a:cubicBezTo>
                  <a:pt x="11" y="67"/>
                  <a:pt x="11" y="67"/>
                  <a:pt x="11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18" y="67"/>
                  <a:pt x="118" y="67"/>
                  <a:pt x="118" y="67"/>
                </a:cubicBezTo>
                <a:close/>
                <a:moveTo>
                  <a:pt x="45" y="72"/>
                </a:moveTo>
                <a:cubicBezTo>
                  <a:pt x="44" y="73"/>
                  <a:pt x="44" y="73"/>
                  <a:pt x="44" y="74"/>
                </a:cubicBezTo>
                <a:cubicBezTo>
                  <a:pt x="47" y="74"/>
                  <a:pt x="50" y="74"/>
                  <a:pt x="54" y="74"/>
                </a:cubicBezTo>
                <a:cubicBezTo>
                  <a:pt x="54" y="73"/>
                  <a:pt x="54" y="73"/>
                  <a:pt x="54" y="72"/>
                </a:cubicBezTo>
                <a:cubicBezTo>
                  <a:pt x="51" y="72"/>
                  <a:pt x="48" y="72"/>
                  <a:pt x="45" y="72"/>
                </a:cubicBezTo>
                <a:close/>
                <a:moveTo>
                  <a:pt x="42" y="82"/>
                </a:moveTo>
                <a:cubicBezTo>
                  <a:pt x="41" y="83"/>
                  <a:pt x="41" y="84"/>
                  <a:pt x="41" y="85"/>
                </a:cubicBezTo>
                <a:cubicBezTo>
                  <a:pt x="45" y="85"/>
                  <a:pt x="48" y="85"/>
                  <a:pt x="52" y="85"/>
                </a:cubicBezTo>
                <a:cubicBezTo>
                  <a:pt x="52" y="84"/>
                  <a:pt x="52" y="83"/>
                  <a:pt x="52" y="82"/>
                </a:cubicBezTo>
                <a:cubicBezTo>
                  <a:pt x="49" y="82"/>
                  <a:pt x="45" y="82"/>
                  <a:pt x="42" y="82"/>
                </a:cubicBezTo>
                <a:close/>
                <a:moveTo>
                  <a:pt x="25" y="82"/>
                </a:moveTo>
                <a:cubicBezTo>
                  <a:pt x="25" y="83"/>
                  <a:pt x="25" y="84"/>
                  <a:pt x="24" y="85"/>
                </a:cubicBezTo>
                <a:cubicBezTo>
                  <a:pt x="28" y="85"/>
                  <a:pt x="31" y="85"/>
                  <a:pt x="35" y="85"/>
                </a:cubicBezTo>
                <a:cubicBezTo>
                  <a:pt x="35" y="84"/>
                  <a:pt x="36" y="83"/>
                  <a:pt x="36" y="82"/>
                </a:cubicBezTo>
                <a:cubicBezTo>
                  <a:pt x="33" y="82"/>
                  <a:pt x="29" y="82"/>
                  <a:pt x="25" y="82"/>
                </a:cubicBezTo>
                <a:close/>
                <a:moveTo>
                  <a:pt x="58" y="82"/>
                </a:moveTo>
                <a:cubicBezTo>
                  <a:pt x="58" y="83"/>
                  <a:pt x="58" y="84"/>
                  <a:pt x="58" y="85"/>
                </a:cubicBezTo>
                <a:cubicBezTo>
                  <a:pt x="61" y="85"/>
                  <a:pt x="65" y="85"/>
                  <a:pt x="69" y="85"/>
                </a:cubicBezTo>
                <a:cubicBezTo>
                  <a:pt x="69" y="84"/>
                  <a:pt x="69" y="83"/>
                  <a:pt x="69" y="82"/>
                </a:cubicBezTo>
                <a:cubicBezTo>
                  <a:pt x="65" y="82"/>
                  <a:pt x="62" y="82"/>
                  <a:pt x="58" y="82"/>
                </a:cubicBezTo>
                <a:close/>
                <a:moveTo>
                  <a:pt x="75" y="82"/>
                </a:moveTo>
                <a:cubicBezTo>
                  <a:pt x="75" y="83"/>
                  <a:pt x="75" y="84"/>
                  <a:pt x="75" y="85"/>
                </a:cubicBezTo>
                <a:cubicBezTo>
                  <a:pt x="78" y="85"/>
                  <a:pt x="82" y="85"/>
                  <a:pt x="86" y="85"/>
                </a:cubicBezTo>
                <a:cubicBezTo>
                  <a:pt x="85" y="84"/>
                  <a:pt x="85" y="83"/>
                  <a:pt x="85" y="82"/>
                </a:cubicBezTo>
                <a:cubicBezTo>
                  <a:pt x="82" y="82"/>
                  <a:pt x="78" y="82"/>
                  <a:pt x="75" y="82"/>
                </a:cubicBezTo>
                <a:close/>
                <a:moveTo>
                  <a:pt x="91" y="82"/>
                </a:moveTo>
                <a:cubicBezTo>
                  <a:pt x="91" y="83"/>
                  <a:pt x="91" y="84"/>
                  <a:pt x="91" y="85"/>
                </a:cubicBezTo>
                <a:cubicBezTo>
                  <a:pt x="95" y="85"/>
                  <a:pt x="99" y="85"/>
                  <a:pt x="102" y="85"/>
                </a:cubicBezTo>
                <a:cubicBezTo>
                  <a:pt x="102" y="84"/>
                  <a:pt x="102" y="83"/>
                  <a:pt x="102" y="82"/>
                </a:cubicBezTo>
                <a:cubicBezTo>
                  <a:pt x="98" y="82"/>
                  <a:pt x="95" y="82"/>
                  <a:pt x="91" y="82"/>
                </a:cubicBezTo>
                <a:close/>
                <a:moveTo>
                  <a:pt x="39" y="76"/>
                </a:moveTo>
                <a:cubicBezTo>
                  <a:pt x="39" y="77"/>
                  <a:pt x="39" y="78"/>
                  <a:pt x="38" y="79"/>
                </a:cubicBezTo>
                <a:cubicBezTo>
                  <a:pt x="42" y="79"/>
                  <a:pt x="45" y="79"/>
                  <a:pt x="49" y="79"/>
                </a:cubicBezTo>
                <a:cubicBezTo>
                  <a:pt x="49" y="78"/>
                  <a:pt x="49" y="77"/>
                  <a:pt x="49" y="76"/>
                </a:cubicBezTo>
                <a:cubicBezTo>
                  <a:pt x="46" y="76"/>
                  <a:pt x="43" y="76"/>
                  <a:pt x="39" y="76"/>
                </a:cubicBezTo>
                <a:close/>
                <a:moveTo>
                  <a:pt x="28" y="76"/>
                </a:moveTo>
                <a:cubicBezTo>
                  <a:pt x="27" y="77"/>
                  <a:pt x="27" y="78"/>
                  <a:pt x="26" y="79"/>
                </a:cubicBezTo>
                <a:cubicBezTo>
                  <a:pt x="29" y="79"/>
                  <a:pt x="31" y="79"/>
                  <a:pt x="33" y="79"/>
                </a:cubicBezTo>
                <a:cubicBezTo>
                  <a:pt x="33" y="78"/>
                  <a:pt x="33" y="77"/>
                  <a:pt x="34" y="76"/>
                </a:cubicBezTo>
                <a:cubicBezTo>
                  <a:pt x="32" y="76"/>
                  <a:pt x="30" y="76"/>
                  <a:pt x="28" y="76"/>
                </a:cubicBezTo>
                <a:close/>
                <a:moveTo>
                  <a:pt x="55" y="76"/>
                </a:moveTo>
                <a:cubicBezTo>
                  <a:pt x="55" y="77"/>
                  <a:pt x="54" y="78"/>
                  <a:pt x="54" y="79"/>
                </a:cubicBezTo>
                <a:cubicBezTo>
                  <a:pt x="58" y="79"/>
                  <a:pt x="61" y="79"/>
                  <a:pt x="65" y="79"/>
                </a:cubicBezTo>
                <a:cubicBezTo>
                  <a:pt x="65" y="78"/>
                  <a:pt x="65" y="77"/>
                  <a:pt x="65" y="76"/>
                </a:cubicBezTo>
                <a:cubicBezTo>
                  <a:pt x="62" y="76"/>
                  <a:pt x="58" y="76"/>
                  <a:pt x="55" y="76"/>
                </a:cubicBezTo>
                <a:close/>
                <a:moveTo>
                  <a:pt x="70" y="76"/>
                </a:moveTo>
                <a:cubicBezTo>
                  <a:pt x="70" y="77"/>
                  <a:pt x="70" y="78"/>
                  <a:pt x="70" y="79"/>
                </a:cubicBezTo>
                <a:cubicBezTo>
                  <a:pt x="74" y="79"/>
                  <a:pt x="77" y="79"/>
                  <a:pt x="81" y="79"/>
                </a:cubicBezTo>
                <a:cubicBezTo>
                  <a:pt x="81" y="78"/>
                  <a:pt x="81" y="77"/>
                  <a:pt x="81" y="76"/>
                </a:cubicBezTo>
                <a:cubicBezTo>
                  <a:pt x="77" y="76"/>
                  <a:pt x="74" y="76"/>
                  <a:pt x="70" y="76"/>
                </a:cubicBezTo>
                <a:close/>
                <a:moveTo>
                  <a:pt x="87" y="76"/>
                </a:moveTo>
                <a:cubicBezTo>
                  <a:pt x="87" y="77"/>
                  <a:pt x="87" y="78"/>
                  <a:pt x="87" y="79"/>
                </a:cubicBezTo>
                <a:cubicBezTo>
                  <a:pt x="92" y="79"/>
                  <a:pt x="96" y="79"/>
                  <a:pt x="101" y="79"/>
                </a:cubicBezTo>
                <a:cubicBezTo>
                  <a:pt x="101" y="78"/>
                  <a:pt x="101" y="77"/>
                  <a:pt x="100" y="76"/>
                </a:cubicBezTo>
                <a:cubicBezTo>
                  <a:pt x="96" y="76"/>
                  <a:pt x="91" y="76"/>
                  <a:pt x="87" y="76"/>
                </a:cubicBezTo>
                <a:close/>
                <a:moveTo>
                  <a:pt x="30" y="72"/>
                </a:moveTo>
                <a:cubicBezTo>
                  <a:pt x="29" y="73"/>
                  <a:pt x="29" y="73"/>
                  <a:pt x="28" y="74"/>
                </a:cubicBezTo>
                <a:cubicBezTo>
                  <a:pt x="32" y="74"/>
                  <a:pt x="35" y="74"/>
                  <a:pt x="38" y="74"/>
                </a:cubicBezTo>
                <a:cubicBezTo>
                  <a:pt x="39" y="73"/>
                  <a:pt x="39" y="73"/>
                  <a:pt x="39" y="72"/>
                </a:cubicBezTo>
                <a:cubicBezTo>
                  <a:pt x="36" y="72"/>
                  <a:pt x="33" y="72"/>
                  <a:pt x="30" y="72"/>
                </a:cubicBezTo>
                <a:close/>
                <a:moveTo>
                  <a:pt x="59" y="72"/>
                </a:moveTo>
                <a:cubicBezTo>
                  <a:pt x="59" y="73"/>
                  <a:pt x="59" y="73"/>
                  <a:pt x="59" y="74"/>
                </a:cubicBezTo>
                <a:cubicBezTo>
                  <a:pt x="62" y="74"/>
                  <a:pt x="66" y="74"/>
                  <a:pt x="69" y="74"/>
                </a:cubicBezTo>
                <a:cubicBezTo>
                  <a:pt x="69" y="73"/>
                  <a:pt x="69" y="73"/>
                  <a:pt x="69" y="72"/>
                </a:cubicBezTo>
                <a:cubicBezTo>
                  <a:pt x="66" y="72"/>
                  <a:pt x="63" y="72"/>
                  <a:pt x="59" y="72"/>
                </a:cubicBezTo>
                <a:close/>
                <a:moveTo>
                  <a:pt x="74" y="72"/>
                </a:moveTo>
                <a:cubicBezTo>
                  <a:pt x="74" y="73"/>
                  <a:pt x="74" y="73"/>
                  <a:pt x="74" y="74"/>
                </a:cubicBezTo>
                <a:cubicBezTo>
                  <a:pt x="78" y="74"/>
                  <a:pt x="81" y="74"/>
                  <a:pt x="85" y="74"/>
                </a:cubicBezTo>
                <a:cubicBezTo>
                  <a:pt x="84" y="73"/>
                  <a:pt x="84" y="73"/>
                  <a:pt x="84" y="72"/>
                </a:cubicBezTo>
                <a:cubicBezTo>
                  <a:pt x="81" y="72"/>
                  <a:pt x="78" y="72"/>
                  <a:pt x="74" y="72"/>
                </a:cubicBezTo>
                <a:close/>
                <a:moveTo>
                  <a:pt x="89" y="72"/>
                </a:moveTo>
                <a:cubicBezTo>
                  <a:pt x="90" y="73"/>
                  <a:pt x="90" y="73"/>
                  <a:pt x="90" y="74"/>
                </a:cubicBezTo>
                <a:cubicBezTo>
                  <a:pt x="93" y="74"/>
                  <a:pt x="97" y="74"/>
                  <a:pt x="100" y="74"/>
                </a:cubicBezTo>
                <a:cubicBezTo>
                  <a:pt x="100" y="73"/>
                  <a:pt x="99" y="73"/>
                  <a:pt x="99" y="72"/>
                </a:cubicBezTo>
                <a:cubicBezTo>
                  <a:pt x="96" y="72"/>
                  <a:pt x="93" y="72"/>
                  <a:pt x="89" y="72"/>
                </a:cubicBezTo>
                <a:close/>
                <a:moveTo>
                  <a:pt x="10" y="91"/>
                </a:moveTo>
                <a:cubicBezTo>
                  <a:pt x="10" y="96"/>
                  <a:pt x="10" y="96"/>
                  <a:pt x="10" y="96"/>
                </a:cubicBezTo>
                <a:cubicBezTo>
                  <a:pt x="20" y="96"/>
                  <a:pt x="20" y="96"/>
                  <a:pt x="20" y="96"/>
                </a:cubicBezTo>
                <a:cubicBezTo>
                  <a:pt x="20" y="91"/>
                  <a:pt x="20" y="91"/>
                  <a:pt x="20" y="91"/>
                </a:cubicBezTo>
                <a:cubicBezTo>
                  <a:pt x="10" y="91"/>
                  <a:pt x="10" y="91"/>
                  <a:pt x="10" y="91"/>
                </a:cubicBezTo>
                <a:close/>
                <a:moveTo>
                  <a:pt x="106" y="91"/>
                </a:moveTo>
                <a:cubicBezTo>
                  <a:pt x="106" y="96"/>
                  <a:pt x="106" y="96"/>
                  <a:pt x="106" y="9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91"/>
                  <a:pt x="116" y="91"/>
                  <a:pt x="116" y="91"/>
                </a:cubicBezTo>
                <a:cubicBezTo>
                  <a:pt x="106" y="91"/>
                  <a:pt x="106" y="91"/>
                  <a:pt x="106" y="91"/>
                </a:cubicBezTo>
                <a:close/>
                <a:moveTo>
                  <a:pt x="39" y="91"/>
                </a:moveTo>
                <a:cubicBezTo>
                  <a:pt x="39" y="96"/>
                  <a:pt x="39" y="96"/>
                  <a:pt x="3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1"/>
                  <a:pt x="49" y="91"/>
                  <a:pt x="49" y="91"/>
                </a:cubicBezTo>
                <a:cubicBezTo>
                  <a:pt x="39" y="91"/>
                  <a:pt x="39" y="91"/>
                  <a:pt x="39" y="91"/>
                </a:cubicBezTo>
                <a:close/>
                <a:moveTo>
                  <a:pt x="25" y="91"/>
                </a:moveTo>
                <a:cubicBezTo>
                  <a:pt x="25" y="96"/>
                  <a:pt x="25" y="96"/>
                  <a:pt x="25" y="96"/>
                </a:cubicBezTo>
                <a:cubicBezTo>
                  <a:pt x="35" y="96"/>
                  <a:pt x="35" y="96"/>
                  <a:pt x="35" y="96"/>
                </a:cubicBezTo>
                <a:cubicBezTo>
                  <a:pt x="35" y="91"/>
                  <a:pt x="35" y="91"/>
                  <a:pt x="35" y="91"/>
                </a:cubicBezTo>
                <a:lnTo>
                  <a:pt x="25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0" tIns="34290" rIns="68580" bIns="3429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52" name="虚线箭头 46"/>
          <p:cNvSpPr/>
          <p:nvPr/>
        </p:nvSpPr>
        <p:spPr>
          <a:xfrm>
            <a:off x="5640070" y="193040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iamond 4"/>
          <p:cNvSpPr/>
          <p:nvPr/>
        </p:nvSpPr>
        <p:spPr>
          <a:xfrm>
            <a:off x="1673860" y="422275"/>
            <a:ext cx="3184525" cy="3237230"/>
          </a:xfrm>
          <a:prstGeom prst="diamond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2" name="Rounded Rectangle 15"/>
          <p:cNvSpPr/>
          <p:nvPr/>
        </p:nvSpPr>
        <p:spPr>
          <a:xfrm>
            <a:off x="1982470" y="825500"/>
            <a:ext cx="1043940" cy="1035050"/>
          </a:xfrm>
          <a:prstGeom prst="roundRect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Rounded Rectangle 13"/>
          <p:cNvSpPr/>
          <p:nvPr/>
        </p:nvSpPr>
        <p:spPr>
          <a:xfrm>
            <a:off x="3437890" y="825500"/>
            <a:ext cx="1043940" cy="1035050"/>
          </a:xfrm>
          <a:prstGeom prst="roundRect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4" name="Rounded Rectangle 11"/>
          <p:cNvSpPr/>
          <p:nvPr/>
        </p:nvSpPr>
        <p:spPr>
          <a:xfrm>
            <a:off x="1982470" y="2097405"/>
            <a:ext cx="1043940" cy="1035050"/>
          </a:xfrm>
          <a:prstGeom prst="roundRect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5" name="Rounded Rectangle 9"/>
          <p:cNvSpPr/>
          <p:nvPr/>
        </p:nvSpPr>
        <p:spPr>
          <a:xfrm>
            <a:off x="3437890" y="2097405"/>
            <a:ext cx="1043940" cy="1035050"/>
          </a:xfrm>
          <a:prstGeom prst="roundRect">
            <a:avLst/>
          </a:prstGeom>
          <a:solidFill>
            <a:sysClr val="window" lastClr="FFFFFF">
              <a:alpha val="3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6" name="TextBox 13"/>
          <p:cNvSpPr txBox="1"/>
          <p:nvPr/>
        </p:nvSpPr>
        <p:spPr>
          <a:xfrm>
            <a:off x="222326" y="868185"/>
            <a:ext cx="1614045" cy="184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b="1" dirty="0" smtClean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普通话</a:t>
            </a:r>
            <a:endParaRPr lang="zh-CN" altLang="en-US" sz="1200" b="1" dirty="0" smtClean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Box 13"/>
          <p:cNvSpPr txBox="1"/>
          <p:nvPr/>
        </p:nvSpPr>
        <p:spPr>
          <a:xfrm>
            <a:off x="197485" y="1104265"/>
            <a:ext cx="1638935" cy="322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普通话标准，表达流利，沟通能力强、性格积极乐观</a:t>
            </a:r>
            <a:endParaRPr lang="en-US" altLang="zh-CN" sz="105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8" name="TextBox 13"/>
          <p:cNvSpPr txBox="1"/>
          <p:nvPr/>
        </p:nvSpPr>
        <p:spPr>
          <a:xfrm>
            <a:off x="446405" y="2483485"/>
            <a:ext cx="1363345" cy="184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 defTabSz="1216660">
              <a:spcBef>
                <a:spcPct val="20000"/>
              </a:spcBef>
              <a:defRPr/>
            </a:pPr>
            <a:r>
              <a:rPr lang="zh-CN" altLang="en-US" sz="1200" b="1" dirty="0" smtClean="0">
                <a:solidFill>
                  <a:srgbClr val="FDFDFD"/>
                </a:solidFill>
                <a:ea typeface="微软雅黑" panose="020B0503020204020204" pitchFamily="34" charset="-122"/>
                <a:sym typeface="+mn-ea"/>
              </a:rPr>
              <a:t>专业不限</a:t>
            </a:r>
            <a:endParaRPr lang="en-US" sz="1200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9" name="TextBox 13"/>
          <p:cNvSpPr txBox="1"/>
          <p:nvPr/>
        </p:nvSpPr>
        <p:spPr>
          <a:xfrm>
            <a:off x="197485" y="2719705"/>
            <a:ext cx="1638935" cy="322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algn="r" defTabSz="1216660" rtl="0" fontAlgn="base" latinLnBrk="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市场营销类、语言类、财务、电子商务类等专业优先。</a:t>
            </a:r>
            <a:endParaRPr lang="zh-CN" altLang="en-US" sz="1050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TextBox 13"/>
          <p:cNvSpPr txBox="1"/>
          <p:nvPr/>
        </p:nvSpPr>
        <p:spPr>
          <a:xfrm>
            <a:off x="4663972" y="868185"/>
            <a:ext cx="1614045" cy="184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b="1" smtClean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学历</a:t>
            </a:r>
            <a:endParaRPr lang="zh-CN" altLang="en-US" sz="1200" b="1" smtClean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TextBox 13"/>
          <p:cNvSpPr txBox="1"/>
          <p:nvPr/>
        </p:nvSpPr>
        <p:spPr>
          <a:xfrm>
            <a:off x="4664075" y="1104265"/>
            <a:ext cx="1614805" cy="4845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男女不限，</a:t>
            </a:r>
            <a:r>
              <a:rPr lang="en-US" altLang="zh-CN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18~28</a:t>
            </a:r>
            <a:r>
              <a:rPr lang="zh-CN" altLang="en-US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周岁，大专及以上学历，有相关工作经验者可放宽至中专</a:t>
            </a:r>
            <a:r>
              <a:rPr lang="en-US" altLang="zh-CN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/</a:t>
            </a:r>
            <a:r>
              <a:rPr lang="zh-CN" altLang="en-US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高中</a:t>
            </a:r>
            <a:endParaRPr lang="en-US" altLang="zh-CN" sz="1050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TextBox 13"/>
          <p:cNvSpPr txBox="1"/>
          <p:nvPr/>
        </p:nvSpPr>
        <p:spPr>
          <a:xfrm>
            <a:off x="4663972" y="2483660"/>
            <a:ext cx="1614045" cy="184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rgbClr val="FDFDFD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抗压力</a:t>
            </a:r>
            <a:endParaRPr lang="zh-CN" altLang="en-US" sz="1200" b="1" dirty="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Box 13"/>
          <p:cNvSpPr txBox="1"/>
          <p:nvPr/>
        </p:nvSpPr>
        <p:spPr>
          <a:xfrm>
            <a:off x="4664075" y="2719705"/>
            <a:ext cx="1614170" cy="3225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defTabSz="1216660">
              <a:spcBef>
                <a:spcPct val="20000"/>
              </a:spcBef>
              <a:defRPr/>
            </a:pPr>
            <a:r>
              <a:rPr lang="zh-CN" altLang="en-US" sz="105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具备良好的服务意识、进取心、具备较高的抗压能力</a:t>
            </a:r>
            <a:endParaRPr lang="en-US" altLang="zh-CN" sz="1050">
              <a:solidFill>
                <a:srgbClr val="FDFDFD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4" name="TextBox 13"/>
          <p:cNvSpPr txBox="1"/>
          <p:nvPr/>
        </p:nvSpPr>
        <p:spPr>
          <a:xfrm>
            <a:off x="2195830" y="1495425"/>
            <a:ext cx="701040" cy="2152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21666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普通话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5" name="TextBox 13"/>
          <p:cNvSpPr txBox="1"/>
          <p:nvPr/>
        </p:nvSpPr>
        <p:spPr>
          <a:xfrm>
            <a:off x="3675380" y="1520190"/>
            <a:ext cx="701040" cy="2152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21666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学历</a:t>
            </a:r>
            <a:endParaRPr kumimoji="0" lang="zh-CN" altLang="en-US" sz="1400" b="1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2052320" y="2776220"/>
            <a:ext cx="875030" cy="2152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21666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专业不限</a:t>
            </a:r>
            <a:endParaRPr kumimoji="0" lang="zh-CN" altLang="en-US" sz="14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TextBox 13"/>
          <p:cNvSpPr txBox="1"/>
          <p:nvPr/>
        </p:nvSpPr>
        <p:spPr>
          <a:xfrm>
            <a:off x="3668395" y="2750185"/>
            <a:ext cx="701040" cy="2152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ctr" defTabSz="121666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抗压力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68" name="Group 49"/>
          <p:cNvGrpSpPr/>
          <p:nvPr/>
        </p:nvGrpSpPr>
        <p:grpSpPr>
          <a:xfrm>
            <a:off x="3840480" y="2316480"/>
            <a:ext cx="389255" cy="283210"/>
            <a:chOff x="7158038" y="1657350"/>
            <a:chExt cx="398463" cy="292100"/>
          </a:xfrm>
          <a:solidFill>
            <a:sysClr val="window" lastClr="FFFFFF"/>
          </a:solidFill>
        </p:grpSpPr>
        <p:sp>
          <p:nvSpPr>
            <p:cNvPr id="69" name="Freeform 17@|5FFC:0|FBC:0|LFC:16777215|LBC:16777215"/>
            <p:cNvSpPr>
              <a:spLocks noEditPoints="1"/>
            </p:cNvSpPr>
            <p:nvPr/>
          </p:nvSpPr>
          <p:spPr bwMode="auto">
            <a:xfrm>
              <a:off x="7383463" y="1754188"/>
              <a:ext cx="33338" cy="635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3" y="9"/>
                </a:cxn>
                <a:cxn ang="0">
                  <a:pos x="2" y="12"/>
                </a:cxn>
                <a:cxn ang="0">
                  <a:pos x="7" y="16"/>
                </a:cxn>
                <a:cxn ang="0">
                  <a:pos x="9" y="9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9" h="16">
                  <a:moveTo>
                    <a:pt x="2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3" y="8"/>
                    <a:pt x="3" y="9"/>
                  </a:cubicBezTo>
                  <a:cubicBezTo>
                    <a:pt x="3" y="10"/>
                    <a:pt x="3" y="11"/>
                    <a:pt x="2" y="1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4"/>
                    <a:pt x="9" y="12"/>
                    <a:pt x="9" y="9"/>
                  </a:cubicBezTo>
                  <a:cubicBezTo>
                    <a:pt x="9" y="5"/>
                    <a:pt x="6" y="1"/>
                    <a:pt x="2" y="0"/>
                  </a:cubicBezTo>
                  <a:close/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18@|5FFC:0|FBC:0|LFC:16777215|LBC:16777215"/>
            <p:cNvSpPr>
              <a:spLocks noEditPoints="1"/>
            </p:cNvSpPr>
            <p:nvPr/>
          </p:nvSpPr>
          <p:spPr bwMode="auto">
            <a:xfrm>
              <a:off x="7340600" y="1754188"/>
              <a:ext cx="65088" cy="77788"/>
            </a:xfrm>
            <a:custGeom>
              <a:avLst/>
              <a:gdLst/>
              <a:ahLst/>
              <a:cxnLst>
                <a:cxn ang="0">
                  <a:pos x="9" y="14"/>
                </a:cxn>
                <a:cxn ang="0">
                  <a:pos x="6" y="10"/>
                </a:cxn>
                <a:cxn ang="0">
                  <a:pos x="9" y="6"/>
                </a:cxn>
                <a:cxn ang="0">
                  <a:pos x="11" y="6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9" y="20"/>
                </a:cxn>
                <a:cxn ang="0">
                  <a:pos x="17" y="16"/>
                </a:cxn>
                <a:cxn ang="0">
                  <a:pos x="12" y="12"/>
                </a:cxn>
                <a:cxn ang="0">
                  <a:pos x="9" y="14"/>
                </a:cxn>
                <a:cxn ang="0">
                  <a:pos x="9" y="14"/>
                </a:cxn>
                <a:cxn ang="0">
                  <a:pos x="9" y="14"/>
                </a:cxn>
              </a:cxnLst>
              <a:rect l="0" t="0" r="r" b="b"/>
              <a:pathLst>
                <a:path w="17" h="20">
                  <a:moveTo>
                    <a:pt x="9" y="14"/>
                  </a:moveTo>
                  <a:cubicBezTo>
                    <a:pt x="7" y="14"/>
                    <a:pt x="6" y="12"/>
                    <a:pt x="6" y="10"/>
                  </a:cubicBezTo>
                  <a:cubicBezTo>
                    <a:pt x="6" y="8"/>
                    <a:pt x="7" y="6"/>
                    <a:pt x="9" y="6"/>
                  </a:cubicBezTo>
                  <a:cubicBezTo>
                    <a:pt x="10" y="6"/>
                    <a:pt x="10" y="6"/>
                    <a:pt x="11" y="6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20"/>
                    <a:pt x="9" y="20"/>
                  </a:cubicBezTo>
                  <a:cubicBezTo>
                    <a:pt x="12" y="20"/>
                    <a:pt x="15" y="18"/>
                    <a:pt x="17" y="16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Freeform 19@|5FFC:0|FBC:0|LFC:16777215|LBC:16777215"/>
            <p:cNvSpPr>
              <a:spLocks noEditPoints="1"/>
            </p:cNvSpPr>
            <p:nvPr/>
          </p:nvSpPr>
          <p:spPr bwMode="auto">
            <a:xfrm>
              <a:off x="7158038" y="1657350"/>
              <a:ext cx="398463" cy="292100"/>
            </a:xfrm>
            <a:custGeom>
              <a:avLst/>
              <a:gdLst/>
              <a:ahLst/>
              <a:cxnLst>
                <a:cxn ang="0">
                  <a:pos x="103" y="25"/>
                </a:cxn>
                <a:cxn ang="0">
                  <a:pos x="97" y="17"/>
                </a:cxn>
                <a:cxn ang="0">
                  <a:pos x="95" y="15"/>
                </a:cxn>
                <a:cxn ang="0">
                  <a:pos x="97" y="8"/>
                </a:cxn>
                <a:cxn ang="0">
                  <a:pos x="93" y="5"/>
                </a:cxn>
                <a:cxn ang="0">
                  <a:pos x="87" y="7"/>
                </a:cxn>
                <a:cxn ang="0">
                  <a:pos x="85" y="6"/>
                </a:cxn>
                <a:cxn ang="0">
                  <a:pos x="77" y="0"/>
                </a:cxn>
                <a:cxn ang="0">
                  <a:pos x="74" y="6"/>
                </a:cxn>
                <a:cxn ang="0">
                  <a:pos x="72" y="7"/>
                </a:cxn>
                <a:cxn ang="0">
                  <a:pos x="65" y="5"/>
                </a:cxn>
                <a:cxn ang="0">
                  <a:pos x="64" y="15"/>
                </a:cxn>
                <a:cxn ang="0">
                  <a:pos x="63" y="17"/>
                </a:cxn>
                <a:cxn ang="0">
                  <a:pos x="61" y="18"/>
                </a:cxn>
                <a:cxn ang="0">
                  <a:pos x="43" y="18"/>
                </a:cxn>
                <a:cxn ang="0">
                  <a:pos x="38" y="44"/>
                </a:cxn>
                <a:cxn ang="0">
                  <a:pos x="29" y="41"/>
                </a:cxn>
                <a:cxn ang="0">
                  <a:pos x="10" y="41"/>
                </a:cxn>
                <a:cxn ang="0">
                  <a:pos x="0" y="49"/>
                </a:cxn>
                <a:cxn ang="0">
                  <a:pos x="2" y="75"/>
                </a:cxn>
                <a:cxn ang="0">
                  <a:pos x="39" y="70"/>
                </a:cxn>
                <a:cxn ang="0">
                  <a:pos x="102" y="68"/>
                </a:cxn>
                <a:cxn ang="0">
                  <a:pos x="39" y="63"/>
                </a:cxn>
                <a:cxn ang="0">
                  <a:pos x="45" y="62"/>
                </a:cxn>
                <a:cxn ang="0">
                  <a:pos x="78" y="45"/>
                </a:cxn>
                <a:cxn ang="0">
                  <a:pos x="85" y="39"/>
                </a:cxn>
                <a:cxn ang="0">
                  <a:pos x="87" y="38"/>
                </a:cxn>
                <a:cxn ang="0">
                  <a:pos x="94" y="40"/>
                </a:cxn>
                <a:cxn ang="0">
                  <a:pos x="98" y="36"/>
                </a:cxn>
                <a:cxn ang="0">
                  <a:pos x="95" y="30"/>
                </a:cxn>
                <a:cxn ang="0">
                  <a:pos x="97" y="28"/>
                </a:cxn>
                <a:cxn ang="0">
                  <a:pos x="76" y="23"/>
                </a:cxn>
                <a:cxn ang="0">
                  <a:pos x="40" y="43"/>
                </a:cxn>
                <a:cxn ang="0">
                  <a:pos x="39" y="49"/>
                </a:cxn>
                <a:cxn ang="0">
                  <a:pos x="39" y="46"/>
                </a:cxn>
                <a:cxn ang="0">
                  <a:pos x="52" y="55"/>
                </a:cxn>
                <a:cxn ang="0">
                  <a:pos x="39" y="49"/>
                </a:cxn>
                <a:cxn ang="0">
                  <a:pos x="42" y="53"/>
                </a:cxn>
                <a:cxn ang="0">
                  <a:pos x="39" y="52"/>
                </a:cxn>
                <a:cxn ang="0">
                  <a:pos x="83" y="22"/>
                </a:cxn>
                <a:cxn ang="0">
                  <a:pos x="73" y="56"/>
                </a:cxn>
                <a:cxn ang="0">
                  <a:pos x="45" y="60"/>
                </a:cxn>
                <a:cxn ang="0">
                  <a:pos x="39" y="56"/>
                </a:cxn>
                <a:cxn ang="0">
                  <a:pos x="72" y="55"/>
                </a:cxn>
                <a:cxn ang="0">
                  <a:pos x="72" y="20"/>
                </a:cxn>
                <a:cxn ang="0">
                  <a:pos x="80" y="15"/>
                </a:cxn>
                <a:cxn ang="0">
                  <a:pos x="81" y="30"/>
                </a:cxn>
                <a:cxn ang="0">
                  <a:pos x="81" y="30"/>
                </a:cxn>
              </a:cxnLst>
              <a:rect l="0" t="0" r="r" b="b"/>
              <a:pathLst>
                <a:path w="103" h="75">
                  <a:moveTo>
                    <a:pt x="97" y="28"/>
                  </a:moveTo>
                  <a:cubicBezTo>
                    <a:pt x="103" y="25"/>
                    <a:pt x="103" y="25"/>
                    <a:pt x="103" y="25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3" y="19"/>
                    <a:pt x="97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9"/>
                    <a:pt x="98" y="9"/>
                    <a:pt x="97" y="8"/>
                  </a:cubicBezTo>
                  <a:cubicBezTo>
                    <a:pt x="94" y="5"/>
                    <a:pt x="94" y="5"/>
                    <a:pt x="94" y="5"/>
                  </a:cubicBezTo>
                  <a:cubicBezTo>
                    <a:pt x="94" y="5"/>
                    <a:pt x="94" y="5"/>
                    <a:pt x="93" y="5"/>
                  </a:cubicBezTo>
                  <a:cubicBezTo>
                    <a:pt x="93" y="5"/>
                    <a:pt x="93" y="5"/>
                    <a:pt x="88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3" y="0"/>
                    <a:pt x="83" y="0"/>
                    <a:pt x="8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4" y="6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8" y="5"/>
                    <a:pt x="66" y="5"/>
                    <a:pt x="66" y="5"/>
                  </a:cubicBezTo>
                  <a:cubicBezTo>
                    <a:pt x="66" y="5"/>
                    <a:pt x="65" y="5"/>
                    <a:pt x="65" y="5"/>
                  </a:cubicBezTo>
                  <a:cubicBezTo>
                    <a:pt x="62" y="8"/>
                    <a:pt x="62" y="8"/>
                    <a:pt x="62" y="8"/>
                  </a:cubicBezTo>
                  <a:cubicBezTo>
                    <a:pt x="61" y="9"/>
                    <a:pt x="61" y="9"/>
                    <a:pt x="64" y="15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17"/>
                    <a:pt x="62" y="17"/>
                    <a:pt x="61" y="18"/>
                  </a:cubicBezTo>
                  <a:cubicBezTo>
                    <a:pt x="61" y="18"/>
                    <a:pt x="60" y="19"/>
                    <a:pt x="59" y="19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6" y="42"/>
                    <a:pt x="34" y="41"/>
                    <a:pt x="30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3"/>
                    <a:pt x="23" y="44"/>
                    <a:pt x="19" y="44"/>
                  </a:cubicBezTo>
                  <a:cubicBezTo>
                    <a:pt x="15" y="44"/>
                    <a:pt x="12" y="43"/>
                    <a:pt x="10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41"/>
                    <a:pt x="0" y="44"/>
                    <a:pt x="0" y="49"/>
                  </a:cubicBezTo>
                  <a:cubicBezTo>
                    <a:pt x="0" y="54"/>
                    <a:pt x="0" y="67"/>
                    <a:pt x="0" y="70"/>
                  </a:cubicBezTo>
                  <a:cubicBezTo>
                    <a:pt x="0" y="72"/>
                    <a:pt x="0" y="75"/>
                    <a:pt x="2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9" y="75"/>
                    <a:pt x="39" y="72"/>
                    <a:pt x="39" y="70"/>
                  </a:cubicBezTo>
                  <a:cubicBezTo>
                    <a:pt x="39" y="69"/>
                    <a:pt x="39" y="69"/>
                    <a:pt x="39" y="6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39" y="62"/>
                    <a:pt x="39" y="61"/>
                    <a:pt x="39" y="60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2" y="45"/>
                    <a:pt x="82" y="45"/>
                    <a:pt x="82" y="45"/>
                  </a:cubicBezTo>
                  <a:cubicBezTo>
                    <a:pt x="83" y="45"/>
                    <a:pt x="83" y="45"/>
                    <a:pt x="85" y="39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91" y="39"/>
                    <a:pt x="93" y="40"/>
                    <a:pt x="94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8" y="36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6" y="28"/>
                    <a:pt x="96" y="28"/>
                    <a:pt x="96" y="28"/>
                  </a:cubicBezTo>
                  <a:lnTo>
                    <a:pt x="97" y="28"/>
                  </a:lnTo>
                  <a:close/>
                  <a:moveTo>
                    <a:pt x="45" y="21"/>
                  </a:moveTo>
                  <a:cubicBezTo>
                    <a:pt x="76" y="23"/>
                    <a:pt x="76" y="23"/>
                    <a:pt x="76" y="23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40" y="43"/>
                    <a:pt x="40" y="43"/>
                    <a:pt x="40" y="43"/>
                  </a:cubicBezTo>
                  <a:lnTo>
                    <a:pt x="45" y="21"/>
                  </a:lnTo>
                  <a:close/>
                  <a:moveTo>
                    <a:pt x="39" y="49"/>
                  </a:moveTo>
                  <a:cubicBezTo>
                    <a:pt x="39" y="48"/>
                    <a:pt x="39" y="47"/>
                    <a:pt x="38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63" y="53"/>
                    <a:pt x="63" y="53"/>
                    <a:pt x="63" y="53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50"/>
                    <a:pt x="39" y="49"/>
                    <a:pt x="39" y="49"/>
                  </a:cubicBezTo>
                  <a:close/>
                  <a:moveTo>
                    <a:pt x="39" y="52"/>
                  </a:moveTo>
                  <a:cubicBezTo>
                    <a:pt x="42" y="53"/>
                    <a:pt x="42" y="53"/>
                    <a:pt x="42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3"/>
                    <a:pt x="39" y="53"/>
                    <a:pt x="39" y="52"/>
                  </a:cubicBezTo>
                  <a:close/>
                  <a:moveTo>
                    <a:pt x="81" y="30"/>
                  </a:moveTo>
                  <a:cubicBezTo>
                    <a:pt x="83" y="22"/>
                    <a:pt x="83" y="22"/>
                    <a:pt x="83" y="22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73" y="56"/>
                    <a:pt x="73" y="56"/>
                    <a:pt x="73" y="56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7"/>
                    <a:pt x="39" y="56"/>
                    <a:pt x="39" y="56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4" y="16"/>
                    <a:pt x="77" y="15"/>
                    <a:pt x="80" y="15"/>
                  </a:cubicBezTo>
                  <a:cubicBezTo>
                    <a:pt x="84" y="15"/>
                    <a:pt x="88" y="18"/>
                    <a:pt x="88" y="22"/>
                  </a:cubicBezTo>
                  <a:cubicBezTo>
                    <a:pt x="88" y="26"/>
                    <a:pt x="85" y="29"/>
                    <a:pt x="81" y="30"/>
                  </a:cubicBezTo>
                  <a:close/>
                  <a:moveTo>
                    <a:pt x="81" y="30"/>
                  </a:moveTo>
                  <a:cubicBezTo>
                    <a:pt x="81" y="30"/>
                    <a:pt x="81" y="30"/>
                    <a:pt x="81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Freeform 20@|5FFC:0|FBC:0|LFC:16777215|LBC:16777215"/>
            <p:cNvSpPr>
              <a:spLocks noEditPoints="1"/>
            </p:cNvSpPr>
            <p:nvPr/>
          </p:nvSpPr>
          <p:spPr bwMode="auto">
            <a:xfrm>
              <a:off x="7170738" y="1673225"/>
              <a:ext cx="130175" cy="147638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2" y="21"/>
                </a:cxn>
                <a:cxn ang="0">
                  <a:pos x="15" y="37"/>
                </a:cxn>
                <a:cxn ang="0">
                  <a:pos x="31" y="24"/>
                </a:cxn>
                <a:cxn ang="0">
                  <a:pos x="31" y="20"/>
                </a:cxn>
                <a:cxn ang="0">
                  <a:pos x="33" y="20"/>
                </a:cxn>
                <a:cxn ang="0">
                  <a:pos x="34" y="19"/>
                </a:cxn>
                <a:cxn ang="0">
                  <a:pos x="34" y="18"/>
                </a:cxn>
                <a:cxn ang="0">
                  <a:pos x="33" y="16"/>
                </a:cxn>
                <a:cxn ang="0">
                  <a:pos x="31" y="16"/>
                </a:cxn>
                <a:cxn ang="0">
                  <a:pos x="14" y="3"/>
                </a:cxn>
                <a:cxn ang="0">
                  <a:pos x="4" y="8"/>
                </a:cxn>
                <a:cxn ang="0">
                  <a:pos x="16" y="6"/>
                </a:cxn>
                <a:cxn ang="0">
                  <a:pos x="25" y="11"/>
                </a:cxn>
                <a:cxn ang="0">
                  <a:pos x="21" y="8"/>
                </a:cxn>
                <a:cxn ang="0">
                  <a:pos x="16" y="7"/>
                </a:cxn>
                <a:cxn ang="0">
                  <a:pos x="2" y="10"/>
                </a:cxn>
                <a:cxn ang="0">
                  <a:pos x="1" y="20"/>
                </a:cxn>
                <a:cxn ang="0">
                  <a:pos x="2" y="20"/>
                </a:cxn>
                <a:cxn ang="0">
                  <a:pos x="5" y="21"/>
                </a:cxn>
                <a:cxn ang="0">
                  <a:pos x="5" y="20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15" y="35"/>
                </a:cxn>
                <a:cxn ang="0">
                  <a:pos x="5" y="21"/>
                </a:cxn>
                <a:cxn ang="0">
                  <a:pos x="5" y="21"/>
                </a:cxn>
                <a:cxn ang="0">
                  <a:pos x="5" y="21"/>
                </a:cxn>
              </a:cxnLst>
              <a:rect l="0" t="0" r="r" b="b"/>
              <a:pathLst>
                <a:path w="34" h="38">
                  <a:moveTo>
                    <a:pt x="2" y="20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1" y="29"/>
                    <a:pt x="7" y="37"/>
                    <a:pt x="15" y="37"/>
                  </a:cubicBezTo>
                  <a:cubicBezTo>
                    <a:pt x="23" y="38"/>
                    <a:pt x="30" y="32"/>
                    <a:pt x="31" y="24"/>
                  </a:cubicBezTo>
                  <a:cubicBezTo>
                    <a:pt x="31" y="23"/>
                    <a:pt x="31" y="22"/>
                    <a:pt x="31" y="20"/>
                  </a:cubicBezTo>
                  <a:cubicBezTo>
                    <a:pt x="32" y="20"/>
                    <a:pt x="32" y="20"/>
                    <a:pt x="33" y="20"/>
                  </a:cubicBezTo>
                  <a:cubicBezTo>
                    <a:pt x="34" y="20"/>
                    <a:pt x="34" y="20"/>
                    <a:pt x="34" y="19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6"/>
                    <a:pt x="34" y="16"/>
                    <a:pt x="33" y="16"/>
                  </a:cubicBezTo>
                  <a:cubicBezTo>
                    <a:pt x="32" y="16"/>
                    <a:pt x="31" y="16"/>
                    <a:pt x="31" y="16"/>
                  </a:cubicBezTo>
                  <a:cubicBezTo>
                    <a:pt x="31" y="16"/>
                    <a:pt x="29" y="0"/>
                    <a:pt x="14" y="3"/>
                  </a:cubicBezTo>
                  <a:cubicBezTo>
                    <a:pt x="9" y="4"/>
                    <a:pt x="6" y="6"/>
                    <a:pt x="4" y="8"/>
                  </a:cubicBezTo>
                  <a:cubicBezTo>
                    <a:pt x="8" y="6"/>
                    <a:pt x="13" y="5"/>
                    <a:pt x="16" y="6"/>
                  </a:cubicBezTo>
                  <a:cubicBezTo>
                    <a:pt x="20" y="6"/>
                    <a:pt x="23" y="8"/>
                    <a:pt x="25" y="11"/>
                  </a:cubicBezTo>
                  <a:cubicBezTo>
                    <a:pt x="24" y="10"/>
                    <a:pt x="22" y="9"/>
                    <a:pt x="21" y="8"/>
                  </a:cubicBezTo>
                  <a:cubicBezTo>
                    <a:pt x="19" y="7"/>
                    <a:pt x="18" y="7"/>
                    <a:pt x="16" y="7"/>
                  </a:cubicBezTo>
                  <a:cubicBezTo>
                    <a:pt x="12" y="6"/>
                    <a:pt x="6" y="8"/>
                    <a:pt x="2" y="10"/>
                  </a:cubicBezTo>
                  <a:cubicBezTo>
                    <a:pt x="0" y="15"/>
                    <a:pt x="1" y="20"/>
                    <a:pt x="1" y="20"/>
                  </a:cubicBezTo>
                  <a:cubicBezTo>
                    <a:pt x="1" y="20"/>
                    <a:pt x="1" y="20"/>
                    <a:pt x="2" y="20"/>
                  </a:cubicBezTo>
                  <a:close/>
                  <a:moveTo>
                    <a:pt x="5" y="21"/>
                  </a:moveTo>
                  <a:cubicBezTo>
                    <a:pt x="5" y="21"/>
                    <a:pt x="5" y="21"/>
                    <a:pt x="5" y="20"/>
                  </a:cubicBezTo>
                  <a:cubicBezTo>
                    <a:pt x="11" y="20"/>
                    <a:pt x="22" y="21"/>
                    <a:pt x="28" y="20"/>
                  </a:cubicBezTo>
                  <a:cubicBezTo>
                    <a:pt x="28" y="22"/>
                    <a:pt x="28" y="23"/>
                    <a:pt x="28" y="24"/>
                  </a:cubicBezTo>
                  <a:cubicBezTo>
                    <a:pt x="28" y="31"/>
                    <a:pt x="22" y="35"/>
                    <a:pt x="15" y="35"/>
                  </a:cubicBezTo>
                  <a:cubicBezTo>
                    <a:pt x="9" y="34"/>
                    <a:pt x="4" y="28"/>
                    <a:pt x="5" y="21"/>
                  </a:cubicBezTo>
                  <a:close/>
                  <a:moveTo>
                    <a:pt x="5" y="21"/>
                  </a:moveTo>
                  <a:cubicBezTo>
                    <a:pt x="5" y="21"/>
                    <a:pt x="5" y="21"/>
                    <a:pt x="5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3" name="Freeform 24"/>
          <p:cNvSpPr>
            <a:spLocks noEditPoints="1"/>
          </p:cNvSpPr>
          <p:nvPr/>
        </p:nvSpPr>
        <p:spPr bwMode="auto">
          <a:xfrm>
            <a:off x="2357120" y="982980"/>
            <a:ext cx="361950" cy="352425"/>
          </a:xfrm>
          <a:custGeom>
            <a:avLst/>
            <a:gdLst/>
            <a:ahLst/>
            <a:cxnLst>
              <a:cxn ang="0">
                <a:pos x="54" y="69"/>
              </a:cxn>
              <a:cxn ang="0">
                <a:pos x="47" y="76"/>
              </a:cxn>
              <a:cxn ang="0">
                <a:pos x="41" y="69"/>
              </a:cxn>
              <a:cxn ang="0">
                <a:pos x="47" y="63"/>
              </a:cxn>
              <a:cxn ang="0">
                <a:pos x="54" y="69"/>
              </a:cxn>
              <a:cxn ang="0">
                <a:pos x="80" y="63"/>
              </a:cxn>
              <a:cxn ang="0">
                <a:pos x="74" y="69"/>
              </a:cxn>
              <a:cxn ang="0">
                <a:pos x="80" y="76"/>
              </a:cxn>
              <a:cxn ang="0">
                <a:pos x="87" y="69"/>
              </a:cxn>
              <a:cxn ang="0">
                <a:pos x="80" y="63"/>
              </a:cxn>
              <a:cxn ang="0">
                <a:pos x="127" y="66"/>
              </a:cxn>
              <a:cxn ang="0">
                <a:pos x="127" y="78"/>
              </a:cxn>
              <a:cxn ang="0">
                <a:pos x="116" y="89"/>
              </a:cxn>
              <a:cxn ang="0">
                <a:pos x="108" y="89"/>
              </a:cxn>
              <a:cxn ang="0">
                <a:pos x="64" y="125"/>
              </a:cxn>
              <a:cxn ang="0">
                <a:pos x="19" y="89"/>
              </a:cxn>
              <a:cxn ang="0">
                <a:pos x="11" y="89"/>
              </a:cxn>
              <a:cxn ang="0">
                <a:pos x="0" y="78"/>
              </a:cxn>
              <a:cxn ang="0">
                <a:pos x="0" y="66"/>
              </a:cxn>
              <a:cxn ang="0">
                <a:pos x="6" y="56"/>
              </a:cxn>
              <a:cxn ang="0">
                <a:pos x="21" y="15"/>
              </a:cxn>
              <a:cxn ang="0">
                <a:pos x="64" y="0"/>
              </a:cxn>
              <a:cxn ang="0">
                <a:pos x="106" y="15"/>
              </a:cxn>
              <a:cxn ang="0">
                <a:pos x="121" y="56"/>
              </a:cxn>
              <a:cxn ang="0">
                <a:pos x="127" y="66"/>
              </a:cxn>
              <a:cxn ang="0">
                <a:pos x="103" y="69"/>
              </a:cxn>
              <a:cxn ang="0">
                <a:pos x="103" y="61"/>
              </a:cxn>
              <a:cxn ang="0">
                <a:pos x="77" y="52"/>
              </a:cxn>
              <a:cxn ang="0">
                <a:pos x="81" y="58"/>
              </a:cxn>
              <a:cxn ang="0">
                <a:pos x="50" y="42"/>
              </a:cxn>
              <a:cxn ang="0">
                <a:pos x="48" y="40"/>
              </a:cxn>
              <a:cxn ang="0">
                <a:pos x="48" y="40"/>
              </a:cxn>
              <a:cxn ang="0">
                <a:pos x="48" y="40"/>
              </a:cxn>
              <a:cxn ang="0">
                <a:pos x="46" y="37"/>
              </a:cxn>
              <a:cxn ang="0">
                <a:pos x="24" y="64"/>
              </a:cxn>
              <a:cxn ang="0">
                <a:pos x="24" y="69"/>
              </a:cxn>
              <a:cxn ang="0">
                <a:pos x="27" y="86"/>
              </a:cxn>
              <a:cxn ang="0">
                <a:pos x="52" y="96"/>
              </a:cxn>
              <a:cxn ang="0">
                <a:pos x="63" y="91"/>
              </a:cxn>
              <a:cxn ang="0">
                <a:pos x="73" y="99"/>
              </a:cxn>
              <a:cxn ang="0">
                <a:pos x="63" y="107"/>
              </a:cxn>
              <a:cxn ang="0">
                <a:pos x="52" y="102"/>
              </a:cxn>
              <a:cxn ang="0">
                <a:pos x="32" y="98"/>
              </a:cxn>
              <a:cxn ang="0">
                <a:pos x="64" y="118"/>
              </a:cxn>
              <a:cxn ang="0">
                <a:pos x="103" y="69"/>
              </a:cxn>
              <a:cxn ang="0">
                <a:pos x="115" y="54"/>
              </a:cxn>
              <a:cxn ang="0">
                <a:pos x="64" y="7"/>
              </a:cxn>
              <a:cxn ang="0">
                <a:pos x="13" y="54"/>
              </a:cxn>
              <a:cxn ang="0">
                <a:pos x="17" y="54"/>
              </a:cxn>
              <a:cxn ang="0">
                <a:pos x="27" y="29"/>
              </a:cxn>
              <a:cxn ang="0">
                <a:pos x="64" y="13"/>
              </a:cxn>
              <a:cxn ang="0">
                <a:pos x="100" y="29"/>
              </a:cxn>
              <a:cxn ang="0">
                <a:pos x="110" y="54"/>
              </a:cxn>
              <a:cxn ang="0">
                <a:pos x="115" y="54"/>
              </a:cxn>
              <a:cxn ang="0">
                <a:pos x="115" y="54"/>
              </a:cxn>
              <a:cxn ang="0">
                <a:pos x="115" y="54"/>
              </a:cxn>
            </a:cxnLst>
            <a:rect l="0" t="0" r="r" b="b"/>
            <a:pathLst>
              <a:path w="127" h="125">
                <a:moveTo>
                  <a:pt x="54" y="69"/>
                </a:moveTo>
                <a:cubicBezTo>
                  <a:pt x="54" y="73"/>
                  <a:pt x="51" y="76"/>
                  <a:pt x="47" y="76"/>
                </a:cubicBezTo>
                <a:cubicBezTo>
                  <a:pt x="44" y="76"/>
                  <a:pt x="41" y="73"/>
                  <a:pt x="41" y="69"/>
                </a:cubicBezTo>
                <a:cubicBezTo>
                  <a:pt x="41" y="66"/>
                  <a:pt x="44" y="63"/>
                  <a:pt x="47" y="63"/>
                </a:cubicBezTo>
                <a:cubicBezTo>
                  <a:pt x="51" y="63"/>
                  <a:pt x="54" y="66"/>
                  <a:pt x="54" y="69"/>
                </a:cubicBezTo>
                <a:close/>
                <a:moveTo>
                  <a:pt x="80" y="63"/>
                </a:moveTo>
                <a:cubicBezTo>
                  <a:pt x="77" y="63"/>
                  <a:pt x="74" y="66"/>
                  <a:pt x="74" y="69"/>
                </a:cubicBezTo>
                <a:cubicBezTo>
                  <a:pt x="74" y="73"/>
                  <a:pt x="77" y="76"/>
                  <a:pt x="80" y="76"/>
                </a:cubicBezTo>
                <a:cubicBezTo>
                  <a:pt x="84" y="76"/>
                  <a:pt x="87" y="73"/>
                  <a:pt x="87" y="69"/>
                </a:cubicBezTo>
                <a:cubicBezTo>
                  <a:pt x="87" y="66"/>
                  <a:pt x="84" y="63"/>
                  <a:pt x="80" y="63"/>
                </a:cubicBezTo>
                <a:close/>
                <a:moveTo>
                  <a:pt x="127" y="66"/>
                </a:moveTo>
                <a:cubicBezTo>
                  <a:pt x="127" y="78"/>
                  <a:pt x="127" y="78"/>
                  <a:pt x="127" y="78"/>
                </a:cubicBezTo>
                <a:cubicBezTo>
                  <a:pt x="127" y="84"/>
                  <a:pt x="122" y="89"/>
                  <a:pt x="116" y="89"/>
                </a:cubicBezTo>
                <a:cubicBezTo>
                  <a:pt x="108" y="89"/>
                  <a:pt x="108" y="89"/>
                  <a:pt x="108" y="89"/>
                </a:cubicBezTo>
                <a:cubicBezTo>
                  <a:pt x="100" y="112"/>
                  <a:pt x="79" y="125"/>
                  <a:pt x="64" y="125"/>
                </a:cubicBezTo>
                <a:cubicBezTo>
                  <a:pt x="48" y="125"/>
                  <a:pt x="28" y="112"/>
                  <a:pt x="19" y="89"/>
                </a:cubicBezTo>
                <a:cubicBezTo>
                  <a:pt x="11" y="89"/>
                  <a:pt x="11" y="89"/>
                  <a:pt x="11" y="89"/>
                </a:cubicBezTo>
                <a:cubicBezTo>
                  <a:pt x="5" y="89"/>
                  <a:pt x="0" y="84"/>
                  <a:pt x="0" y="78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1"/>
                  <a:pt x="2" y="58"/>
                  <a:pt x="6" y="56"/>
                </a:cubicBezTo>
                <a:cubicBezTo>
                  <a:pt x="6" y="38"/>
                  <a:pt x="11" y="24"/>
                  <a:pt x="21" y="15"/>
                </a:cubicBezTo>
                <a:cubicBezTo>
                  <a:pt x="31" y="5"/>
                  <a:pt x="45" y="0"/>
                  <a:pt x="64" y="0"/>
                </a:cubicBezTo>
                <a:cubicBezTo>
                  <a:pt x="82" y="0"/>
                  <a:pt x="96" y="5"/>
                  <a:pt x="106" y="15"/>
                </a:cubicBezTo>
                <a:cubicBezTo>
                  <a:pt x="116" y="24"/>
                  <a:pt x="121" y="38"/>
                  <a:pt x="121" y="56"/>
                </a:cubicBezTo>
                <a:cubicBezTo>
                  <a:pt x="125" y="58"/>
                  <a:pt x="127" y="61"/>
                  <a:pt x="127" y="66"/>
                </a:cubicBezTo>
                <a:close/>
                <a:moveTo>
                  <a:pt x="103" y="69"/>
                </a:moveTo>
                <a:cubicBezTo>
                  <a:pt x="103" y="66"/>
                  <a:pt x="103" y="64"/>
                  <a:pt x="103" y="61"/>
                </a:cubicBezTo>
                <a:cubicBezTo>
                  <a:pt x="98" y="56"/>
                  <a:pt x="89" y="53"/>
                  <a:pt x="77" y="52"/>
                </a:cubicBezTo>
                <a:cubicBezTo>
                  <a:pt x="79" y="53"/>
                  <a:pt x="80" y="56"/>
                  <a:pt x="81" y="58"/>
                </a:cubicBezTo>
                <a:cubicBezTo>
                  <a:pt x="74" y="53"/>
                  <a:pt x="60" y="54"/>
                  <a:pt x="50" y="42"/>
                </a:cubicBezTo>
                <a:cubicBezTo>
                  <a:pt x="49" y="41"/>
                  <a:pt x="49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37"/>
                  <a:pt x="46" y="36"/>
                  <a:pt x="46" y="37"/>
                </a:cubicBezTo>
                <a:cubicBezTo>
                  <a:pt x="45" y="52"/>
                  <a:pt x="35" y="63"/>
                  <a:pt x="24" y="64"/>
                </a:cubicBezTo>
                <a:cubicBezTo>
                  <a:pt x="24" y="66"/>
                  <a:pt x="24" y="68"/>
                  <a:pt x="24" y="69"/>
                </a:cubicBezTo>
                <a:cubicBezTo>
                  <a:pt x="24" y="75"/>
                  <a:pt x="25" y="81"/>
                  <a:pt x="27" y="86"/>
                </a:cubicBezTo>
                <a:cubicBezTo>
                  <a:pt x="33" y="93"/>
                  <a:pt x="43" y="95"/>
                  <a:pt x="52" y="96"/>
                </a:cubicBezTo>
                <a:cubicBezTo>
                  <a:pt x="54" y="93"/>
                  <a:pt x="58" y="91"/>
                  <a:pt x="63" y="91"/>
                </a:cubicBezTo>
                <a:cubicBezTo>
                  <a:pt x="69" y="91"/>
                  <a:pt x="73" y="95"/>
                  <a:pt x="73" y="99"/>
                </a:cubicBezTo>
                <a:cubicBezTo>
                  <a:pt x="73" y="104"/>
                  <a:pt x="69" y="107"/>
                  <a:pt x="63" y="107"/>
                </a:cubicBezTo>
                <a:cubicBezTo>
                  <a:pt x="58" y="107"/>
                  <a:pt x="54" y="105"/>
                  <a:pt x="52" y="102"/>
                </a:cubicBezTo>
                <a:cubicBezTo>
                  <a:pt x="46" y="102"/>
                  <a:pt x="39" y="101"/>
                  <a:pt x="32" y="98"/>
                </a:cubicBezTo>
                <a:cubicBezTo>
                  <a:pt x="41" y="111"/>
                  <a:pt x="55" y="118"/>
                  <a:pt x="64" y="118"/>
                </a:cubicBezTo>
                <a:cubicBezTo>
                  <a:pt x="77" y="118"/>
                  <a:pt x="103" y="101"/>
                  <a:pt x="103" y="69"/>
                </a:cubicBezTo>
                <a:close/>
                <a:moveTo>
                  <a:pt x="115" y="54"/>
                </a:moveTo>
                <a:cubicBezTo>
                  <a:pt x="114" y="23"/>
                  <a:pt x="96" y="7"/>
                  <a:pt x="64" y="7"/>
                </a:cubicBezTo>
                <a:cubicBezTo>
                  <a:pt x="31" y="7"/>
                  <a:pt x="13" y="23"/>
                  <a:pt x="13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9" y="44"/>
                  <a:pt x="22" y="35"/>
                  <a:pt x="27" y="29"/>
                </a:cubicBezTo>
                <a:cubicBezTo>
                  <a:pt x="35" y="18"/>
                  <a:pt x="48" y="13"/>
                  <a:pt x="64" y="13"/>
                </a:cubicBezTo>
                <a:cubicBezTo>
                  <a:pt x="80" y="13"/>
                  <a:pt x="92" y="18"/>
                  <a:pt x="100" y="29"/>
                </a:cubicBezTo>
                <a:cubicBezTo>
                  <a:pt x="105" y="35"/>
                  <a:pt x="109" y="44"/>
                  <a:pt x="110" y="54"/>
                </a:cubicBezTo>
                <a:lnTo>
                  <a:pt x="115" y="54"/>
                </a:lnTo>
                <a:close/>
                <a:moveTo>
                  <a:pt x="115" y="54"/>
                </a:moveTo>
                <a:cubicBezTo>
                  <a:pt x="115" y="54"/>
                  <a:pt x="115" y="54"/>
                  <a:pt x="115" y="54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74" name="Group 70"/>
          <p:cNvGrpSpPr/>
          <p:nvPr/>
        </p:nvGrpSpPr>
        <p:grpSpPr>
          <a:xfrm>
            <a:off x="2376805" y="2306320"/>
            <a:ext cx="327660" cy="318770"/>
            <a:chOff x="1749425" y="1958975"/>
            <a:chExt cx="280988" cy="276226"/>
          </a:xfrm>
          <a:solidFill>
            <a:sysClr val="window" lastClr="FFFFFF"/>
          </a:solidFill>
        </p:grpSpPr>
        <p:sp>
          <p:nvSpPr>
            <p:cNvPr id="75" name="Freeform 28@|5FFC:0|FBC:0|LFC:16777215|LBC:16777215"/>
            <p:cNvSpPr>
              <a:spLocks noEditPoints="1"/>
            </p:cNvSpPr>
            <p:nvPr/>
          </p:nvSpPr>
          <p:spPr bwMode="auto">
            <a:xfrm>
              <a:off x="1779588" y="1958975"/>
              <a:ext cx="71438" cy="60325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8" y="19"/>
                </a:cxn>
                <a:cxn ang="0">
                  <a:pos x="6" y="22"/>
                </a:cxn>
                <a:cxn ang="0">
                  <a:pos x="20" y="22"/>
                </a:cxn>
                <a:cxn ang="0">
                  <a:pos x="18" y="19"/>
                </a:cxn>
                <a:cxn ang="0">
                  <a:pos x="15" y="19"/>
                </a:cxn>
                <a:cxn ang="0">
                  <a:pos x="15" y="17"/>
                </a:cxn>
                <a:cxn ang="0">
                  <a:pos x="22" y="17"/>
                </a:cxn>
                <a:cxn ang="0">
                  <a:pos x="26" y="14"/>
                </a:cxn>
                <a:cxn ang="0">
                  <a:pos x="26" y="3"/>
                </a:cxn>
                <a:cxn ang="0">
                  <a:pos x="22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4"/>
                </a:cxn>
                <a:cxn ang="0">
                  <a:pos x="3" y="17"/>
                </a:cxn>
                <a:cxn ang="0">
                  <a:pos x="11" y="17"/>
                </a:cxn>
                <a:cxn ang="0">
                  <a:pos x="11" y="19"/>
                </a:cxn>
                <a:cxn ang="0">
                  <a:pos x="11" y="19"/>
                </a:cxn>
                <a:cxn ang="0">
                  <a:pos x="11" y="19"/>
                </a:cxn>
              </a:cxnLst>
              <a:rect l="0" t="0" r="r" b="b"/>
              <a:pathLst>
                <a:path w="26" h="22">
                  <a:moveTo>
                    <a:pt x="11" y="19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7" y="19"/>
                    <a:pt x="6" y="20"/>
                    <a:pt x="6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0"/>
                    <a:pt x="19" y="19"/>
                    <a:pt x="18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4" y="17"/>
                    <a:pt x="26" y="16"/>
                    <a:pt x="26" y="1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1" y="17"/>
                    <a:pt x="3" y="17"/>
                  </a:cubicBezTo>
                  <a:cubicBezTo>
                    <a:pt x="11" y="17"/>
                    <a:pt x="11" y="17"/>
                    <a:pt x="11" y="17"/>
                  </a:cubicBezTo>
                  <a:lnTo>
                    <a:pt x="11" y="19"/>
                  </a:ln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29@|5FFC:0|FBC:0|LFC:16777215|LBC:16777215"/>
            <p:cNvSpPr>
              <a:spLocks noEditPoints="1"/>
            </p:cNvSpPr>
            <p:nvPr/>
          </p:nvSpPr>
          <p:spPr bwMode="auto">
            <a:xfrm>
              <a:off x="1868488" y="1958975"/>
              <a:ext cx="74613" cy="60325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9" y="19"/>
                </a:cxn>
                <a:cxn ang="0">
                  <a:pos x="6" y="22"/>
                </a:cxn>
                <a:cxn ang="0">
                  <a:pos x="21" y="22"/>
                </a:cxn>
                <a:cxn ang="0">
                  <a:pos x="18" y="19"/>
                </a:cxn>
                <a:cxn ang="0">
                  <a:pos x="16" y="19"/>
                </a:cxn>
                <a:cxn ang="0">
                  <a:pos x="16" y="17"/>
                </a:cxn>
                <a:cxn ang="0">
                  <a:pos x="23" y="17"/>
                </a:cxn>
                <a:cxn ang="0">
                  <a:pos x="27" y="14"/>
                </a:cxn>
                <a:cxn ang="0">
                  <a:pos x="27" y="3"/>
                </a:cxn>
                <a:cxn ang="0">
                  <a:pos x="23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14"/>
                </a:cxn>
                <a:cxn ang="0">
                  <a:pos x="4" y="17"/>
                </a:cxn>
                <a:cxn ang="0">
                  <a:pos x="11" y="17"/>
                </a:cxn>
                <a:cxn ang="0">
                  <a:pos x="11" y="19"/>
                </a:cxn>
                <a:cxn ang="0">
                  <a:pos x="11" y="19"/>
                </a:cxn>
                <a:cxn ang="0">
                  <a:pos x="11" y="19"/>
                </a:cxn>
              </a:cxnLst>
              <a:rect l="0" t="0" r="r" b="b"/>
              <a:pathLst>
                <a:path w="27" h="22">
                  <a:moveTo>
                    <a:pt x="11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6" y="20"/>
                    <a:pt x="6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0" y="19"/>
                    <a:pt x="18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7"/>
                    <a:pt x="27" y="16"/>
                    <a:pt x="27" y="1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4" y="17"/>
                  </a:cubicBezTo>
                  <a:cubicBezTo>
                    <a:pt x="11" y="17"/>
                    <a:pt x="11" y="17"/>
                    <a:pt x="11" y="17"/>
                  </a:cubicBezTo>
                  <a:lnTo>
                    <a:pt x="11" y="19"/>
                  </a:ln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7" name="Freeform 30@|5FFC:0|FBC:0|LFC:16777215|LBC:16777215"/>
            <p:cNvSpPr>
              <a:spLocks noEditPoints="1"/>
            </p:cNvSpPr>
            <p:nvPr/>
          </p:nvSpPr>
          <p:spPr bwMode="auto">
            <a:xfrm>
              <a:off x="1958975" y="1958975"/>
              <a:ext cx="71438" cy="60325"/>
            </a:xfrm>
            <a:custGeom>
              <a:avLst/>
              <a:gdLst/>
              <a:ahLst/>
              <a:cxnLst>
                <a:cxn ang="0">
                  <a:pos x="11" y="19"/>
                </a:cxn>
                <a:cxn ang="0">
                  <a:pos x="9" y="19"/>
                </a:cxn>
                <a:cxn ang="0">
                  <a:pos x="6" y="22"/>
                </a:cxn>
                <a:cxn ang="0">
                  <a:pos x="20" y="22"/>
                </a:cxn>
                <a:cxn ang="0">
                  <a:pos x="18" y="19"/>
                </a:cxn>
                <a:cxn ang="0">
                  <a:pos x="15" y="19"/>
                </a:cxn>
                <a:cxn ang="0">
                  <a:pos x="15" y="17"/>
                </a:cxn>
                <a:cxn ang="0">
                  <a:pos x="23" y="17"/>
                </a:cxn>
                <a:cxn ang="0">
                  <a:pos x="26" y="14"/>
                </a:cxn>
                <a:cxn ang="0">
                  <a:pos x="26" y="3"/>
                </a:cxn>
                <a:cxn ang="0">
                  <a:pos x="23" y="0"/>
                </a:cxn>
                <a:cxn ang="0">
                  <a:pos x="3" y="0"/>
                </a:cxn>
                <a:cxn ang="0">
                  <a:pos x="0" y="3"/>
                </a:cxn>
                <a:cxn ang="0">
                  <a:pos x="0" y="14"/>
                </a:cxn>
                <a:cxn ang="0">
                  <a:pos x="3" y="17"/>
                </a:cxn>
                <a:cxn ang="0">
                  <a:pos x="11" y="17"/>
                </a:cxn>
                <a:cxn ang="0">
                  <a:pos x="11" y="19"/>
                </a:cxn>
                <a:cxn ang="0">
                  <a:pos x="11" y="19"/>
                </a:cxn>
                <a:cxn ang="0">
                  <a:pos x="11" y="19"/>
                </a:cxn>
              </a:cxnLst>
              <a:rect l="0" t="0" r="r" b="b"/>
              <a:pathLst>
                <a:path w="26" h="22">
                  <a:moveTo>
                    <a:pt x="11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20"/>
                    <a:pt x="6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0"/>
                    <a:pt x="19" y="19"/>
                    <a:pt x="18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5" y="17"/>
                    <a:pt x="26" y="16"/>
                    <a:pt x="26" y="14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7"/>
                    <a:pt x="3" y="17"/>
                  </a:cubicBezTo>
                  <a:cubicBezTo>
                    <a:pt x="11" y="17"/>
                    <a:pt x="11" y="17"/>
                    <a:pt x="11" y="17"/>
                  </a:cubicBezTo>
                  <a:lnTo>
                    <a:pt x="11" y="19"/>
                  </a:ln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8" name="Freeform 31@|5FFC:0|FBC:0|LFC:16777215|LBC:16777215"/>
            <p:cNvSpPr>
              <a:spLocks noEditPoints="1"/>
            </p:cNvSpPr>
            <p:nvPr/>
          </p:nvSpPr>
          <p:spPr bwMode="auto">
            <a:xfrm>
              <a:off x="1843088" y="2028825"/>
              <a:ext cx="133350" cy="4127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3"/>
                </a:cxn>
                <a:cxn ang="0">
                  <a:pos x="37" y="15"/>
                </a:cxn>
                <a:cxn ang="0">
                  <a:pos x="37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8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39" y="15"/>
                </a:cxn>
                <a:cxn ang="0">
                  <a:pos x="48" y="3"/>
                </a:cxn>
                <a:cxn ang="0">
                  <a:pos x="47" y="1"/>
                </a:cxn>
                <a:cxn ang="0">
                  <a:pos x="45" y="1"/>
                </a:cxn>
                <a:cxn ang="0">
                  <a:pos x="38" y="11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33" y="1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8" h="15">
                  <a:moveTo>
                    <a:pt x="0" y="1"/>
                  </a:moveTo>
                  <a:cubicBezTo>
                    <a:pt x="0" y="2"/>
                    <a:pt x="0" y="3"/>
                    <a:pt x="1" y="3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15"/>
                    <a:pt x="37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1"/>
                    <a:pt x="47" y="1"/>
                  </a:cubicBezTo>
                  <a:cubicBezTo>
                    <a:pt x="47" y="0"/>
                    <a:pt x="45" y="0"/>
                    <a:pt x="45" y="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7" y="1"/>
                  </a:cubicBezTo>
                  <a:cubicBezTo>
                    <a:pt x="26" y="1"/>
                    <a:pt x="26" y="2"/>
                    <a:pt x="26" y="3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32@|5FFC:0|FBC:0|LFC:16777215|LBC:16777215"/>
            <p:cNvSpPr>
              <a:spLocks noEditPoints="1"/>
            </p:cNvSpPr>
            <p:nvPr/>
          </p:nvSpPr>
          <p:spPr bwMode="auto">
            <a:xfrm>
              <a:off x="1785938" y="2047875"/>
              <a:ext cx="76200" cy="79375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14" y="29"/>
                </a:cxn>
                <a:cxn ang="0">
                  <a:pos x="0" y="15"/>
                </a:cxn>
                <a:cxn ang="0">
                  <a:pos x="14" y="0"/>
                </a:cxn>
                <a:cxn ang="0">
                  <a:pos x="28" y="15"/>
                </a:cxn>
                <a:cxn ang="0">
                  <a:pos x="28" y="15"/>
                </a:cxn>
                <a:cxn ang="0">
                  <a:pos x="28" y="15"/>
                </a:cxn>
              </a:cxnLst>
              <a:rect l="0" t="0" r="r" b="b"/>
              <a:pathLst>
                <a:path w="28" h="29">
                  <a:moveTo>
                    <a:pt x="28" y="15"/>
                  </a:moveTo>
                  <a:cubicBezTo>
                    <a:pt x="28" y="22"/>
                    <a:pt x="22" y="29"/>
                    <a:pt x="14" y="29"/>
                  </a:cubicBezTo>
                  <a:cubicBezTo>
                    <a:pt x="7" y="29"/>
                    <a:pt x="0" y="22"/>
                    <a:pt x="0" y="15"/>
                  </a:cubicBezTo>
                  <a:cubicBezTo>
                    <a:pt x="0" y="7"/>
                    <a:pt x="7" y="0"/>
                    <a:pt x="14" y="0"/>
                  </a:cubicBezTo>
                  <a:cubicBezTo>
                    <a:pt x="22" y="0"/>
                    <a:pt x="28" y="7"/>
                    <a:pt x="28" y="15"/>
                  </a:cubicBezTo>
                  <a:close/>
                  <a:moveTo>
                    <a:pt x="28" y="15"/>
                  </a:moveTo>
                  <a:cubicBezTo>
                    <a:pt x="28" y="15"/>
                    <a:pt x="28" y="15"/>
                    <a:pt x="28" y="1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33@|5FFC:0|FBC:0|LFC:16777215|LBC:16777215"/>
            <p:cNvSpPr>
              <a:spLocks noEditPoints="1"/>
            </p:cNvSpPr>
            <p:nvPr/>
          </p:nvSpPr>
          <p:spPr bwMode="auto">
            <a:xfrm>
              <a:off x="1749425" y="2141538"/>
              <a:ext cx="204788" cy="93663"/>
            </a:xfrm>
            <a:custGeom>
              <a:avLst/>
              <a:gdLst/>
              <a:ahLst/>
              <a:cxnLst>
                <a:cxn ang="0">
                  <a:pos x="72" y="9"/>
                </a:cxn>
                <a:cxn ang="0">
                  <a:pos x="64" y="8"/>
                </a:cxn>
                <a:cxn ang="0">
                  <a:pos x="53" y="18"/>
                </a:cxn>
                <a:cxn ang="0">
                  <a:pos x="39" y="1"/>
                </a:cxn>
                <a:cxn ang="0">
                  <a:pos x="27" y="16"/>
                </a:cxn>
                <a:cxn ang="0">
                  <a:pos x="15" y="0"/>
                </a:cxn>
                <a:cxn ang="0">
                  <a:pos x="0" y="34"/>
                </a:cxn>
                <a:cxn ang="0">
                  <a:pos x="11" y="34"/>
                </a:cxn>
                <a:cxn ang="0">
                  <a:pos x="13" y="25"/>
                </a:cxn>
                <a:cxn ang="0">
                  <a:pos x="13" y="34"/>
                </a:cxn>
                <a:cxn ang="0">
                  <a:pos x="42" y="34"/>
                </a:cxn>
                <a:cxn ang="0">
                  <a:pos x="42" y="23"/>
                </a:cxn>
                <a:cxn ang="0">
                  <a:pos x="48" y="30"/>
                </a:cxn>
                <a:cxn ang="0">
                  <a:pos x="52" y="32"/>
                </a:cxn>
                <a:cxn ang="0">
                  <a:pos x="52" y="32"/>
                </a:cxn>
                <a:cxn ang="0">
                  <a:pos x="56" y="31"/>
                </a:cxn>
                <a:cxn ang="0">
                  <a:pos x="72" y="17"/>
                </a:cxn>
                <a:cxn ang="0">
                  <a:pos x="72" y="9"/>
                </a:cxn>
                <a:cxn ang="0">
                  <a:pos x="72" y="9"/>
                </a:cxn>
                <a:cxn ang="0">
                  <a:pos x="72" y="9"/>
                </a:cxn>
              </a:cxnLst>
              <a:rect l="0" t="0" r="r" b="b"/>
              <a:pathLst>
                <a:path w="74" h="34">
                  <a:moveTo>
                    <a:pt x="72" y="9"/>
                  </a:moveTo>
                  <a:cubicBezTo>
                    <a:pt x="70" y="7"/>
                    <a:pt x="67" y="6"/>
                    <a:pt x="6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4"/>
                    <a:pt x="2" y="13"/>
                    <a:pt x="0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1"/>
                    <a:pt x="12" y="28"/>
                    <a:pt x="13" y="25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1"/>
                    <a:pt x="50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4" y="32"/>
                    <a:pt x="55" y="32"/>
                    <a:pt x="56" y="31"/>
                  </a:cubicBezTo>
                  <a:cubicBezTo>
                    <a:pt x="72" y="17"/>
                    <a:pt x="72" y="17"/>
                    <a:pt x="72" y="17"/>
                  </a:cubicBezTo>
                  <a:cubicBezTo>
                    <a:pt x="74" y="15"/>
                    <a:pt x="74" y="11"/>
                    <a:pt x="72" y="9"/>
                  </a:cubicBezTo>
                  <a:close/>
                  <a:moveTo>
                    <a:pt x="72" y="9"/>
                  </a:moveTo>
                  <a:cubicBezTo>
                    <a:pt x="72" y="9"/>
                    <a:pt x="72" y="9"/>
                    <a:pt x="72" y="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1" name="Freeform 34@|5FFC:0|FBC:0|LFC:16777215|LBC:16777215"/>
            <p:cNvSpPr>
              <a:spLocks noEditPoints="1"/>
            </p:cNvSpPr>
            <p:nvPr/>
          </p:nvSpPr>
          <p:spPr bwMode="auto">
            <a:xfrm>
              <a:off x="1798638" y="2130425"/>
              <a:ext cx="50800" cy="222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2"/>
                </a:cxn>
                <a:cxn ang="0">
                  <a:pos x="9" y="0"/>
                </a:cxn>
                <a:cxn ang="0">
                  <a:pos x="6" y="2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6" y="6"/>
                </a:cxn>
                <a:cxn ang="0">
                  <a:pos x="9" y="8"/>
                </a:cxn>
                <a:cxn ang="0">
                  <a:pos x="12" y="6"/>
                </a:cxn>
                <a:cxn ang="0">
                  <a:pos x="16" y="7"/>
                </a:cxn>
                <a:cxn ang="0">
                  <a:pos x="18" y="7"/>
                </a:cxn>
                <a:cxn ang="0">
                  <a:pos x="18" y="6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8" h="8">
                  <a:moveTo>
                    <a:pt x="16" y="0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0"/>
                    <a:pt x="7" y="0"/>
                    <a:pt x="6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1" y="7"/>
                    <a:pt x="1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7"/>
                    <a:pt x="8" y="8"/>
                    <a:pt x="9" y="8"/>
                  </a:cubicBezTo>
                  <a:cubicBezTo>
                    <a:pt x="11" y="8"/>
                    <a:pt x="12" y="7"/>
                    <a:pt x="12" y="6"/>
                  </a:cubicBezTo>
                  <a:cubicBezTo>
                    <a:pt x="13" y="6"/>
                    <a:pt x="15" y="7"/>
                    <a:pt x="16" y="7"/>
                  </a:cubicBezTo>
                  <a:cubicBezTo>
                    <a:pt x="17" y="8"/>
                    <a:pt x="17" y="7"/>
                    <a:pt x="18" y="7"/>
                  </a:cubicBezTo>
                  <a:cubicBezTo>
                    <a:pt x="18" y="7"/>
                    <a:pt x="18" y="6"/>
                    <a:pt x="18" y="6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lose/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2" name="Freeform 35@|5FFC:0|FBC:0|LFC:16777215|LBC:16777215"/>
            <p:cNvSpPr>
              <a:spLocks noEditPoints="1"/>
            </p:cNvSpPr>
            <p:nvPr/>
          </p:nvSpPr>
          <p:spPr bwMode="auto">
            <a:xfrm>
              <a:off x="1890713" y="2171700"/>
              <a:ext cx="12700" cy="47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36@|5FFC:0|FBC:0|LFC:16777215|LBC:16777215"/>
            <p:cNvSpPr>
              <a:spLocks noEditPoints="1"/>
            </p:cNvSpPr>
            <p:nvPr/>
          </p:nvSpPr>
          <p:spPr bwMode="auto">
            <a:xfrm>
              <a:off x="1890713" y="2171700"/>
              <a:ext cx="12700" cy="476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0"/>
                </a:cxn>
                <a:cxn ang="0">
                  <a:pos x="3" y="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8" y="0"/>
                  </a:lnTo>
                  <a:moveTo>
                    <a:pt x="8" y="0"/>
                  </a:moveTo>
                  <a:lnTo>
                    <a:pt x="8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Freeform 37@|5FFC:0|FBC:0|LFC:16777215|LBC:16777215"/>
            <p:cNvSpPr>
              <a:spLocks noEditPoints="1"/>
            </p:cNvSpPr>
            <p:nvPr/>
          </p:nvSpPr>
          <p:spPr bwMode="auto">
            <a:xfrm>
              <a:off x="1865313" y="2074863"/>
              <a:ext cx="165100" cy="138113"/>
            </a:xfrm>
            <a:custGeom>
              <a:avLst/>
              <a:gdLst/>
              <a:ahLst/>
              <a:cxnLst>
                <a:cxn ang="0">
                  <a:pos x="57" y="40"/>
                </a:cxn>
                <a:cxn ang="0">
                  <a:pos x="60" y="36"/>
                </a:cxn>
                <a:cxn ang="0">
                  <a:pos x="60" y="4"/>
                </a:cxn>
                <a:cxn ang="0">
                  <a:pos x="57" y="0"/>
                </a:cxn>
                <a:cxn ang="0">
                  <a:pos x="2" y="0"/>
                </a:cxn>
                <a:cxn ang="0">
                  <a:pos x="3" y="5"/>
                </a:cxn>
                <a:cxn ang="0">
                  <a:pos x="0" y="14"/>
                </a:cxn>
                <a:cxn ang="0">
                  <a:pos x="0" y="23"/>
                </a:cxn>
                <a:cxn ang="0">
                  <a:pos x="5" y="29"/>
                </a:cxn>
                <a:cxn ang="0">
                  <a:pos x="5" y="5"/>
                </a:cxn>
                <a:cxn ang="0">
                  <a:pos x="55" y="5"/>
                </a:cxn>
                <a:cxn ang="0">
                  <a:pos x="55" y="35"/>
                </a:cxn>
                <a:cxn ang="0">
                  <a:pos x="35" y="35"/>
                </a:cxn>
                <a:cxn ang="0">
                  <a:pos x="32" y="44"/>
                </a:cxn>
                <a:cxn ang="0">
                  <a:pos x="25" y="50"/>
                </a:cxn>
                <a:cxn ang="0">
                  <a:pos x="47" y="50"/>
                </a:cxn>
                <a:cxn ang="0">
                  <a:pos x="47" y="48"/>
                </a:cxn>
                <a:cxn ang="0">
                  <a:pos x="43" y="45"/>
                </a:cxn>
                <a:cxn ang="0">
                  <a:pos x="35" y="45"/>
                </a:cxn>
                <a:cxn ang="0">
                  <a:pos x="35" y="43"/>
                </a:cxn>
                <a:cxn ang="0">
                  <a:pos x="38" y="40"/>
                </a:cxn>
                <a:cxn ang="0">
                  <a:pos x="57" y="40"/>
                </a:cxn>
                <a:cxn ang="0">
                  <a:pos x="57" y="40"/>
                </a:cxn>
                <a:cxn ang="0">
                  <a:pos x="57" y="40"/>
                </a:cxn>
              </a:cxnLst>
              <a:rect l="0" t="0" r="r" b="b"/>
              <a:pathLst>
                <a:path w="60" h="50">
                  <a:moveTo>
                    <a:pt x="57" y="40"/>
                  </a:moveTo>
                  <a:cubicBezTo>
                    <a:pt x="59" y="40"/>
                    <a:pt x="60" y="38"/>
                    <a:pt x="60" y="36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2"/>
                    <a:pt x="59" y="0"/>
                    <a:pt x="57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3"/>
                    <a:pt x="3" y="5"/>
                  </a:cubicBezTo>
                  <a:cubicBezTo>
                    <a:pt x="3" y="8"/>
                    <a:pt x="2" y="12"/>
                    <a:pt x="0" y="1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6" y="38"/>
                    <a:pt x="35" y="41"/>
                    <a:pt x="32" y="44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7" y="46"/>
                    <a:pt x="45" y="45"/>
                    <a:pt x="43" y="45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1"/>
                    <a:pt x="37" y="40"/>
                    <a:pt x="38" y="40"/>
                  </a:cubicBezTo>
                  <a:cubicBezTo>
                    <a:pt x="57" y="40"/>
                    <a:pt x="57" y="40"/>
                    <a:pt x="57" y="40"/>
                  </a:cubicBezTo>
                  <a:close/>
                  <a:moveTo>
                    <a:pt x="57" y="40"/>
                  </a:moveTo>
                  <a:cubicBezTo>
                    <a:pt x="57" y="40"/>
                    <a:pt x="57" y="40"/>
                    <a:pt x="57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Group 91"/>
          <p:cNvGrpSpPr/>
          <p:nvPr/>
        </p:nvGrpSpPr>
        <p:grpSpPr>
          <a:xfrm>
            <a:off x="3833495" y="994410"/>
            <a:ext cx="349250" cy="358775"/>
            <a:chOff x="1524000" y="1577975"/>
            <a:chExt cx="379413" cy="393701"/>
          </a:xfrm>
          <a:solidFill>
            <a:sysClr val="window" lastClr="FFFFFF"/>
          </a:solidFill>
        </p:grpSpPr>
        <p:sp>
          <p:nvSpPr>
            <p:cNvPr id="86" name="Freeform 41@|5FFC:0|FBC:0|LFC:16777215|LBC:16777215"/>
            <p:cNvSpPr>
              <a:spLocks noEditPoints="1"/>
            </p:cNvSpPr>
            <p:nvPr/>
          </p:nvSpPr>
          <p:spPr bwMode="auto">
            <a:xfrm>
              <a:off x="1612900" y="1577975"/>
              <a:ext cx="204788" cy="100013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7" y="26"/>
                </a:cxn>
                <a:cxn ang="0">
                  <a:pos x="45" y="26"/>
                </a:cxn>
                <a:cxn ang="0">
                  <a:pos x="45" y="26"/>
                </a:cxn>
                <a:cxn ang="0">
                  <a:pos x="53" y="17"/>
                </a:cxn>
                <a:cxn ang="0">
                  <a:pos x="45" y="9"/>
                </a:cxn>
                <a:cxn ang="0">
                  <a:pos x="33" y="4"/>
                </a:cxn>
                <a:cxn ang="0">
                  <a:pos x="23" y="0"/>
                </a:cxn>
                <a:cxn ang="0">
                  <a:pos x="12" y="8"/>
                </a:cxn>
                <a:cxn ang="0">
                  <a:pos x="0" y="17"/>
                </a:cxn>
                <a:cxn ang="0">
                  <a:pos x="6" y="26"/>
                </a:cxn>
                <a:cxn ang="0">
                  <a:pos x="12" y="13"/>
                </a:cxn>
                <a:cxn ang="0">
                  <a:pos x="14" y="13"/>
                </a:cxn>
                <a:cxn ang="0">
                  <a:pos x="16" y="11"/>
                </a:cxn>
                <a:cxn ang="0">
                  <a:pos x="23" y="5"/>
                </a:cxn>
                <a:cxn ang="0">
                  <a:pos x="30" y="9"/>
                </a:cxn>
                <a:cxn ang="0">
                  <a:pos x="33" y="9"/>
                </a:cxn>
                <a:cxn ang="0">
                  <a:pos x="41" y="12"/>
                </a:cxn>
                <a:cxn ang="0">
                  <a:pos x="44" y="14"/>
                </a:cxn>
                <a:cxn ang="0">
                  <a:pos x="45" y="14"/>
                </a:cxn>
                <a:cxn ang="0">
                  <a:pos x="48" y="17"/>
                </a:cxn>
                <a:cxn ang="0">
                  <a:pos x="44" y="21"/>
                </a:cxn>
                <a:cxn ang="0">
                  <a:pos x="8" y="21"/>
                </a:cxn>
                <a:cxn ang="0">
                  <a:pos x="5" y="17"/>
                </a:cxn>
                <a:cxn ang="0">
                  <a:pos x="12" y="13"/>
                </a:cxn>
                <a:cxn ang="0">
                  <a:pos x="12" y="13"/>
                </a:cxn>
                <a:cxn ang="0">
                  <a:pos x="12" y="13"/>
                </a:cxn>
              </a:cxnLst>
              <a:rect l="0" t="0" r="r" b="b"/>
              <a:pathLst>
                <a:path w="53" h="26">
                  <a:moveTo>
                    <a:pt x="6" y="2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52" y="24"/>
                    <a:pt x="53" y="18"/>
                    <a:pt x="53" y="17"/>
                  </a:cubicBezTo>
                  <a:cubicBezTo>
                    <a:pt x="53" y="12"/>
                    <a:pt x="49" y="9"/>
                    <a:pt x="45" y="9"/>
                  </a:cubicBezTo>
                  <a:cubicBezTo>
                    <a:pt x="42" y="5"/>
                    <a:pt x="37" y="3"/>
                    <a:pt x="33" y="4"/>
                  </a:cubicBezTo>
                  <a:cubicBezTo>
                    <a:pt x="30" y="2"/>
                    <a:pt x="27" y="0"/>
                    <a:pt x="23" y="0"/>
                  </a:cubicBezTo>
                  <a:cubicBezTo>
                    <a:pt x="18" y="0"/>
                    <a:pt x="14" y="3"/>
                    <a:pt x="12" y="8"/>
                  </a:cubicBezTo>
                  <a:cubicBezTo>
                    <a:pt x="6" y="7"/>
                    <a:pt x="0" y="11"/>
                    <a:pt x="0" y="17"/>
                  </a:cubicBezTo>
                  <a:cubicBezTo>
                    <a:pt x="0" y="19"/>
                    <a:pt x="1" y="24"/>
                    <a:pt x="6" y="26"/>
                  </a:cubicBezTo>
                  <a:close/>
                  <a:moveTo>
                    <a:pt x="12" y="13"/>
                  </a:moveTo>
                  <a:cubicBezTo>
                    <a:pt x="13" y="13"/>
                    <a:pt x="14" y="13"/>
                    <a:pt x="14" y="13"/>
                  </a:cubicBezTo>
                  <a:cubicBezTo>
                    <a:pt x="15" y="13"/>
                    <a:pt x="16" y="12"/>
                    <a:pt x="16" y="11"/>
                  </a:cubicBezTo>
                  <a:cubicBezTo>
                    <a:pt x="16" y="8"/>
                    <a:pt x="20" y="5"/>
                    <a:pt x="23" y="5"/>
                  </a:cubicBezTo>
                  <a:cubicBezTo>
                    <a:pt x="26" y="5"/>
                    <a:pt x="28" y="6"/>
                    <a:pt x="30" y="9"/>
                  </a:cubicBezTo>
                  <a:cubicBezTo>
                    <a:pt x="31" y="10"/>
                    <a:pt x="32" y="10"/>
                    <a:pt x="33" y="9"/>
                  </a:cubicBezTo>
                  <a:cubicBezTo>
                    <a:pt x="36" y="8"/>
                    <a:pt x="40" y="9"/>
                    <a:pt x="41" y="12"/>
                  </a:cubicBezTo>
                  <a:cubicBezTo>
                    <a:pt x="42" y="13"/>
                    <a:pt x="43" y="14"/>
                    <a:pt x="44" y="14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6" y="14"/>
                    <a:pt x="48" y="15"/>
                    <a:pt x="48" y="17"/>
                  </a:cubicBezTo>
                  <a:cubicBezTo>
                    <a:pt x="48" y="18"/>
                    <a:pt x="47" y="20"/>
                    <a:pt x="44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5" y="20"/>
                    <a:pt x="5" y="18"/>
                    <a:pt x="5" y="17"/>
                  </a:cubicBezTo>
                  <a:cubicBezTo>
                    <a:pt x="5" y="14"/>
                    <a:pt x="9" y="11"/>
                    <a:pt x="12" y="13"/>
                  </a:cubicBezTo>
                  <a:close/>
                  <a:moveTo>
                    <a:pt x="12" y="13"/>
                  </a:moveTo>
                  <a:cubicBezTo>
                    <a:pt x="12" y="13"/>
                    <a:pt x="12" y="13"/>
                    <a:pt x="12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Freeform 42@|5FFC:0|FBC:0|LFC:16777215|LBC:16777215"/>
            <p:cNvSpPr>
              <a:spLocks noEditPoints="1"/>
            </p:cNvSpPr>
            <p:nvPr/>
          </p:nvSpPr>
          <p:spPr bwMode="auto">
            <a:xfrm>
              <a:off x="1620838" y="1692275"/>
              <a:ext cx="46038" cy="6191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6" y="11"/>
                </a:cxn>
                <a:cxn ang="0">
                  <a:pos x="2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8" y="13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16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3"/>
                    <a:pt x="8" y="8"/>
                    <a:pt x="6" y="11"/>
                  </a:cubicBezTo>
                  <a:cubicBezTo>
                    <a:pt x="5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4" y="16"/>
                    <a:pt x="6" y="15"/>
                    <a:pt x="8" y="13"/>
                  </a:cubicBezTo>
                  <a:cubicBezTo>
                    <a:pt x="12" y="9"/>
                    <a:pt x="12" y="2"/>
                    <a:pt x="12" y="1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" name="Freeform 43@|5FFC:0|FBC:0|LFC:16777215|LBC:16777215"/>
            <p:cNvSpPr>
              <a:spLocks noEditPoints="1"/>
            </p:cNvSpPr>
            <p:nvPr/>
          </p:nvSpPr>
          <p:spPr bwMode="auto">
            <a:xfrm>
              <a:off x="1760538" y="1692275"/>
              <a:ext cx="46038" cy="61913"/>
            </a:xfrm>
            <a:custGeom>
              <a:avLst/>
              <a:gdLst/>
              <a:ahLst/>
              <a:cxnLst>
                <a:cxn ang="0">
                  <a:pos x="10" y="12"/>
                </a:cxn>
                <a:cxn ang="0">
                  <a:pos x="6" y="11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4" y="13"/>
                </a:cxn>
                <a:cxn ang="0">
                  <a:pos x="10" y="16"/>
                </a:cxn>
                <a:cxn ang="0">
                  <a:pos x="12" y="14"/>
                </a:cxn>
                <a:cxn ang="0">
                  <a:pos x="10" y="12"/>
                </a:cxn>
                <a:cxn ang="0">
                  <a:pos x="10" y="12"/>
                </a:cxn>
                <a:cxn ang="0">
                  <a:pos x="10" y="12"/>
                </a:cxn>
              </a:cxnLst>
              <a:rect l="0" t="0" r="r" b="b"/>
              <a:pathLst>
                <a:path w="12" h="16">
                  <a:moveTo>
                    <a:pt x="10" y="12"/>
                  </a:moveTo>
                  <a:cubicBezTo>
                    <a:pt x="9" y="12"/>
                    <a:pt x="7" y="12"/>
                    <a:pt x="6" y="11"/>
                  </a:cubicBezTo>
                  <a:cubicBezTo>
                    <a:pt x="3" y="8"/>
                    <a:pt x="3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9"/>
                    <a:pt x="4" y="13"/>
                  </a:cubicBezTo>
                  <a:cubicBezTo>
                    <a:pt x="6" y="15"/>
                    <a:pt x="8" y="16"/>
                    <a:pt x="10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2" y="13"/>
                    <a:pt x="11" y="12"/>
                    <a:pt x="10" y="12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9" name="Freeform 44@|5FFC:0|FBC:0|LFC:16777215|LBC:16777215"/>
            <p:cNvSpPr>
              <a:spLocks noEditPoints="1"/>
            </p:cNvSpPr>
            <p:nvPr/>
          </p:nvSpPr>
          <p:spPr bwMode="auto">
            <a:xfrm>
              <a:off x="1612900" y="1905000"/>
              <a:ext cx="65088" cy="1270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15" y="3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7" h="3">
                  <a:moveTo>
                    <a:pt x="1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2"/>
                  </a:cubicBezTo>
                  <a:cubicBezTo>
                    <a:pt x="17" y="1"/>
                    <a:pt x="16" y="0"/>
                    <a:pt x="15" y="0"/>
                  </a:cubicBezTo>
                  <a:close/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0" name="Freeform 45@|5FFC:0|FBC:0|LFC:16777215|LBC:16777215"/>
            <p:cNvSpPr>
              <a:spLocks noEditPoints="1"/>
            </p:cNvSpPr>
            <p:nvPr/>
          </p:nvSpPr>
          <p:spPr bwMode="auto">
            <a:xfrm>
              <a:off x="1747838" y="1905000"/>
              <a:ext cx="66675" cy="12700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15" y="3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7" h="3">
                  <a:moveTo>
                    <a:pt x="1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2"/>
                  </a:cubicBezTo>
                  <a:cubicBezTo>
                    <a:pt x="17" y="1"/>
                    <a:pt x="16" y="0"/>
                    <a:pt x="15" y="0"/>
                  </a:cubicBezTo>
                  <a:close/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46@|5FFC:0|FBC:0|LFC:16777215|LBC:16777215"/>
            <p:cNvSpPr>
              <a:spLocks noEditPoints="1"/>
            </p:cNvSpPr>
            <p:nvPr/>
          </p:nvSpPr>
          <p:spPr bwMode="auto">
            <a:xfrm>
              <a:off x="1550988" y="1700213"/>
              <a:ext cx="53975" cy="53975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7" y="14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4" y="7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Freeform 47@|5FFC:0|FBC:0|LFC:16777215|LBC:16777215"/>
            <p:cNvSpPr>
              <a:spLocks noEditPoints="1"/>
            </p:cNvSpPr>
            <p:nvPr/>
          </p:nvSpPr>
          <p:spPr bwMode="auto">
            <a:xfrm>
              <a:off x="1524000" y="1770063"/>
              <a:ext cx="107950" cy="201613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28" y="23"/>
                </a:cxn>
                <a:cxn ang="0">
                  <a:pos x="20" y="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0" y="23"/>
                </a:cxn>
                <a:cxn ang="0">
                  <a:pos x="3" y="26"/>
                </a:cxn>
                <a:cxn ang="0">
                  <a:pos x="3" y="26"/>
                </a:cxn>
                <a:cxn ang="0">
                  <a:pos x="6" y="23"/>
                </a:cxn>
                <a:cxn ang="0">
                  <a:pos x="7" y="13"/>
                </a:cxn>
                <a:cxn ang="0">
                  <a:pos x="7" y="22"/>
                </a:cxn>
                <a:cxn ang="0">
                  <a:pos x="8" y="26"/>
                </a:cxn>
                <a:cxn ang="0">
                  <a:pos x="8" y="49"/>
                </a:cxn>
                <a:cxn ang="0">
                  <a:pos x="11" y="52"/>
                </a:cxn>
                <a:cxn ang="0">
                  <a:pos x="14" y="49"/>
                </a:cxn>
                <a:cxn ang="0">
                  <a:pos x="14" y="49"/>
                </a:cxn>
                <a:cxn ang="0">
                  <a:pos x="17" y="52"/>
                </a:cxn>
                <a:cxn ang="0">
                  <a:pos x="20" y="49"/>
                </a:cxn>
                <a:cxn ang="0">
                  <a:pos x="20" y="25"/>
                </a:cxn>
                <a:cxn ang="0">
                  <a:pos x="21" y="22"/>
                </a:cxn>
                <a:cxn ang="0">
                  <a:pos x="21" y="12"/>
                </a:cxn>
                <a:cxn ang="0">
                  <a:pos x="22" y="23"/>
                </a:cxn>
                <a:cxn ang="0">
                  <a:pos x="25" y="26"/>
                </a:cxn>
                <a:cxn ang="0">
                  <a:pos x="25" y="26"/>
                </a:cxn>
                <a:cxn ang="0">
                  <a:pos x="25" y="26"/>
                </a:cxn>
              </a:cxnLst>
              <a:rect l="0" t="0" r="r" b="b"/>
              <a:pathLst>
                <a:path w="28" h="52">
                  <a:moveTo>
                    <a:pt x="25" y="26"/>
                  </a:moveTo>
                  <a:cubicBezTo>
                    <a:pt x="26" y="26"/>
                    <a:pt x="28" y="24"/>
                    <a:pt x="28" y="23"/>
                  </a:cubicBezTo>
                  <a:cubicBezTo>
                    <a:pt x="28" y="8"/>
                    <a:pt x="23" y="2"/>
                    <a:pt x="2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0" y="8"/>
                    <a:pt x="0" y="23"/>
                  </a:cubicBezTo>
                  <a:cubicBezTo>
                    <a:pt x="0" y="25"/>
                    <a:pt x="1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6"/>
                    <a:pt x="6" y="25"/>
                    <a:pt x="6" y="23"/>
                  </a:cubicBezTo>
                  <a:cubicBezTo>
                    <a:pt x="6" y="19"/>
                    <a:pt x="6" y="15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5"/>
                    <a:pt x="8" y="26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1"/>
                    <a:pt x="9" y="52"/>
                    <a:pt x="11" y="52"/>
                  </a:cubicBezTo>
                  <a:cubicBezTo>
                    <a:pt x="12" y="52"/>
                    <a:pt x="14" y="51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1"/>
                    <a:pt x="15" y="52"/>
                    <a:pt x="17" y="52"/>
                  </a:cubicBezTo>
                  <a:cubicBezTo>
                    <a:pt x="18" y="52"/>
                    <a:pt x="20" y="51"/>
                    <a:pt x="20" y="4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5"/>
                    <a:pt x="22" y="18"/>
                    <a:pt x="22" y="23"/>
                  </a:cubicBezTo>
                  <a:cubicBezTo>
                    <a:pt x="22" y="24"/>
                    <a:pt x="23" y="26"/>
                    <a:pt x="25" y="26"/>
                  </a:cubicBezTo>
                  <a:close/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Freeform 48@|5FFC:0|FBC:0|LFC:16777215|LBC:16777215"/>
            <p:cNvSpPr>
              <a:spLocks noEditPoints="1"/>
            </p:cNvSpPr>
            <p:nvPr/>
          </p:nvSpPr>
          <p:spPr bwMode="auto">
            <a:xfrm>
              <a:off x="1558925" y="1758950"/>
              <a:ext cx="34925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3" y="3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9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49@|5FFC:0|FBC:0|LFC:16777215|LBC:16777215"/>
            <p:cNvSpPr>
              <a:spLocks noEditPoints="1"/>
            </p:cNvSpPr>
            <p:nvPr/>
          </p:nvSpPr>
          <p:spPr bwMode="auto">
            <a:xfrm>
              <a:off x="1685925" y="1700213"/>
              <a:ext cx="53975" cy="53975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7" y="14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4" y="7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Freeform 50@|5FFC:0|FBC:0|LFC:16777215|LBC:16777215"/>
            <p:cNvSpPr>
              <a:spLocks noEditPoints="1"/>
            </p:cNvSpPr>
            <p:nvPr/>
          </p:nvSpPr>
          <p:spPr bwMode="auto">
            <a:xfrm>
              <a:off x="1658938" y="1770063"/>
              <a:ext cx="107950" cy="201613"/>
            </a:xfrm>
            <a:custGeom>
              <a:avLst/>
              <a:gdLst/>
              <a:ahLst/>
              <a:cxnLst>
                <a:cxn ang="0">
                  <a:pos x="25" y="26"/>
                </a:cxn>
                <a:cxn ang="0">
                  <a:pos x="28" y="23"/>
                </a:cxn>
                <a:cxn ang="0">
                  <a:pos x="20" y="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0" y="23"/>
                </a:cxn>
                <a:cxn ang="0">
                  <a:pos x="3" y="26"/>
                </a:cxn>
                <a:cxn ang="0">
                  <a:pos x="6" y="23"/>
                </a:cxn>
                <a:cxn ang="0">
                  <a:pos x="7" y="13"/>
                </a:cxn>
                <a:cxn ang="0">
                  <a:pos x="7" y="22"/>
                </a:cxn>
                <a:cxn ang="0">
                  <a:pos x="8" y="26"/>
                </a:cxn>
                <a:cxn ang="0">
                  <a:pos x="8" y="49"/>
                </a:cxn>
                <a:cxn ang="0">
                  <a:pos x="11" y="52"/>
                </a:cxn>
                <a:cxn ang="0">
                  <a:pos x="14" y="49"/>
                </a:cxn>
                <a:cxn ang="0">
                  <a:pos x="14" y="49"/>
                </a:cxn>
                <a:cxn ang="0">
                  <a:pos x="17" y="52"/>
                </a:cxn>
                <a:cxn ang="0">
                  <a:pos x="20" y="49"/>
                </a:cxn>
                <a:cxn ang="0">
                  <a:pos x="20" y="25"/>
                </a:cxn>
                <a:cxn ang="0">
                  <a:pos x="21" y="22"/>
                </a:cxn>
                <a:cxn ang="0">
                  <a:pos x="21" y="12"/>
                </a:cxn>
                <a:cxn ang="0">
                  <a:pos x="22" y="23"/>
                </a:cxn>
                <a:cxn ang="0">
                  <a:pos x="25" y="26"/>
                </a:cxn>
                <a:cxn ang="0">
                  <a:pos x="25" y="26"/>
                </a:cxn>
                <a:cxn ang="0">
                  <a:pos x="25" y="26"/>
                </a:cxn>
              </a:cxnLst>
              <a:rect l="0" t="0" r="r" b="b"/>
              <a:pathLst>
                <a:path w="28" h="52">
                  <a:moveTo>
                    <a:pt x="25" y="26"/>
                  </a:moveTo>
                  <a:cubicBezTo>
                    <a:pt x="26" y="26"/>
                    <a:pt x="28" y="24"/>
                    <a:pt x="28" y="23"/>
                  </a:cubicBezTo>
                  <a:cubicBezTo>
                    <a:pt x="28" y="8"/>
                    <a:pt x="23" y="2"/>
                    <a:pt x="20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0" y="8"/>
                    <a:pt x="0" y="23"/>
                  </a:cubicBezTo>
                  <a:cubicBezTo>
                    <a:pt x="0" y="25"/>
                    <a:pt x="1" y="26"/>
                    <a:pt x="3" y="26"/>
                  </a:cubicBezTo>
                  <a:cubicBezTo>
                    <a:pt x="5" y="26"/>
                    <a:pt x="6" y="25"/>
                    <a:pt x="6" y="23"/>
                  </a:cubicBezTo>
                  <a:cubicBezTo>
                    <a:pt x="6" y="19"/>
                    <a:pt x="6" y="15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5"/>
                    <a:pt x="8" y="26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1"/>
                    <a:pt x="9" y="52"/>
                    <a:pt x="11" y="52"/>
                  </a:cubicBezTo>
                  <a:cubicBezTo>
                    <a:pt x="12" y="52"/>
                    <a:pt x="14" y="51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1"/>
                    <a:pt x="15" y="52"/>
                    <a:pt x="17" y="52"/>
                  </a:cubicBezTo>
                  <a:cubicBezTo>
                    <a:pt x="18" y="52"/>
                    <a:pt x="20" y="51"/>
                    <a:pt x="20" y="4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2" y="18"/>
                    <a:pt x="22" y="23"/>
                  </a:cubicBezTo>
                  <a:cubicBezTo>
                    <a:pt x="22" y="24"/>
                    <a:pt x="23" y="26"/>
                    <a:pt x="25" y="26"/>
                  </a:cubicBezTo>
                  <a:close/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Freeform 51@|5FFC:0|FBC:0|LFC:16777215|LBC:16777215"/>
            <p:cNvSpPr>
              <a:spLocks noEditPoints="1"/>
            </p:cNvSpPr>
            <p:nvPr/>
          </p:nvSpPr>
          <p:spPr bwMode="auto">
            <a:xfrm>
              <a:off x="1698625" y="1758950"/>
              <a:ext cx="33338" cy="1587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3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4"/>
                </a:cxn>
                <a:cxn ang="0">
                  <a:pos x="8" y="4"/>
                </a:cxn>
                <a:cxn ang="0">
                  <a:pos x="9" y="3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9" h="4">
                  <a:moveTo>
                    <a:pt x="7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0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lose/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Freeform 52@|5FFC:0|FBC:0|LFC:16777215|LBC:16777215"/>
            <p:cNvSpPr>
              <a:spLocks noEditPoints="1"/>
            </p:cNvSpPr>
            <p:nvPr/>
          </p:nvSpPr>
          <p:spPr bwMode="auto">
            <a:xfrm>
              <a:off x="1820863" y="1700213"/>
              <a:ext cx="55563" cy="53975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7" y="14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14" y="7"/>
                </a:cxn>
                <a:cxn ang="0">
                  <a:pos x="14" y="7"/>
                </a:cxn>
                <a:cxn ang="0">
                  <a:pos x="14" y="7"/>
                </a:cxn>
              </a:cxnLst>
              <a:rect l="0" t="0" r="r" b="b"/>
              <a:pathLst>
                <a:path w="14" h="14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Freeform 53@|5FFC:0|FBC:0|LFC:16777215|LBC:16777215"/>
            <p:cNvSpPr>
              <a:spLocks noEditPoints="1"/>
            </p:cNvSpPr>
            <p:nvPr/>
          </p:nvSpPr>
          <p:spPr bwMode="auto">
            <a:xfrm>
              <a:off x="1793875" y="1770063"/>
              <a:ext cx="109538" cy="20161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0" y="23"/>
                </a:cxn>
                <a:cxn ang="0">
                  <a:pos x="3" y="26"/>
                </a:cxn>
                <a:cxn ang="0">
                  <a:pos x="6" y="23"/>
                </a:cxn>
                <a:cxn ang="0">
                  <a:pos x="7" y="13"/>
                </a:cxn>
                <a:cxn ang="0">
                  <a:pos x="7" y="22"/>
                </a:cxn>
                <a:cxn ang="0">
                  <a:pos x="8" y="26"/>
                </a:cxn>
                <a:cxn ang="0">
                  <a:pos x="8" y="49"/>
                </a:cxn>
                <a:cxn ang="0">
                  <a:pos x="11" y="52"/>
                </a:cxn>
                <a:cxn ang="0">
                  <a:pos x="14" y="49"/>
                </a:cxn>
                <a:cxn ang="0">
                  <a:pos x="14" y="49"/>
                </a:cxn>
                <a:cxn ang="0">
                  <a:pos x="17" y="52"/>
                </a:cxn>
                <a:cxn ang="0">
                  <a:pos x="20" y="49"/>
                </a:cxn>
                <a:cxn ang="0">
                  <a:pos x="20" y="25"/>
                </a:cxn>
                <a:cxn ang="0">
                  <a:pos x="21" y="22"/>
                </a:cxn>
                <a:cxn ang="0">
                  <a:pos x="21" y="12"/>
                </a:cxn>
                <a:cxn ang="0">
                  <a:pos x="22" y="23"/>
                </a:cxn>
                <a:cxn ang="0">
                  <a:pos x="25" y="26"/>
                </a:cxn>
                <a:cxn ang="0">
                  <a:pos x="28" y="23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8" h="52">
                  <a:moveTo>
                    <a:pt x="20" y="0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2"/>
                    <a:pt x="0" y="8"/>
                    <a:pt x="0" y="23"/>
                  </a:cubicBezTo>
                  <a:cubicBezTo>
                    <a:pt x="0" y="25"/>
                    <a:pt x="1" y="26"/>
                    <a:pt x="3" y="26"/>
                  </a:cubicBezTo>
                  <a:cubicBezTo>
                    <a:pt x="5" y="26"/>
                    <a:pt x="6" y="25"/>
                    <a:pt x="6" y="23"/>
                  </a:cubicBezTo>
                  <a:cubicBezTo>
                    <a:pt x="6" y="19"/>
                    <a:pt x="6" y="15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5"/>
                    <a:pt x="8" y="26"/>
                  </a:cubicBezTo>
                  <a:cubicBezTo>
                    <a:pt x="8" y="49"/>
                    <a:pt x="8" y="49"/>
                    <a:pt x="8" y="49"/>
                  </a:cubicBezTo>
                  <a:cubicBezTo>
                    <a:pt x="8" y="51"/>
                    <a:pt x="9" y="52"/>
                    <a:pt x="11" y="52"/>
                  </a:cubicBezTo>
                  <a:cubicBezTo>
                    <a:pt x="12" y="52"/>
                    <a:pt x="14" y="51"/>
                    <a:pt x="14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4" y="51"/>
                    <a:pt x="15" y="52"/>
                    <a:pt x="17" y="52"/>
                  </a:cubicBezTo>
                  <a:cubicBezTo>
                    <a:pt x="19" y="52"/>
                    <a:pt x="20" y="51"/>
                    <a:pt x="20" y="4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1" y="23"/>
                    <a:pt x="21" y="2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5"/>
                    <a:pt x="22" y="18"/>
                    <a:pt x="22" y="23"/>
                  </a:cubicBezTo>
                  <a:cubicBezTo>
                    <a:pt x="22" y="24"/>
                    <a:pt x="23" y="26"/>
                    <a:pt x="25" y="26"/>
                  </a:cubicBezTo>
                  <a:cubicBezTo>
                    <a:pt x="26" y="26"/>
                    <a:pt x="28" y="24"/>
                    <a:pt x="28" y="23"/>
                  </a:cubicBezTo>
                  <a:cubicBezTo>
                    <a:pt x="28" y="8"/>
                    <a:pt x="23" y="2"/>
                    <a:pt x="20" y="0"/>
                  </a:cubicBezTo>
                  <a:close/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Freeform 54@|5FFC:0|FBC:0|LFC:16777215|LBC:16777215"/>
            <p:cNvSpPr>
              <a:spLocks noEditPoints="1"/>
            </p:cNvSpPr>
            <p:nvPr/>
          </p:nvSpPr>
          <p:spPr bwMode="auto">
            <a:xfrm>
              <a:off x="1828800" y="1758950"/>
              <a:ext cx="34925" cy="158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1" y="4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5" y="4"/>
                </a:cxn>
                <a:cxn ang="0">
                  <a:pos x="6" y="3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9" y="3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4">
                  <a:moveTo>
                    <a:pt x="8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7" y="3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682" tIns="60841" rIns="121682" bIns="60841" numCol="1" anchor="t" anchorCtr="0" compatLnSpc="1"/>
            <a:lstStyle/>
            <a:p>
              <a:pPr marL="0" marR="0" lvl="0" indent="0" defTabSz="121729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" name="Text Box 4"/>
          <p:cNvSpPr txBox="1"/>
          <p:nvPr/>
        </p:nvSpPr>
        <p:spPr>
          <a:xfrm>
            <a:off x="315278" y="154503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任职要求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虚线箭头 46"/>
          <p:cNvSpPr/>
          <p:nvPr/>
        </p:nvSpPr>
        <p:spPr>
          <a:xfrm>
            <a:off x="5682615" y="362521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前进箭头 342"/>
          <p:cNvSpPr/>
          <p:nvPr/>
        </p:nvSpPr>
        <p:spPr>
          <a:xfrm rot="-2820000">
            <a:off x="352425" y="127000"/>
            <a:ext cx="444500" cy="550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981" y="99000"/>
              </a:cxn>
              <a:cxn ang="0">
                <a:pos x="0" y="19800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9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Text Box 4"/>
          <p:cNvSpPr txBox="1"/>
          <p:nvPr/>
        </p:nvSpPr>
        <p:spPr>
          <a:xfrm>
            <a:off x="2543017" y="1711325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薪资福利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Line 7"/>
          <p:cNvSpPr/>
          <p:nvPr/>
        </p:nvSpPr>
        <p:spPr>
          <a:xfrm>
            <a:off x="2397125" y="21018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4" name="虚线箭头 46"/>
          <p:cNvSpPr/>
          <p:nvPr/>
        </p:nvSpPr>
        <p:spPr>
          <a:xfrm>
            <a:off x="2962275" y="232092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椭圆 2"/>
          <p:cNvSpPr>
            <a:spLocks noChangeArrowheads="1"/>
          </p:cNvSpPr>
          <p:nvPr/>
        </p:nvSpPr>
        <p:spPr bwMode="auto">
          <a:xfrm>
            <a:off x="1670050" y="637258"/>
            <a:ext cx="2744788" cy="2744787"/>
          </a:xfrm>
          <a:prstGeom prst="ellips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ash"/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31"/>
          <p:cNvGrpSpPr/>
          <p:nvPr/>
        </p:nvGrpSpPr>
        <p:grpSpPr bwMode="auto">
          <a:xfrm>
            <a:off x="1800225" y="767433"/>
            <a:ext cx="2484438" cy="2484437"/>
            <a:chOff x="0" y="0"/>
            <a:chExt cx="2484854" cy="2484854"/>
          </a:xfrm>
        </p:grpSpPr>
        <p:grpSp>
          <p:nvGrpSpPr>
            <p:cNvPr id="4" name="组合 30"/>
            <p:cNvGrpSpPr/>
            <p:nvPr/>
          </p:nvGrpSpPr>
          <p:grpSpPr bwMode="auto">
            <a:xfrm>
              <a:off x="360342" y="0"/>
              <a:ext cx="1764170" cy="536235"/>
              <a:chOff x="0" y="0"/>
              <a:chExt cx="1764170" cy="536235"/>
            </a:xfrm>
          </p:grpSpPr>
          <p:sp>
            <p:nvSpPr>
              <p:cNvPr id="5" name="任意多边形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764170" cy="536235"/>
              </a:xfrm>
              <a:custGeom>
                <a:avLst/>
                <a:gdLst>
                  <a:gd name="T0" fmla="*/ 596602 w 2608353"/>
                  <a:gd name="T1" fmla="*/ 0 h 792832"/>
                  <a:gd name="T2" fmla="*/ 1190798 w 2608353"/>
                  <a:gd name="T3" fmla="*/ 246125 h 792832"/>
                  <a:gd name="T4" fmla="*/ 1193203 w 2608353"/>
                  <a:gd name="T5" fmla="*/ 248770 h 792832"/>
                  <a:gd name="T6" fmla="*/ 1190377 w 2608353"/>
                  <a:gd name="T7" fmla="*/ 250631 h 792832"/>
                  <a:gd name="T8" fmla="*/ 596602 w 2608353"/>
                  <a:gd name="T9" fmla="*/ 362685 h 792832"/>
                  <a:gd name="T10" fmla="*/ 2826 w 2608353"/>
                  <a:gd name="T11" fmla="*/ 250631 h 792832"/>
                  <a:gd name="T12" fmla="*/ 0 w 2608353"/>
                  <a:gd name="T13" fmla="*/ 248770 h 792832"/>
                  <a:gd name="T14" fmla="*/ 2405 w 2608353"/>
                  <a:gd name="T15" fmla="*/ 246125 h 792832"/>
                  <a:gd name="T16" fmla="*/ 596602 w 2608353"/>
                  <a:gd name="T17" fmla="*/ 0 h 7928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08353"/>
                  <a:gd name="T28" fmla="*/ 0 h 792832"/>
                  <a:gd name="T29" fmla="*/ 2608353 w 2608353"/>
                  <a:gd name="T30" fmla="*/ 792832 h 7928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08353" h="792832">
                    <a:moveTo>
                      <a:pt x="1304176" y="0"/>
                    </a:moveTo>
                    <a:cubicBezTo>
                      <a:pt x="1811435" y="0"/>
                      <a:pt x="2270672" y="205608"/>
                      <a:pt x="2603094" y="538030"/>
                    </a:cubicBezTo>
                    <a:lnTo>
                      <a:pt x="2608353" y="543815"/>
                    </a:lnTo>
                    <a:lnTo>
                      <a:pt x="2602175" y="547882"/>
                    </a:lnTo>
                    <a:cubicBezTo>
                      <a:pt x="2352203" y="693785"/>
                      <a:pt x="1864670" y="792832"/>
                      <a:pt x="1304176" y="792832"/>
                    </a:cubicBezTo>
                    <a:cubicBezTo>
                      <a:pt x="743683" y="792832"/>
                      <a:pt x="256150" y="693785"/>
                      <a:pt x="6177" y="547882"/>
                    </a:cubicBezTo>
                    <a:lnTo>
                      <a:pt x="0" y="543815"/>
                    </a:lnTo>
                    <a:lnTo>
                      <a:pt x="5258" y="538030"/>
                    </a:lnTo>
                    <a:cubicBezTo>
                      <a:pt x="337680" y="205608"/>
                      <a:pt x="796917" y="0"/>
                      <a:pt x="1304176" y="0"/>
                    </a:cubicBezTo>
                    <a:close/>
                  </a:path>
                </a:pathLst>
              </a:custGeom>
              <a:solidFill>
                <a:srgbClr val="777B95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" name="文本框 1153"/>
              <p:cNvSpPr>
                <a:spLocks noChangeArrowheads="1"/>
              </p:cNvSpPr>
              <p:nvPr/>
            </p:nvSpPr>
            <p:spPr bwMode="auto">
              <a:xfrm>
                <a:off x="474982" y="37284"/>
                <a:ext cx="839536" cy="34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绩效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7" name="组合 29"/>
            <p:cNvGrpSpPr/>
            <p:nvPr/>
          </p:nvGrpSpPr>
          <p:grpSpPr bwMode="auto">
            <a:xfrm>
              <a:off x="33239" y="367812"/>
              <a:ext cx="2418375" cy="874615"/>
              <a:chOff x="0" y="0"/>
              <a:chExt cx="2418375" cy="874615"/>
            </a:xfrm>
          </p:grpSpPr>
          <p:sp>
            <p:nvSpPr>
              <p:cNvPr id="9" name="任意多边形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18375" cy="874615"/>
              </a:xfrm>
              <a:custGeom>
                <a:avLst/>
                <a:gdLst>
                  <a:gd name="T0" fmla="*/ 1414440 w 3575607"/>
                  <a:gd name="T1" fmla="*/ 0 h 1293132"/>
                  <a:gd name="T2" fmla="*/ 1466270 w 3575607"/>
                  <a:gd name="T3" fmla="*/ 57028 h 1293132"/>
                  <a:gd name="T4" fmla="*/ 1629051 w 3575607"/>
                  <a:gd name="T5" fmla="*/ 371497 h 1293132"/>
                  <a:gd name="T6" fmla="*/ 1635677 w 3575607"/>
                  <a:gd name="T7" fmla="*/ 401056 h 1293132"/>
                  <a:gd name="T8" fmla="*/ 1593099 w 3575607"/>
                  <a:gd name="T9" fmla="*/ 426725 h 1293132"/>
                  <a:gd name="T10" fmla="*/ 817838 w 3575607"/>
                  <a:gd name="T11" fmla="*/ 591549 h 1293132"/>
                  <a:gd name="T12" fmla="*/ 42578 w 3575607"/>
                  <a:gd name="T13" fmla="*/ 426725 h 1293132"/>
                  <a:gd name="T14" fmla="*/ 0 w 3575607"/>
                  <a:gd name="T15" fmla="*/ 401056 h 1293132"/>
                  <a:gd name="T16" fmla="*/ 6626 w 3575607"/>
                  <a:gd name="T17" fmla="*/ 371497 h 1293132"/>
                  <a:gd name="T18" fmla="*/ 169407 w 3575607"/>
                  <a:gd name="T19" fmla="*/ 57028 h 1293132"/>
                  <a:gd name="T20" fmla="*/ 221237 w 3575607"/>
                  <a:gd name="T21" fmla="*/ 1 h 1293132"/>
                  <a:gd name="T22" fmla="*/ 224063 w 3575607"/>
                  <a:gd name="T23" fmla="*/ 1861 h 1293132"/>
                  <a:gd name="T24" fmla="*/ 817838 w 3575607"/>
                  <a:gd name="T25" fmla="*/ 113914 h 1293132"/>
                  <a:gd name="T26" fmla="*/ 1411614 w 3575607"/>
                  <a:gd name="T27" fmla="*/ 1861 h 1293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75607"/>
                  <a:gd name="T43" fmla="*/ 0 h 1293132"/>
                  <a:gd name="T44" fmla="*/ 3575607 w 3575607"/>
                  <a:gd name="T45" fmla="*/ 1293132 h 12931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75607" h="1293132">
                    <a:moveTo>
                      <a:pt x="3091980" y="0"/>
                    </a:moveTo>
                    <a:lnTo>
                      <a:pt x="3205281" y="124664"/>
                    </a:lnTo>
                    <a:cubicBezTo>
                      <a:pt x="3369063" y="323122"/>
                      <a:pt x="3491973" y="556562"/>
                      <a:pt x="3561124" y="812095"/>
                    </a:cubicBezTo>
                    <a:lnTo>
                      <a:pt x="3575607" y="876712"/>
                    </a:lnTo>
                    <a:lnTo>
                      <a:pt x="3482532" y="932824"/>
                    </a:lnTo>
                    <a:cubicBezTo>
                      <a:pt x="3079708" y="1152873"/>
                      <a:pt x="2470089" y="1293132"/>
                      <a:pt x="1787803" y="1293132"/>
                    </a:cubicBezTo>
                    <a:cubicBezTo>
                      <a:pt x="1105518" y="1293132"/>
                      <a:pt x="495898" y="1152873"/>
                      <a:pt x="93075" y="932824"/>
                    </a:cubicBezTo>
                    <a:lnTo>
                      <a:pt x="0" y="876712"/>
                    </a:lnTo>
                    <a:lnTo>
                      <a:pt x="14483" y="812095"/>
                    </a:lnTo>
                    <a:cubicBezTo>
                      <a:pt x="83633" y="556562"/>
                      <a:pt x="206543" y="323122"/>
                      <a:pt x="370325" y="124664"/>
                    </a:cubicBezTo>
                    <a:lnTo>
                      <a:pt x="483627" y="1"/>
                    </a:lnTo>
                    <a:lnTo>
                      <a:pt x="489804" y="4067"/>
                    </a:lnTo>
                    <a:cubicBezTo>
                      <a:pt x="739777" y="149970"/>
                      <a:pt x="1227310" y="249017"/>
                      <a:pt x="1787803" y="249017"/>
                    </a:cubicBezTo>
                    <a:cubicBezTo>
                      <a:pt x="2348296" y="249017"/>
                      <a:pt x="2835829" y="149970"/>
                      <a:pt x="3085802" y="4067"/>
                    </a:cubicBezTo>
                    <a:lnTo>
                      <a:pt x="3091980" y="0"/>
                    </a:lnTo>
                    <a:close/>
                  </a:path>
                </a:pathLst>
              </a:custGeom>
              <a:solidFill>
                <a:srgbClr val="686C86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文本框 39"/>
              <p:cNvSpPr>
                <a:spLocks noChangeArrowheads="1"/>
              </p:cNvSpPr>
              <p:nvPr/>
            </p:nvSpPr>
            <p:spPr bwMode="auto">
              <a:xfrm>
                <a:off x="802085" y="317868"/>
                <a:ext cx="839536" cy="34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考核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28"/>
            <p:cNvGrpSpPr/>
            <p:nvPr/>
          </p:nvGrpSpPr>
          <p:grpSpPr bwMode="auto">
            <a:xfrm>
              <a:off x="0" y="960779"/>
              <a:ext cx="2484854" cy="955737"/>
              <a:chOff x="0" y="0"/>
              <a:chExt cx="2484854" cy="955737"/>
            </a:xfrm>
          </p:grpSpPr>
          <p:sp>
            <p:nvSpPr>
              <p:cNvPr id="12" name="任意多边形 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84854" cy="955737"/>
              </a:xfrm>
              <a:custGeom>
                <a:avLst/>
                <a:gdLst>
                  <a:gd name="T0" fmla="*/ 22481 w 3673896"/>
                  <a:gd name="T1" fmla="*/ 0 h 1413072"/>
                  <a:gd name="T2" fmla="*/ 65058 w 3673896"/>
                  <a:gd name="T3" fmla="*/ 25669 h 1413072"/>
                  <a:gd name="T4" fmla="*/ 840320 w 3673896"/>
                  <a:gd name="T5" fmla="*/ 190493 h 1413072"/>
                  <a:gd name="T6" fmla="*/ 1615582 w 3673896"/>
                  <a:gd name="T7" fmla="*/ 25669 h 1413072"/>
                  <a:gd name="T8" fmla="*/ 1658159 w 3673896"/>
                  <a:gd name="T9" fmla="*/ 0 h 1413072"/>
                  <a:gd name="T10" fmla="*/ 1667516 w 3673896"/>
                  <a:gd name="T11" fmla="*/ 41743 h 1413072"/>
                  <a:gd name="T12" fmla="*/ 1680641 w 3673896"/>
                  <a:gd name="T13" fmla="*/ 190494 h 1413072"/>
                  <a:gd name="T14" fmla="*/ 1642862 w 3673896"/>
                  <a:gd name="T15" fmla="*/ 440380 h 1413072"/>
                  <a:gd name="T16" fmla="*/ 1618619 w 3673896"/>
                  <a:gd name="T17" fmla="*/ 506615 h 1413072"/>
                  <a:gd name="T18" fmla="*/ 1540178 w 3673896"/>
                  <a:gd name="T19" fmla="*/ 536715 h 1413072"/>
                  <a:gd name="T20" fmla="*/ 840320 w 3673896"/>
                  <a:gd name="T21" fmla="*/ 646417 h 1413072"/>
                  <a:gd name="T22" fmla="*/ 140464 w 3673896"/>
                  <a:gd name="T23" fmla="*/ 536715 h 1413072"/>
                  <a:gd name="T24" fmla="*/ 62022 w 3673896"/>
                  <a:gd name="T25" fmla="*/ 506615 h 1413072"/>
                  <a:gd name="T26" fmla="*/ 37779 w 3673896"/>
                  <a:gd name="T27" fmla="*/ 440380 h 1413072"/>
                  <a:gd name="T28" fmla="*/ 0 w 3673896"/>
                  <a:gd name="T29" fmla="*/ 190494 h 1413072"/>
                  <a:gd name="T30" fmla="*/ 13125 w 3673896"/>
                  <a:gd name="T31" fmla="*/ 41743 h 14130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73896"/>
                  <a:gd name="T49" fmla="*/ 0 h 1413072"/>
                  <a:gd name="T50" fmla="*/ 3673896 w 3673896"/>
                  <a:gd name="T51" fmla="*/ 1413072 h 141307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73896" h="1413072">
                    <a:moveTo>
                      <a:pt x="49144" y="0"/>
                    </a:moveTo>
                    <a:lnTo>
                      <a:pt x="142219" y="56112"/>
                    </a:lnTo>
                    <a:cubicBezTo>
                      <a:pt x="545043" y="276161"/>
                      <a:pt x="1154663" y="416420"/>
                      <a:pt x="1836948" y="416420"/>
                    </a:cubicBezTo>
                    <a:cubicBezTo>
                      <a:pt x="2519233" y="416420"/>
                      <a:pt x="3128853" y="276161"/>
                      <a:pt x="3531677" y="56112"/>
                    </a:cubicBezTo>
                    <a:lnTo>
                      <a:pt x="3624752" y="0"/>
                    </a:lnTo>
                    <a:lnTo>
                      <a:pt x="3645205" y="91251"/>
                    </a:lnTo>
                    <a:cubicBezTo>
                      <a:pt x="3664057" y="196794"/>
                      <a:pt x="3673896" y="305458"/>
                      <a:pt x="3673896" y="416421"/>
                    </a:cubicBezTo>
                    <a:cubicBezTo>
                      <a:pt x="3673896" y="606643"/>
                      <a:pt x="3644982" y="790112"/>
                      <a:pt x="3591310" y="962673"/>
                    </a:cubicBezTo>
                    <a:lnTo>
                      <a:pt x="3538316" y="1107464"/>
                    </a:lnTo>
                    <a:lnTo>
                      <a:pt x="3366842" y="1173264"/>
                    </a:lnTo>
                    <a:cubicBezTo>
                      <a:pt x="2930125" y="1324667"/>
                      <a:pt x="2403655" y="1413072"/>
                      <a:pt x="1836948" y="1413072"/>
                    </a:cubicBezTo>
                    <a:cubicBezTo>
                      <a:pt x="1270241" y="1413072"/>
                      <a:pt x="743772" y="1324667"/>
                      <a:pt x="307055" y="1173264"/>
                    </a:cubicBezTo>
                    <a:lnTo>
                      <a:pt x="135580" y="1107464"/>
                    </a:lnTo>
                    <a:lnTo>
                      <a:pt x="82586" y="962673"/>
                    </a:lnTo>
                    <a:cubicBezTo>
                      <a:pt x="28914" y="790112"/>
                      <a:pt x="0" y="606643"/>
                      <a:pt x="0" y="416421"/>
                    </a:cubicBezTo>
                    <a:cubicBezTo>
                      <a:pt x="0" y="305458"/>
                      <a:pt x="9839" y="196794"/>
                      <a:pt x="28691" y="91251"/>
                    </a:cubicBezTo>
                    <a:lnTo>
                      <a:pt x="49144" y="0"/>
                    </a:lnTo>
                    <a:close/>
                  </a:path>
                </a:pathLst>
              </a:custGeom>
              <a:solidFill>
                <a:srgbClr val="505368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文本框 40"/>
              <p:cNvSpPr>
                <a:spLocks noChangeArrowheads="1"/>
              </p:cNvSpPr>
              <p:nvPr/>
            </p:nvSpPr>
            <p:spPr bwMode="auto">
              <a:xfrm>
                <a:off x="835324" y="373297"/>
                <a:ext cx="839536" cy="34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转正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7"/>
            <p:cNvGrpSpPr/>
            <p:nvPr/>
          </p:nvGrpSpPr>
          <p:grpSpPr bwMode="auto">
            <a:xfrm>
              <a:off x="91700" y="1709817"/>
              <a:ext cx="2301454" cy="775037"/>
              <a:chOff x="0" y="0"/>
              <a:chExt cx="2301454" cy="775037"/>
            </a:xfrm>
          </p:grpSpPr>
          <p:sp>
            <p:nvSpPr>
              <p:cNvPr id="15" name="任意多边形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1454" cy="775037"/>
              </a:xfrm>
              <a:custGeom>
                <a:avLst/>
                <a:gdLst>
                  <a:gd name="T0" fmla="*/ 1556598 w 3402736"/>
                  <a:gd name="T1" fmla="*/ 0 h 1145905"/>
                  <a:gd name="T2" fmla="*/ 1552583 w 3402736"/>
                  <a:gd name="T3" fmla="*/ 10970 h 1145905"/>
                  <a:gd name="T4" fmla="*/ 778299 w 3402736"/>
                  <a:gd name="T5" fmla="*/ 524199 h 1145905"/>
                  <a:gd name="T6" fmla="*/ 4015 w 3402736"/>
                  <a:gd name="T7" fmla="*/ 10970 h 1145905"/>
                  <a:gd name="T8" fmla="*/ 0 w 3402736"/>
                  <a:gd name="T9" fmla="*/ 0 h 1145905"/>
                  <a:gd name="T10" fmla="*/ 78442 w 3402736"/>
                  <a:gd name="T11" fmla="*/ 30100 h 1145905"/>
                  <a:gd name="T12" fmla="*/ 778299 w 3402736"/>
                  <a:gd name="T13" fmla="*/ 139802 h 1145905"/>
                  <a:gd name="T14" fmla="*/ 1478156 w 3402736"/>
                  <a:gd name="T15" fmla="*/ 30100 h 114590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02736"/>
                  <a:gd name="T25" fmla="*/ 0 h 1145905"/>
                  <a:gd name="T26" fmla="*/ 3402736 w 3402736"/>
                  <a:gd name="T27" fmla="*/ 1145905 h 114590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02736" h="1145905">
                    <a:moveTo>
                      <a:pt x="3402736" y="0"/>
                    </a:moveTo>
                    <a:lnTo>
                      <a:pt x="3393959" y="23980"/>
                    </a:lnTo>
                    <a:cubicBezTo>
                      <a:pt x="3115096" y="683288"/>
                      <a:pt x="2462256" y="1145905"/>
                      <a:pt x="1701368" y="1145905"/>
                    </a:cubicBezTo>
                    <a:cubicBezTo>
                      <a:pt x="940480" y="1145905"/>
                      <a:pt x="287641" y="683288"/>
                      <a:pt x="8777" y="23980"/>
                    </a:cubicBezTo>
                    <a:lnTo>
                      <a:pt x="0" y="0"/>
                    </a:lnTo>
                    <a:lnTo>
                      <a:pt x="171474" y="65800"/>
                    </a:lnTo>
                    <a:cubicBezTo>
                      <a:pt x="608191" y="217203"/>
                      <a:pt x="1134661" y="305608"/>
                      <a:pt x="1701368" y="305608"/>
                    </a:cubicBezTo>
                    <a:cubicBezTo>
                      <a:pt x="2268075" y="305608"/>
                      <a:pt x="2794545" y="217203"/>
                      <a:pt x="3231262" y="65800"/>
                    </a:cubicBezTo>
                    <a:lnTo>
                      <a:pt x="3402736" y="0"/>
                    </a:lnTo>
                    <a:close/>
                  </a:path>
                </a:pathLst>
              </a:custGeom>
              <a:solidFill>
                <a:srgbClr val="414455">
                  <a:alpha val="7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文本框 41"/>
              <p:cNvSpPr>
                <a:spLocks noChangeArrowheads="1"/>
              </p:cNvSpPr>
              <p:nvPr/>
            </p:nvSpPr>
            <p:spPr bwMode="auto">
              <a:xfrm>
                <a:off x="743624" y="272655"/>
                <a:ext cx="839536" cy="345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8580" tIns="34290" rIns="68580" bIns="3429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底薪</a:t>
                </a: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sp>
        <p:nvSpPr>
          <p:cNvPr id="53" name="任意多边形 15"/>
          <p:cNvSpPr/>
          <p:nvPr/>
        </p:nvSpPr>
        <p:spPr bwMode="auto">
          <a:xfrm>
            <a:off x="672148" y="3061370"/>
            <a:ext cx="1382712" cy="190500"/>
          </a:xfrm>
          <a:custGeom>
            <a:avLst/>
            <a:gdLst>
              <a:gd name="T0" fmla="*/ 1176115 w 1625600"/>
              <a:gd name="T1" fmla="*/ 0 h 254000"/>
              <a:gd name="T2" fmla="*/ 1001536 w 1625600"/>
              <a:gd name="T3" fmla="*/ 142875 h 254000"/>
              <a:gd name="T4" fmla="*/ 0 w 1625600"/>
              <a:gd name="T5" fmla="*/ 142875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chemeClr val="bg1">
                <a:lumMod val="7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AutoShape 2"/>
          <p:cNvSpPr/>
          <p:nvPr/>
        </p:nvSpPr>
        <p:spPr>
          <a:xfrm>
            <a:off x="512445" y="3548499"/>
            <a:ext cx="1050994" cy="28944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交通银行项目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4025" y="2950210"/>
            <a:ext cx="158750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2020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（试用期）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任意多边形 12"/>
          <p:cNvSpPr/>
          <p:nvPr/>
        </p:nvSpPr>
        <p:spPr bwMode="auto">
          <a:xfrm>
            <a:off x="3143250" y="460410"/>
            <a:ext cx="1108075" cy="101600"/>
          </a:xfrm>
          <a:custGeom>
            <a:avLst/>
            <a:gdLst>
              <a:gd name="T0" fmla="*/ 0 w 776287"/>
              <a:gd name="T1" fmla="*/ 77410 h 133350"/>
              <a:gd name="T2" fmla="*/ 261994 w 776287"/>
              <a:gd name="T3" fmla="*/ 0 h 133350"/>
              <a:gd name="T4" fmla="*/ 1581670 w 776287"/>
              <a:gd name="T5" fmla="*/ 0 h 133350"/>
              <a:gd name="T6" fmla="*/ 0 60000 65536"/>
              <a:gd name="T7" fmla="*/ 0 60000 65536"/>
              <a:gd name="T8" fmla="*/ 0 60000 65536"/>
              <a:gd name="T9" fmla="*/ 0 w 776287"/>
              <a:gd name="T10" fmla="*/ 0 h 133350"/>
              <a:gd name="T11" fmla="*/ 776287 w 776287"/>
              <a:gd name="T12" fmla="*/ 133350 h 133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6287" h="133350">
                <a:moveTo>
                  <a:pt x="0" y="133350"/>
                </a:moveTo>
                <a:lnTo>
                  <a:pt x="128587" y="0"/>
                </a:lnTo>
                <a:lnTo>
                  <a:pt x="776287" y="0"/>
                </a:lnTo>
              </a:path>
            </a:pathLst>
          </a:custGeom>
          <a:noFill/>
          <a:ln w="15875" cap="rnd" cmpd="sng">
            <a:solidFill>
              <a:schemeClr val="bg1">
                <a:lumMod val="6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99460" y="123190"/>
            <a:ext cx="109728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绩效上不封顶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AutoShape 6"/>
          <p:cNvSpPr/>
          <p:nvPr/>
        </p:nvSpPr>
        <p:spPr>
          <a:xfrm>
            <a:off x="4376997" y="3549879"/>
            <a:ext cx="1115296" cy="28852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平安</a:t>
            </a:r>
            <a:r>
              <a:rPr lang="en-US" altLang="zh-CN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中行项目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15"/>
          <p:cNvSpPr/>
          <p:nvPr/>
        </p:nvSpPr>
        <p:spPr bwMode="auto">
          <a:xfrm flipH="1">
            <a:off x="4172585" y="2912745"/>
            <a:ext cx="1216025" cy="190500"/>
          </a:xfrm>
          <a:custGeom>
            <a:avLst/>
            <a:gdLst>
              <a:gd name="T0" fmla="*/ 1176115 w 1625600"/>
              <a:gd name="T1" fmla="*/ 0 h 254000"/>
              <a:gd name="T2" fmla="*/ 1001536 w 1625600"/>
              <a:gd name="T3" fmla="*/ 142875 h 254000"/>
              <a:gd name="T4" fmla="*/ 0 w 1625600"/>
              <a:gd name="T5" fmla="*/ 142875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chemeClr val="bg1">
                <a:lumMod val="7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93260" y="2784475"/>
            <a:ext cx="160782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底薪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2200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（试用期）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任意多边形 13"/>
          <p:cNvSpPr/>
          <p:nvPr/>
        </p:nvSpPr>
        <p:spPr bwMode="auto">
          <a:xfrm>
            <a:off x="3924300" y="2178685"/>
            <a:ext cx="1990725" cy="297815"/>
          </a:xfrm>
          <a:custGeom>
            <a:avLst/>
            <a:gdLst>
              <a:gd name="T0" fmla="*/ 0 w 1393825"/>
              <a:gd name="T1" fmla="*/ 0 h 1371600"/>
              <a:gd name="T2" fmla="*/ 321170 w 1393825"/>
              <a:gd name="T3" fmla="*/ 190657 h 1371600"/>
              <a:gd name="T4" fmla="*/ 321170 w 1393825"/>
              <a:gd name="T5" fmla="*/ 1083733 h 1371600"/>
              <a:gd name="T6" fmla="*/ 1985829 w 1393825"/>
              <a:gd name="T7" fmla="*/ 1083733 h 1371600"/>
              <a:gd name="T8" fmla="*/ 0 60000 65536"/>
              <a:gd name="T9" fmla="*/ 0 60000 65536"/>
              <a:gd name="T10" fmla="*/ 0 60000 65536"/>
              <a:gd name="T11" fmla="*/ 0 60000 65536"/>
              <a:gd name="T12" fmla="*/ 0 w 1393825"/>
              <a:gd name="T13" fmla="*/ 0 h 1371600"/>
              <a:gd name="T14" fmla="*/ 1393825 w 1393825"/>
              <a:gd name="T15" fmla="*/ 1371600 h 137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93825" h="1371600">
                <a:moveTo>
                  <a:pt x="0" y="0"/>
                </a:moveTo>
                <a:lnTo>
                  <a:pt x="225425" y="241300"/>
                </a:lnTo>
                <a:lnTo>
                  <a:pt x="225425" y="1371600"/>
                </a:lnTo>
                <a:lnTo>
                  <a:pt x="1393825" y="1371600"/>
                </a:lnTo>
              </a:path>
            </a:pathLst>
          </a:custGeom>
          <a:noFill/>
          <a:ln w="15875" cap="rnd" cmpd="sng">
            <a:solidFill>
              <a:schemeClr val="bg1">
                <a:lumMod val="7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任意多边形 15"/>
          <p:cNvSpPr/>
          <p:nvPr/>
        </p:nvSpPr>
        <p:spPr bwMode="auto">
          <a:xfrm>
            <a:off x="388303" y="1332265"/>
            <a:ext cx="1382712" cy="190500"/>
          </a:xfrm>
          <a:custGeom>
            <a:avLst/>
            <a:gdLst>
              <a:gd name="T0" fmla="*/ 1176115 w 1625600"/>
              <a:gd name="T1" fmla="*/ 0 h 254000"/>
              <a:gd name="T2" fmla="*/ 1001536 w 1625600"/>
              <a:gd name="T3" fmla="*/ 142875 h 254000"/>
              <a:gd name="T4" fmla="*/ 0 w 1625600"/>
              <a:gd name="T5" fmla="*/ 142875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chemeClr val="bg1">
                <a:lumMod val="7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任意多边形 12"/>
          <p:cNvSpPr/>
          <p:nvPr/>
        </p:nvSpPr>
        <p:spPr bwMode="auto">
          <a:xfrm>
            <a:off x="4335780" y="1149350"/>
            <a:ext cx="1419860" cy="154305"/>
          </a:xfrm>
          <a:custGeom>
            <a:avLst/>
            <a:gdLst>
              <a:gd name="T0" fmla="*/ 0 w 776287"/>
              <a:gd name="T1" fmla="*/ 77410 h 133350"/>
              <a:gd name="T2" fmla="*/ 261994 w 776287"/>
              <a:gd name="T3" fmla="*/ 0 h 133350"/>
              <a:gd name="T4" fmla="*/ 1581670 w 776287"/>
              <a:gd name="T5" fmla="*/ 0 h 133350"/>
              <a:gd name="T6" fmla="*/ 0 60000 65536"/>
              <a:gd name="T7" fmla="*/ 0 60000 65536"/>
              <a:gd name="T8" fmla="*/ 0 60000 65536"/>
              <a:gd name="T9" fmla="*/ 0 w 776287"/>
              <a:gd name="T10" fmla="*/ 0 h 133350"/>
              <a:gd name="T11" fmla="*/ 776287 w 776287"/>
              <a:gd name="T12" fmla="*/ 133350 h 133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6287" h="133350">
                <a:moveTo>
                  <a:pt x="0" y="133350"/>
                </a:moveTo>
                <a:lnTo>
                  <a:pt x="128587" y="0"/>
                </a:lnTo>
                <a:lnTo>
                  <a:pt x="776287" y="0"/>
                </a:lnTo>
              </a:path>
            </a:pathLst>
          </a:custGeom>
          <a:noFill/>
          <a:ln w="15875" cap="rnd" cmpd="sng">
            <a:solidFill>
              <a:schemeClr val="bg1">
                <a:lumMod val="6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485" y="1204595"/>
            <a:ext cx="168465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积分卡（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400~1200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zh-CN" altLang="en-US" sz="1200"/>
          </a:p>
        </p:txBody>
      </p:sp>
      <p:sp>
        <p:nvSpPr>
          <p:cNvPr id="28" name="文本框 27"/>
          <p:cNvSpPr txBox="1"/>
          <p:nvPr/>
        </p:nvSpPr>
        <p:spPr>
          <a:xfrm>
            <a:off x="4312285" y="862965"/>
            <a:ext cx="1899920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考核工资500+全勤奖100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76904" y="2169727"/>
            <a:ext cx="1223412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转正底薪加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209800" y="3531235"/>
            <a:ext cx="166624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综合薪资</a:t>
            </a:r>
            <a:r>
              <a:rPr lang="en-US" altLang="zh-CN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5000</a:t>
            </a:r>
            <a:r>
              <a:rPr lang="zh-CN" altLang="en-US" sz="14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以上</a:t>
            </a:r>
            <a:endParaRPr lang="zh-CN" altLang="en-US" sz="1400"/>
          </a:p>
        </p:txBody>
      </p:sp>
      <p:sp>
        <p:nvSpPr>
          <p:cNvPr id="31" name="文本框 30"/>
          <p:cNvSpPr txBox="1"/>
          <p:nvPr/>
        </p:nvSpPr>
        <p:spPr>
          <a:xfrm>
            <a:off x="3379470" y="461010"/>
            <a:ext cx="16243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目前项目最高绩效者达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任意多边形 15"/>
          <p:cNvSpPr/>
          <p:nvPr/>
        </p:nvSpPr>
        <p:spPr bwMode="auto">
          <a:xfrm>
            <a:off x="679133" y="2256226"/>
            <a:ext cx="1382712" cy="190500"/>
          </a:xfrm>
          <a:custGeom>
            <a:avLst/>
            <a:gdLst>
              <a:gd name="T0" fmla="*/ 1176115 w 1625600"/>
              <a:gd name="T1" fmla="*/ 0 h 254000"/>
              <a:gd name="T2" fmla="*/ 1001536 w 1625600"/>
              <a:gd name="T3" fmla="*/ 142875 h 254000"/>
              <a:gd name="T4" fmla="*/ 0 w 1625600"/>
              <a:gd name="T5" fmla="*/ 142875 h 254000"/>
              <a:gd name="T6" fmla="*/ 0 60000 65536"/>
              <a:gd name="T7" fmla="*/ 0 60000 65536"/>
              <a:gd name="T8" fmla="*/ 0 60000 65536"/>
              <a:gd name="T9" fmla="*/ 0 w 1625600"/>
              <a:gd name="T10" fmla="*/ 0 h 254000"/>
              <a:gd name="T11" fmla="*/ 1625600 w 1625600"/>
              <a:gd name="T12" fmla="*/ 254000 h 2540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5600" h="254000">
                <a:moveTo>
                  <a:pt x="1625600" y="0"/>
                </a:moveTo>
                <a:lnTo>
                  <a:pt x="1384300" y="254000"/>
                </a:lnTo>
                <a:lnTo>
                  <a:pt x="0" y="254000"/>
                </a:lnTo>
              </a:path>
            </a:pathLst>
          </a:custGeom>
          <a:noFill/>
          <a:ln w="15875" cap="rnd" cmpd="sng">
            <a:solidFill>
              <a:schemeClr val="bg1">
                <a:lumMod val="75000"/>
              </a:schemeClr>
            </a:solidFill>
            <a:prstDash val="sysDash"/>
            <a:bevel/>
            <a:headEnd type="oval" w="sm" len="sm"/>
            <a:tailEnd type="oval" w="sm" len="sm"/>
          </a:ln>
        </p:spPr>
        <p:txBody>
          <a:bodyPr lIns="68580" tIns="34290" rIns="68580" bIns="3429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文本框 17"/>
          <p:cNvSpPr txBox="1"/>
          <p:nvPr/>
        </p:nvSpPr>
        <p:spPr>
          <a:xfrm>
            <a:off x="345852" y="2074477"/>
            <a:ext cx="1709008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转正底薪加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00</a:t>
            </a:r>
            <a:endParaRPr lang="zh-CN" altLang="en-US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六边形 1"/>
          <p:cNvSpPr>
            <a:spLocks noChangeArrowheads="1"/>
          </p:cNvSpPr>
          <p:nvPr/>
        </p:nvSpPr>
        <p:spPr bwMode="auto">
          <a:xfrm rot="-5400000">
            <a:off x="2516664" y="1378779"/>
            <a:ext cx="1143000" cy="1074738"/>
          </a:xfrm>
          <a:prstGeom prst="hexagon">
            <a:avLst>
              <a:gd name="adj" fmla="val 25017"/>
              <a:gd name="vf" fmla="val 11547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395E8A"/>
                </a:solidFill>
                <a:bevel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4" name="六边形 3"/>
          <p:cNvSpPr>
            <a:spLocks noChangeArrowheads="1"/>
          </p:cNvSpPr>
          <p:nvPr/>
        </p:nvSpPr>
        <p:spPr bwMode="auto">
          <a:xfrm rot="-5400000">
            <a:off x="1939608" y="427072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5" name="图片 4"/>
          <p:cNvPicPr>
            <a:picLocks noChangeAspect="1" noChangeArrowheads="1"/>
          </p:cNvPicPr>
          <p:nvPr/>
        </p:nvPicPr>
        <p:blipFill>
          <a:blip r:embed="rId2" cstate="screen">
            <a:biLevel thresh="50000"/>
            <a:grayscl/>
          </a:blip>
          <a:srcRect/>
          <a:stretch>
            <a:fillRect/>
          </a:stretch>
        </p:blipFill>
        <p:spPr bwMode="auto">
          <a:xfrm>
            <a:off x="2292033" y="727110"/>
            <a:ext cx="452437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六边形 5"/>
          <p:cNvSpPr>
            <a:spLocks noChangeArrowheads="1"/>
          </p:cNvSpPr>
          <p:nvPr/>
        </p:nvSpPr>
        <p:spPr bwMode="auto">
          <a:xfrm rot="-5400000">
            <a:off x="1358583" y="1377985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7" name="图片 6"/>
          <p:cNvPicPr>
            <a:picLocks noChangeAspect="1" noChangeArrowheads="1"/>
          </p:cNvPicPr>
          <p:nvPr/>
        </p:nvPicPr>
        <p:blipFill>
          <a:blip r:embed="rId3" cstate="screen">
            <a:biLevel thresh="50000"/>
            <a:grayscl/>
          </a:blip>
          <a:srcRect/>
          <a:stretch>
            <a:fillRect/>
          </a:stretch>
        </p:blipFill>
        <p:spPr bwMode="auto">
          <a:xfrm>
            <a:off x="1711008" y="1678023"/>
            <a:ext cx="4524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六边形 7"/>
          <p:cNvSpPr>
            <a:spLocks noChangeArrowheads="1"/>
          </p:cNvSpPr>
          <p:nvPr/>
        </p:nvSpPr>
        <p:spPr bwMode="auto">
          <a:xfrm rot="-5400000">
            <a:off x="1939608" y="2360647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9" name="图片 8"/>
          <p:cNvPicPr>
            <a:picLocks noChangeAspect="1" noChangeArrowheads="1"/>
          </p:cNvPicPr>
          <p:nvPr/>
        </p:nvPicPr>
        <p:blipFill>
          <a:blip r:embed="rId4">
            <a:biLevel thresh="50000"/>
            <a:grayscl/>
          </a:blip>
          <a:srcRect/>
          <a:stretch>
            <a:fillRect/>
          </a:stretch>
        </p:blipFill>
        <p:spPr bwMode="auto">
          <a:xfrm>
            <a:off x="2292033" y="2660685"/>
            <a:ext cx="452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六边形 9"/>
          <p:cNvSpPr>
            <a:spLocks noChangeArrowheads="1"/>
          </p:cNvSpPr>
          <p:nvPr/>
        </p:nvSpPr>
        <p:spPr bwMode="auto">
          <a:xfrm rot="-5400000">
            <a:off x="3139758" y="2311435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1" name="图片 10"/>
          <p:cNvPicPr>
            <a:picLocks noChangeAspect="1" noChangeArrowheads="1"/>
          </p:cNvPicPr>
          <p:nvPr/>
        </p:nvPicPr>
        <p:blipFill>
          <a:blip r:embed="rId5" cstate="screen">
            <a:biLevel thresh="50000"/>
            <a:grayscl/>
          </a:blip>
          <a:srcRect/>
          <a:stretch>
            <a:fillRect/>
          </a:stretch>
        </p:blipFill>
        <p:spPr bwMode="auto">
          <a:xfrm>
            <a:off x="3490595" y="2608298"/>
            <a:ext cx="4540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六边形 11"/>
          <p:cNvSpPr>
            <a:spLocks noChangeArrowheads="1"/>
          </p:cNvSpPr>
          <p:nvPr/>
        </p:nvSpPr>
        <p:spPr bwMode="auto">
          <a:xfrm rot="-5400000">
            <a:off x="3669983" y="1352585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3" name="图片 12"/>
          <p:cNvPicPr>
            <a:picLocks noChangeAspect="1" noChangeArrowheads="1"/>
          </p:cNvPicPr>
          <p:nvPr/>
        </p:nvPicPr>
        <p:blipFill>
          <a:blip r:embed="rId6" cstate="screen">
            <a:biLevel thresh="50000"/>
            <a:grayscl/>
          </a:blip>
          <a:srcRect/>
          <a:stretch>
            <a:fillRect/>
          </a:stretch>
        </p:blipFill>
        <p:spPr bwMode="auto">
          <a:xfrm>
            <a:off x="4016058" y="1776448"/>
            <a:ext cx="473075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六边形 13"/>
          <p:cNvSpPr>
            <a:spLocks noChangeArrowheads="1"/>
          </p:cNvSpPr>
          <p:nvPr/>
        </p:nvSpPr>
        <p:spPr bwMode="auto">
          <a:xfrm rot="-5400000">
            <a:off x="3119121" y="395322"/>
            <a:ext cx="1143000" cy="1076325"/>
          </a:xfrm>
          <a:prstGeom prst="hexagon">
            <a:avLst>
              <a:gd name="adj" fmla="val 24980"/>
              <a:gd name="vf" fmla="val 115470"/>
            </a:avLst>
          </a:prstGeom>
          <a:solidFill>
            <a:srgbClr val="505368"/>
          </a:solidFill>
          <a:ln w="15875" cap="rnd">
            <a:solidFill>
              <a:srgbClr val="D8D8D8"/>
            </a:solidFill>
            <a:beve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5" name="图片 14"/>
          <p:cNvPicPr>
            <a:picLocks noChangeAspect="1" noChangeArrowheads="1"/>
          </p:cNvPicPr>
          <p:nvPr/>
        </p:nvPicPr>
        <p:blipFill>
          <a:blip r:embed="rId7">
            <a:biLevel thresh="50000"/>
            <a:grayscl/>
          </a:blip>
          <a:srcRect/>
          <a:stretch>
            <a:fillRect/>
          </a:stretch>
        </p:blipFill>
        <p:spPr bwMode="auto">
          <a:xfrm>
            <a:off x="3374708" y="604873"/>
            <a:ext cx="658812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/>
          <p:nvPr/>
        </p:nvSpPr>
        <p:spPr>
          <a:xfrm>
            <a:off x="2788127" y="1593215"/>
            <a:ext cx="6400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431800" y="1731645"/>
            <a:ext cx="7416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每日餐补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  <a:sym typeface="+mn-ea"/>
              </a:rPr>
              <a:t>免费住宿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408" name="Text Box 24"/>
          <p:cNvSpPr txBox="1"/>
          <p:nvPr/>
        </p:nvSpPr>
        <p:spPr>
          <a:xfrm>
            <a:off x="907415" y="3027680"/>
            <a:ext cx="1711325" cy="598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五险一金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商业险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团体意外险（实习生）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6413" name="Text Box 29"/>
          <p:cNvSpPr txBox="1"/>
          <p:nvPr/>
        </p:nvSpPr>
        <p:spPr>
          <a:xfrm>
            <a:off x="4296410" y="465455"/>
            <a:ext cx="1678104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定期组织业务技能竞赛（有高额奖励）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409" name="Text Box 25"/>
          <p:cNvSpPr txBox="1"/>
          <p:nvPr/>
        </p:nvSpPr>
        <p:spPr>
          <a:xfrm>
            <a:off x="4296410" y="2972297"/>
            <a:ext cx="1678104" cy="6001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户外旅游一年</a:t>
            </a:r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次固定旅游，多次团队旅游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综合素质拓展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414" name="Text Box 30"/>
          <p:cNvSpPr txBox="1"/>
          <p:nvPr/>
        </p:nvSpPr>
        <p:spPr>
          <a:xfrm>
            <a:off x="4852035" y="1731645"/>
            <a:ext cx="125031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员工生日派对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  <a:p>
            <a:r>
              <a:rPr lang="zh-CN" altLang="en-US" sz="11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丰厚节假日礼品</a:t>
            </a:r>
            <a:endParaRPr lang="zh-CN" altLang="en-US" sz="1100" dirty="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16410" name="Text Box 26"/>
          <p:cNvSpPr txBox="1"/>
          <p:nvPr/>
        </p:nvSpPr>
        <p:spPr>
          <a:xfrm>
            <a:off x="166168" y="465445"/>
            <a:ext cx="1647594" cy="261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完善的培训晋升机制</a:t>
            </a:r>
            <a:endParaRPr lang="zh-CN" altLang="zh-CN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415" name="虚线箭头 46"/>
          <p:cNvSpPr/>
          <p:nvPr/>
        </p:nvSpPr>
        <p:spPr>
          <a:xfrm>
            <a:off x="5822950" y="3541713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/>
          <p:nvPr/>
        </p:nvSpPr>
        <p:spPr>
          <a:xfrm>
            <a:off x="802839" y="579695"/>
            <a:ext cx="926782" cy="339407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上班时间</a:t>
            </a:r>
            <a:endParaRPr lang="zh-CN" altLang="zh-CN" sz="1400" b="1" dirty="0">
              <a:solidFill>
                <a:srgbClr val="EAE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1" name="Text Box 3"/>
          <p:cNvSpPr txBox="1"/>
          <p:nvPr/>
        </p:nvSpPr>
        <p:spPr>
          <a:xfrm>
            <a:off x="652780" y="1515745"/>
            <a:ext cx="2325370" cy="19697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105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五天八小时制</a:t>
            </a:r>
            <a:endParaRPr lang="en-US" altLang="zh-CN" sz="1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zh-CN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8:30~18:00</a:t>
            </a:r>
            <a:endParaRPr lang="en-US" altLang="zh-CN" sz="1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周六周日休息；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或一周工作五天，两天轮休。</a:t>
            </a:r>
            <a:endParaRPr lang="en-US" altLang="zh-CN" sz="1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12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六天六小时制</a:t>
            </a:r>
            <a:endParaRPr lang="zh-CN" altLang="en-US" sz="12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kern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不定时会有加班</a:t>
            </a:r>
            <a:endParaRPr lang="zh-CN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2" name="Line 4"/>
          <p:cNvSpPr/>
          <p:nvPr/>
        </p:nvSpPr>
        <p:spPr>
          <a:xfrm>
            <a:off x="417513" y="920750"/>
            <a:ext cx="2071687" cy="0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33" name="AutoShape 5"/>
          <p:cNvSpPr/>
          <p:nvPr/>
        </p:nvSpPr>
        <p:spPr>
          <a:xfrm>
            <a:off x="4410247" y="598745"/>
            <a:ext cx="822144" cy="305254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着装要求</a:t>
            </a:r>
            <a:endParaRPr lang="zh-CN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535" name="Line 7"/>
          <p:cNvSpPr/>
          <p:nvPr/>
        </p:nvSpPr>
        <p:spPr>
          <a:xfrm>
            <a:off x="3883025" y="920750"/>
            <a:ext cx="2070100" cy="0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2536" name="Line 8"/>
          <p:cNvSpPr/>
          <p:nvPr/>
        </p:nvSpPr>
        <p:spPr>
          <a:xfrm>
            <a:off x="3235325" y="2179638"/>
            <a:ext cx="3175" cy="928687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9" name="矩形 8"/>
          <p:cNvSpPr/>
          <p:nvPr/>
        </p:nvSpPr>
        <p:spPr>
          <a:xfrm>
            <a:off x="3558746" y="1147281"/>
            <a:ext cx="2669059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zh-CN" altLang="en-US" sz="1000" b="1" dirty="0" smtClean="0">
                <a:solidFill>
                  <a:schemeClr val="bg1"/>
                </a:solidFill>
              </a:rPr>
              <a:t> 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上班应穿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正装，西装、西裤皮鞋、及膝裙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 action="ppaction://hlinksldjump"/>
              </a:rPr>
              <a:t>上班禁穿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无袖衫、背心、吊带衫、底胸衫、无领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恤衫、短裤、中裤、牛仔裤、运动服及运动鞋、拖鞋、皮鞋式拖鞋。夏季穿凉鞋不露脚趾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正圆 491"/>
          <p:cNvSpPr/>
          <p:nvPr/>
        </p:nvSpPr>
        <p:spPr>
          <a:xfrm>
            <a:off x="401637" y="1825625"/>
            <a:ext cx="928399" cy="92710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</a:t>
            </a:r>
            <a:endParaRPr lang="zh-CN" alt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坐席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6" name="正圆 491"/>
          <p:cNvSpPr/>
          <p:nvPr/>
        </p:nvSpPr>
        <p:spPr>
          <a:xfrm>
            <a:off x="1574800" y="1825625"/>
            <a:ext cx="927100" cy="92710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组长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7" name="正圆 491"/>
          <p:cNvSpPr/>
          <p:nvPr/>
        </p:nvSpPr>
        <p:spPr>
          <a:xfrm>
            <a:off x="2746375" y="1825625"/>
            <a:ext cx="927100" cy="92710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主管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8" name="正圆 491"/>
          <p:cNvSpPr/>
          <p:nvPr/>
        </p:nvSpPr>
        <p:spPr>
          <a:xfrm>
            <a:off x="3919538" y="1825625"/>
            <a:ext cx="927100" cy="92710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endParaRPr lang="zh-CN" altLang="en-US" sz="1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经理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9" name="正圆 491"/>
          <p:cNvSpPr/>
          <p:nvPr/>
        </p:nvSpPr>
        <p:spPr>
          <a:xfrm>
            <a:off x="5092700" y="1825625"/>
            <a:ext cx="927100" cy="927100"/>
          </a:xfrm>
          <a:prstGeom prst="ellipse">
            <a:avLst/>
          </a:prstGeom>
          <a:noFill/>
          <a:ln w="952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zh-CN" altLang="en-US" sz="1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总经理</a:t>
            </a:r>
            <a:endParaRPr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0" name="虚线箭头 46"/>
          <p:cNvSpPr/>
          <p:nvPr/>
        </p:nvSpPr>
        <p:spPr>
          <a:xfrm>
            <a:off x="5399723" y="226695"/>
            <a:ext cx="360362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5" y="22969"/>
              </a:cxn>
              <a:cxn ang="0">
                <a:pos x="52048" y="28633"/>
              </a:cxn>
              <a:cxn ang="0">
                <a:pos x="60722" y="15529"/>
              </a:cxn>
              <a:cxn ang="0">
                <a:pos x="66420" y="21193"/>
              </a:cxn>
              <a:cxn ang="0">
                <a:pos x="60722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1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2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5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5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93314" y="757238"/>
            <a:ext cx="6254781" cy="59880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prstShdw prst="shdw17" dist="17961" dir="2700000">
              <a:srgbClr val="2B691E">
                <a:gamma/>
                <a:shade val="60000"/>
                <a:invGamma/>
                <a:alpha val="39999"/>
              </a:srgbClr>
            </a:prstShdw>
          </a:effectLst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入职满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个月，表现优异者，可参与储备干部选拔，有机会成为项目组长并纵向晋升至公司管理层，也可有机会转编制至银行卡中心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，成为银行正式在编工作人员。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>
            <a:stCxn id="20486" idx="2"/>
            <a:endCxn id="20486" idx="2"/>
          </p:cNvCxnSpPr>
          <p:nvPr/>
        </p:nvCxnSpPr>
        <p:spPr bwMode="auto">
          <a:xfrm>
            <a:off x="1574483" y="2285048"/>
            <a:ext cx="0" cy="0"/>
          </a:xfrm>
          <a:prstGeom prst="straightConnector1">
            <a:avLst/>
          </a:prstGeom>
          <a:solidFill>
            <a:srgbClr val="FFFFFF"/>
          </a:solidFill>
          <a:ln>
            <a:noFill/>
            <a:tailEnd type="arrow"/>
          </a:ln>
        </p:spPr>
      </p:cxnSp>
      <p:sp>
        <p:nvSpPr>
          <p:cNvPr id="19" name="右箭头 18"/>
          <p:cNvSpPr/>
          <p:nvPr/>
        </p:nvSpPr>
        <p:spPr bwMode="auto">
          <a:xfrm>
            <a:off x="1331625" y="2214938"/>
            <a:ext cx="244763" cy="151650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右箭头 19"/>
          <p:cNvSpPr/>
          <p:nvPr/>
        </p:nvSpPr>
        <p:spPr bwMode="auto">
          <a:xfrm>
            <a:off x="2501900" y="2213350"/>
            <a:ext cx="244763" cy="151650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右箭头 20"/>
          <p:cNvSpPr/>
          <p:nvPr/>
        </p:nvSpPr>
        <p:spPr bwMode="auto">
          <a:xfrm>
            <a:off x="3674775" y="2215688"/>
            <a:ext cx="244763" cy="151650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右箭头 21"/>
          <p:cNvSpPr/>
          <p:nvPr/>
        </p:nvSpPr>
        <p:spPr bwMode="auto">
          <a:xfrm>
            <a:off x="4847937" y="2215688"/>
            <a:ext cx="244763" cy="151650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2711768" y="3240603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纵向晋升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/>
          <p:nvPr/>
        </p:nvSpPr>
        <p:spPr>
          <a:xfrm>
            <a:off x="247015" y="627380"/>
            <a:ext cx="5955030" cy="344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入职满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个月，表现优异者，还可调岗位至行政、财务等职能部门或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市场、电商等业务部门</a:t>
            </a:r>
            <a:r>
              <a:rPr lang="zh-CN" altLang="en-US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27"/>
          <p:cNvGrpSpPr/>
          <p:nvPr/>
        </p:nvGrpSpPr>
        <p:grpSpPr>
          <a:xfrm>
            <a:off x="2964883" y="1362136"/>
            <a:ext cx="2645006" cy="1205264"/>
            <a:chOff x="3491880" y="2420888"/>
            <a:chExt cx="5794246" cy="2160240"/>
          </a:xfrm>
          <a:solidFill>
            <a:srgbClr val="E43937"/>
          </a:solidFill>
        </p:grpSpPr>
        <p:sp>
          <p:nvSpPr>
            <p:cNvPr id="33" name="上弧形箭头 28"/>
            <p:cNvSpPr/>
            <p:nvPr/>
          </p:nvSpPr>
          <p:spPr>
            <a:xfrm>
              <a:off x="3605493" y="2420888"/>
              <a:ext cx="5680633" cy="2160240"/>
            </a:xfrm>
            <a:prstGeom prst="curved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393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上弧形箭头 29"/>
            <p:cNvSpPr/>
            <p:nvPr/>
          </p:nvSpPr>
          <p:spPr>
            <a:xfrm>
              <a:off x="3491880" y="2420888"/>
              <a:ext cx="4317280" cy="2160240"/>
            </a:xfrm>
            <a:prstGeom prst="curvedDownArrow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393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上弧形箭头 30"/>
            <p:cNvSpPr/>
            <p:nvPr/>
          </p:nvSpPr>
          <p:spPr>
            <a:xfrm>
              <a:off x="3491880" y="2420888"/>
              <a:ext cx="2808312" cy="2160240"/>
            </a:xfrm>
            <a:prstGeom prst="curved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6393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1"/>
          <p:cNvGrpSpPr/>
          <p:nvPr/>
        </p:nvGrpSpPr>
        <p:grpSpPr>
          <a:xfrm flipH="1">
            <a:off x="682917" y="1362136"/>
            <a:ext cx="2645006" cy="1205264"/>
            <a:chOff x="3491880" y="2420888"/>
            <a:chExt cx="5794246" cy="2160240"/>
          </a:xfrm>
          <a:solidFill>
            <a:srgbClr val="44788B"/>
          </a:solidFill>
        </p:grpSpPr>
        <p:sp>
          <p:nvSpPr>
            <p:cNvPr id="37" name="上弧形箭头 32"/>
            <p:cNvSpPr/>
            <p:nvPr/>
          </p:nvSpPr>
          <p:spPr>
            <a:xfrm>
              <a:off x="3605493" y="2420888"/>
              <a:ext cx="5680633" cy="2160240"/>
            </a:xfrm>
            <a:prstGeom prst="curved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上弧形箭头 33"/>
            <p:cNvSpPr/>
            <p:nvPr/>
          </p:nvSpPr>
          <p:spPr>
            <a:xfrm>
              <a:off x="3491880" y="2420888"/>
              <a:ext cx="4317280" cy="2160240"/>
            </a:xfrm>
            <a:prstGeom prst="curvedDownArrow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上弧形箭头 34"/>
            <p:cNvSpPr/>
            <p:nvPr/>
          </p:nvSpPr>
          <p:spPr>
            <a:xfrm>
              <a:off x="3491880" y="2420888"/>
              <a:ext cx="2808312" cy="2160240"/>
            </a:xfrm>
            <a:prstGeom prst="curvedDownArrow">
              <a:avLst/>
            </a:prstGeom>
            <a:solidFill>
              <a:sysClr val="windowText" lastClr="000000">
                <a:lumMod val="65000"/>
                <a:lumOff val="3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13176" y="2226917"/>
            <a:ext cx="4667585" cy="332400"/>
            <a:chOff x="3080614" y="2383425"/>
            <a:chExt cx="6834655" cy="486727"/>
          </a:xfrm>
        </p:grpSpPr>
        <p:grpSp>
          <p:nvGrpSpPr>
            <p:cNvPr id="42" name="组合 41"/>
            <p:cNvGrpSpPr/>
            <p:nvPr/>
          </p:nvGrpSpPr>
          <p:grpSpPr>
            <a:xfrm>
              <a:off x="3080614" y="2383425"/>
              <a:ext cx="2536934" cy="486727"/>
              <a:chOff x="3080614" y="2383425"/>
              <a:chExt cx="2536934" cy="48672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3080614" y="2383426"/>
                <a:ext cx="545612" cy="486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01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066096" y="2383425"/>
                <a:ext cx="545612" cy="48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02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071936" y="2383425"/>
                <a:ext cx="545612" cy="48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03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7389040" y="2383425"/>
              <a:ext cx="2526229" cy="486725"/>
              <a:chOff x="7389040" y="2383425"/>
              <a:chExt cx="2526229" cy="48672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7389040" y="2383425"/>
                <a:ext cx="545612" cy="48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04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371811" y="2383425"/>
                <a:ext cx="545612" cy="48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05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369657" y="2383425"/>
                <a:ext cx="545612" cy="486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6393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06</a:t>
                </a:r>
                <a:endPara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" name="Text Box 4"/>
          <p:cNvSpPr txBox="1"/>
          <p:nvPr/>
        </p:nvSpPr>
        <p:spPr>
          <a:xfrm>
            <a:off x="382905" y="273621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行政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205230" y="273621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人事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006600" y="273367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财务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3606165" y="273621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电商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4416425" y="273621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IT</a:t>
            </a:r>
            <a:endParaRPr lang="en-US" altLang="zh-CN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5203190" y="2733675"/>
            <a:ext cx="67246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市场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2711768" y="3240603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横向晋升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虚线箭头 46"/>
          <p:cNvSpPr/>
          <p:nvPr/>
        </p:nvSpPr>
        <p:spPr>
          <a:xfrm>
            <a:off x="5399723" y="226695"/>
            <a:ext cx="360362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5" y="22969"/>
              </a:cxn>
              <a:cxn ang="0">
                <a:pos x="52048" y="28633"/>
              </a:cxn>
              <a:cxn ang="0">
                <a:pos x="60722" y="15529"/>
              </a:cxn>
              <a:cxn ang="0">
                <a:pos x="66420" y="21193"/>
              </a:cxn>
              <a:cxn ang="0">
                <a:pos x="60722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1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2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5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5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2876" y="764676"/>
            <a:ext cx="1440011" cy="1440011"/>
            <a:chOff x="656726" y="1399676"/>
            <a:chExt cx="2107612" cy="2107612"/>
          </a:xfrm>
        </p:grpSpPr>
        <p:sp>
          <p:nvSpPr>
            <p:cNvPr id="8" name="椭圆 7"/>
            <p:cNvSpPr/>
            <p:nvPr/>
          </p:nvSpPr>
          <p:spPr>
            <a:xfrm>
              <a:off x="656726" y="1399676"/>
              <a:ext cx="2107612" cy="2107612"/>
            </a:xfrm>
            <a:prstGeom prst="ellipse">
              <a:avLst/>
            </a:prstGeom>
            <a:noFill/>
            <a:ln w="19050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407670" y="1704851"/>
              <a:ext cx="606120" cy="664970"/>
            </a:xfrm>
            <a:custGeom>
              <a:avLst/>
              <a:gdLst>
                <a:gd name="T0" fmla="*/ 658813 w 2210"/>
                <a:gd name="T1" fmla="*/ 411007 h 2427"/>
                <a:gd name="T2" fmla="*/ 658813 w 2210"/>
                <a:gd name="T3" fmla="*/ 408329 h 2427"/>
                <a:gd name="T4" fmla="*/ 657024 w 2210"/>
                <a:gd name="T5" fmla="*/ 388388 h 2427"/>
                <a:gd name="T6" fmla="*/ 434936 w 2210"/>
                <a:gd name="T7" fmla="*/ 79166 h 2427"/>
                <a:gd name="T8" fmla="*/ 410789 w 2210"/>
                <a:gd name="T9" fmla="*/ 93451 h 2427"/>
                <a:gd name="T10" fmla="*/ 618867 w 2210"/>
                <a:gd name="T11" fmla="*/ 333329 h 2427"/>
                <a:gd name="T12" fmla="*/ 487104 w 2210"/>
                <a:gd name="T13" fmla="*/ 359817 h 2427"/>
                <a:gd name="T14" fmla="*/ 331195 w 2210"/>
                <a:gd name="T15" fmla="*/ 359817 h 2427"/>
                <a:gd name="T16" fmla="*/ 175286 w 2210"/>
                <a:gd name="T17" fmla="*/ 359817 h 2427"/>
                <a:gd name="T18" fmla="*/ 37263 w 2210"/>
                <a:gd name="T19" fmla="*/ 338389 h 2427"/>
                <a:gd name="T20" fmla="*/ 328512 w 2210"/>
                <a:gd name="T21" fmla="*/ 94047 h 2427"/>
                <a:gd name="T22" fmla="*/ 344908 w 2210"/>
                <a:gd name="T23" fmla="*/ 15774 h 2427"/>
                <a:gd name="T24" fmla="*/ 312116 w 2210"/>
                <a:gd name="T25" fmla="*/ 15774 h 2427"/>
                <a:gd name="T26" fmla="*/ 298 w 2210"/>
                <a:gd name="T27" fmla="*/ 388388 h 2427"/>
                <a:gd name="T28" fmla="*/ 0 w 2210"/>
                <a:gd name="T29" fmla="*/ 411007 h 2427"/>
                <a:gd name="T30" fmla="*/ 34282 w 2210"/>
                <a:gd name="T31" fmla="*/ 413090 h 2427"/>
                <a:gd name="T32" fmla="*/ 97182 w 2210"/>
                <a:gd name="T33" fmla="*/ 346127 h 2427"/>
                <a:gd name="T34" fmla="*/ 159486 w 2210"/>
                <a:gd name="T35" fmla="*/ 411900 h 2427"/>
                <a:gd name="T36" fmla="*/ 159486 w 2210"/>
                <a:gd name="T37" fmla="*/ 412793 h 2427"/>
                <a:gd name="T38" fmla="*/ 159486 w 2210"/>
                <a:gd name="T39" fmla="*/ 413090 h 2427"/>
                <a:gd name="T40" fmla="*/ 191086 w 2210"/>
                <a:gd name="T41" fmla="*/ 413090 h 2427"/>
                <a:gd name="T42" fmla="*/ 191086 w 2210"/>
                <a:gd name="T43" fmla="*/ 412793 h 2427"/>
                <a:gd name="T44" fmla="*/ 190787 w 2210"/>
                <a:gd name="T45" fmla="*/ 411602 h 2427"/>
                <a:gd name="T46" fmla="*/ 253390 w 2210"/>
                <a:gd name="T47" fmla="*/ 346127 h 2427"/>
                <a:gd name="T48" fmla="*/ 314203 w 2210"/>
                <a:gd name="T49" fmla="*/ 604160 h 2427"/>
                <a:gd name="T50" fmla="*/ 246533 w 2210"/>
                <a:gd name="T51" fmla="*/ 689575 h 2427"/>
                <a:gd name="T52" fmla="*/ 156207 w 2210"/>
                <a:gd name="T53" fmla="*/ 599398 h 2427"/>
                <a:gd name="T54" fmla="*/ 246533 w 2210"/>
                <a:gd name="T55" fmla="*/ 722313 h 2427"/>
                <a:gd name="T56" fmla="*/ 346995 w 2210"/>
                <a:gd name="T57" fmla="*/ 607731 h 2427"/>
                <a:gd name="T58" fmla="*/ 409299 w 2210"/>
                <a:gd name="T59" fmla="*/ 346127 h 2427"/>
                <a:gd name="T60" fmla="*/ 471603 w 2210"/>
                <a:gd name="T61" fmla="*/ 411602 h 2427"/>
                <a:gd name="T62" fmla="*/ 471603 w 2210"/>
                <a:gd name="T63" fmla="*/ 412793 h 2427"/>
                <a:gd name="T64" fmla="*/ 471603 w 2210"/>
                <a:gd name="T65" fmla="*/ 413090 h 2427"/>
                <a:gd name="T66" fmla="*/ 502904 w 2210"/>
                <a:gd name="T67" fmla="*/ 413090 h 2427"/>
                <a:gd name="T68" fmla="*/ 502904 w 2210"/>
                <a:gd name="T69" fmla="*/ 412793 h 2427"/>
                <a:gd name="T70" fmla="*/ 502904 w 2210"/>
                <a:gd name="T71" fmla="*/ 411900 h 2427"/>
                <a:gd name="T72" fmla="*/ 565208 w 2210"/>
                <a:gd name="T73" fmla="*/ 346127 h 2427"/>
                <a:gd name="T74" fmla="*/ 626021 w 2210"/>
                <a:gd name="T75" fmla="*/ 411007 h 2427"/>
                <a:gd name="T76" fmla="*/ 626021 w 2210"/>
                <a:gd name="T77" fmla="*/ 411007 h 2427"/>
                <a:gd name="T78" fmla="*/ 658813 w 2210"/>
                <a:gd name="T79" fmla="*/ 413090 h 2427"/>
                <a:gd name="T80" fmla="*/ 658813 w 2210"/>
                <a:gd name="T81" fmla="*/ 411602 h 2427"/>
                <a:gd name="T82" fmla="*/ 658813 w 2210"/>
                <a:gd name="T83" fmla="*/ 411007 h 24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10" h="2427">
                  <a:moveTo>
                    <a:pt x="2210" y="1381"/>
                  </a:moveTo>
                  <a:cubicBezTo>
                    <a:pt x="2210" y="1381"/>
                    <a:pt x="2210" y="1381"/>
                    <a:pt x="2210" y="1381"/>
                  </a:cubicBezTo>
                  <a:cubicBezTo>
                    <a:pt x="2210" y="1381"/>
                    <a:pt x="2210" y="1381"/>
                    <a:pt x="2210" y="1381"/>
                  </a:cubicBezTo>
                  <a:cubicBezTo>
                    <a:pt x="2210" y="1379"/>
                    <a:pt x="2210" y="1376"/>
                    <a:pt x="2210" y="1372"/>
                  </a:cubicBezTo>
                  <a:cubicBezTo>
                    <a:pt x="2209" y="1363"/>
                    <a:pt x="2208" y="1354"/>
                    <a:pt x="2207" y="1345"/>
                  </a:cubicBezTo>
                  <a:cubicBezTo>
                    <a:pt x="2205" y="1328"/>
                    <a:pt x="2204" y="1310"/>
                    <a:pt x="2204" y="1305"/>
                  </a:cubicBezTo>
                  <a:cubicBezTo>
                    <a:pt x="2204" y="823"/>
                    <a:pt x="1894" y="413"/>
                    <a:pt x="1462" y="264"/>
                  </a:cubicBezTo>
                  <a:cubicBezTo>
                    <a:pt x="1461" y="265"/>
                    <a:pt x="1460" y="265"/>
                    <a:pt x="1459" y="266"/>
                  </a:cubicBezTo>
                  <a:cubicBezTo>
                    <a:pt x="1451" y="262"/>
                    <a:pt x="1442" y="259"/>
                    <a:pt x="1433" y="259"/>
                  </a:cubicBezTo>
                  <a:cubicBezTo>
                    <a:pt x="1402" y="259"/>
                    <a:pt x="1378" y="284"/>
                    <a:pt x="1378" y="314"/>
                  </a:cubicBezTo>
                  <a:cubicBezTo>
                    <a:pt x="1378" y="343"/>
                    <a:pt x="1400" y="367"/>
                    <a:pt x="1428" y="369"/>
                  </a:cubicBezTo>
                  <a:cubicBezTo>
                    <a:pt x="1758" y="484"/>
                    <a:pt x="2009" y="769"/>
                    <a:pt x="2076" y="1120"/>
                  </a:cubicBezTo>
                  <a:cubicBezTo>
                    <a:pt x="2025" y="1081"/>
                    <a:pt x="1963" y="1058"/>
                    <a:pt x="1896" y="1058"/>
                  </a:cubicBezTo>
                  <a:cubicBezTo>
                    <a:pt x="1787" y="1058"/>
                    <a:pt x="1691" y="1119"/>
                    <a:pt x="1634" y="1209"/>
                  </a:cubicBezTo>
                  <a:cubicBezTo>
                    <a:pt x="1578" y="1119"/>
                    <a:pt x="1482" y="1058"/>
                    <a:pt x="1373" y="1058"/>
                  </a:cubicBezTo>
                  <a:cubicBezTo>
                    <a:pt x="1264" y="1058"/>
                    <a:pt x="1167" y="1119"/>
                    <a:pt x="1111" y="1209"/>
                  </a:cubicBezTo>
                  <a:cubicBezTo>
                    <a:pt x="1055" y="1119"/>
                    <a:pt x="959" y="1058"/>
                    <a:pt x="850" y="1058"/>
                  </a:cubicBezTo>
                  <a:cubicBezTo>
                    <a:pt x="740" y="1058"/>
                    <a:pt x="644" y="1119"/>
                    <a:pt x="588" y="1209"/>
                  </a:cubicBezTo>
                  <a:cubicBezTo>
                    <a:pt x="532" y="1119"/>
                    <a:pt x="436" y="1058"/>
                    <a:pt x="326" y="1058"/>
                  </a:cubicBezTo>
                  <a:cubicBezTo>
                    <a:pt x="250" y="1058"/>
                    <a:pt x="180" y="1088"/>
                    <a:pt x="125" y="1137"/>
                  </a:cubicBezTo>
                  <a:cubicBezTo>
                    <a:pt x="205" y="675"/>
                    <a:pt x="604" y="322"/>
                    <a:pt x="1087" y="314"/>
                  </a:cubicBezTo>
                  <a:cubicBezTo>
                    <a:pt x="1091" y="316"/>
                    <a:pt x="1096" y="316"/>
                    <a:pt x="1102" y="316"/>
                  </a:cubicBezTo>
                  <a:cubicBezTo>
                    <a:pt x="1141" y="316"/>
                    <a:pt x="1157" y="284"/>
                    <a:pt x="1157" y="245"/>
                  </a:cubicBezTo>
                  <a:cubicBezTo>
                    <a:pt x="1157" y="53"/>
                    <a:pt x="1157" y="53"/>
                    <a:pt x="1157" y="53"/>
                  </a:cubicBezTo>
                  <a:cubicBezTo>
                    <a:pt x="1157" y="22"/>
                    <a:pt x="1134" y="0"/>
                    <a:pt x="1102" y="0"/>
                  </a:cubicBezTo>
                  <a:cubicBezTo>
                    <a:pt x="1078" y="0"/>
                    <a:pt x="1047" y="20"/>
                    <a:pt x="1047" y="53"/>
                  </a:cubicBezTo>
                  <a:cubicBezTo>
                    <a:pt x="1047" y="205"/>
                    <a:pt x="1047" y="205"/>
                    <a:pt x="1047" y="205"/>
                  </a:cubicBezTo>
                  <a:cubicBezTo>
                    <a:pt x="464" y="234"/>
                    <a:pt x="1" y="716"/>
                    <a:pt x="1" y="1305"/>
                  </a:cubicBezTo>
                  <a:cubicBezTo>
                    <a:pt x="1" y="1312"/>
                    <a:pt x="1" y="1345"/>
                    <a:pt x="1" y="1368"/>
                  </a:cubicBezTo>
                  <a:cubicBezTo>
                    <a:pt x="0" y="1372"/>
                    <a:pt x="0" y="1376"/>
                    <a:pt x="0" y="1381"/>
                  </a:cubicBezTo>
                  <a:cubicBezTo>
                    <a:pt x="0" y="1413"/>
                    <a:pt x="26" y="1440"/>
                    <a:pt x="58" y="1440"/>
                  </a:cubicBezTo>
                  <a:cubicBezTo>
                    <a:pt x="87" y="1440"/>
                    <a:pt x="112" y="1417"/>
                    <a:pt x="115" y="1388"/>
                  </a:cubicBezTo>
                  <a:cubicBezTo>
                    <a:pt x="117" y="1388"/>
                    <a:pt x="117" y="1388"/>
                    <a:pt x="117" y="1388"/>
                  </a:cubicBezTo>
                  <a:cubicBezTo>
                    <a:pt x="118" y="1271"/>
                    <a:pt x="211" y="1163"/>
                    <a:pt x="326" y="1163"/>
                  </a:cubicBezTo>
                  <a:cubicBezTo>
                    <a:pt x="438" y="1163"/>
                    <a:pt x="530" y="1265"/>
                    <a:pt x="536" y="1378"/>
                  </a:cubicBezTo>
                  <a:cubicBezTo>
                    <a:pt x="535" y="1380"/>
                    <a:pt x="535" y="1382"/>
                    <a:pt x="535" y="1384"/>
                  </a:cubicBezTo>
                  <a:cubicBezTo>
                    <a:pt x="535" y="1385"/>
                    <a:pt x="535" y="1385"/>
                    <a:pt x="535" y="1386"/>
                  </a:cubicBezTo>
                  <a:cubicBezTo>
                    <a:pt x="535" y="1386"/>
                    <a:pt x="535" y="1386"/>
                    <a:pt x="535" y="1387"/>
                  </a:cubicBezTo>
                  <a:cubicBezTo>
                    <a:pt x="535" y="1387"/>
                    <a:pt x="535" y="1388"/>
                    <a:pt x="535" y="1388"/>
                  </a:cubicBezTo>
                  <a:cubicBezTo>
                    <a:pt x="535" y="1388"/>
                    <a:pt x="535" y="1388"/>
                    <a:pt x="535" y="1388"/>
                  </a:cubicBezTo>
                  <a:cubicBezTo>
                    <a:pt x="536" y="1417"/>
                    <a:pt x="560" y="1440"/>
                    <a:pt x="588" y="1440"/>
                  </a:cubicBezTo>
                  <a:cubicBezTo>
                    <a:pt x="616" y="1440"/>
                    <a:pt x="639" y="1417"/>
                    <a:pt x="641" y="1388"/>
                  </a:cubicBezTo>
                  <a:cubicBezTo>
                    <a:pt x="641" y="1388"/>
                    <a:pt x="641" y="1388"/>
                    <a:pt x="641" y="1388"/>
                  </a:cubicBezTo>
                  <a:cubicBezTo>
                    <a:pt x="641" y="1388"/>
                    <a:pt x="641" y="1387"/>
                    <a:pt x="641" y="1387"/>
                  </a:cubicBezTo>
                  <a:cubicBezTo>
                    <a:pt x="641" y="1387"/>
                    <a:pt x="641" y="1386"/>
                    <a:pt x="641" y="1386"/>
                  </a:cubicBezTo>
                  <a:cubicBezTo>
                    <a:pt x="641" y="1385"/>
                    <a:pt x="641" y="1384"/>
                    <a:pt x="640" y="1383"/>
                  </a:cubicBezTo>
                  <a:cubicBezTo>
                    <a:pt x="640" y="1381"/>
                    <a:pt x="640" y="1379"/>
                    <a:pt x="640" y="1378"/>
                  </a:cubicBezTo>
                  <a:cubicBezTo>
                    <a:pt x="646" y="1265"/>
                    <a:pt x="738" y="1163"/>
                    <a:pt x="850" y="1163"/>
                  </a:cubicBezTo>
                  <a:cubicBezTo>
                    <a:pt x="949" y="1163"/>
                    <a:pt x="1032" y="1244"/>
                    <a:pt x="1054" y="1341"/>
                  </a:cubicBezTo>
                  <a:cubicBezTo>
                    <a:pt x="1054" y="2030"/>
                    <a:pt x="1054" y="2030"/>
                    <a:pt x="1054" y="2030"/>
                  </a:cubicBezTo>
                  <a:cubicBezTo>
                    <a:pt x="1049" y="2041"/>
                    <a:pt x="1047" y="2055"/>
                    <a:pt x="1047" y="2069"/>
                  </a:cubicBezTo>
                  <a:cubicBezTo>
                    <a:pt x="1047" y="2190"/>
                    <a:pt x="1000" y="2317"/>
                    <a:pt x="827" y="2317"/>
                  </a:cubicBezTo>
                  <a:cubicBezTo>
                    <a:pt x="676" y="2317"/>
                    <a:pt x="579" y="2190"/>
                    <a:pt x="579" y="2069"/>
                  </a:cubicBezTo>
                  <a:cubicBezTo>
                    <a:pt x="579" y="2030"/>
                    <a:pt x="552" y="2014"/>
                    <a:pt x="524" y="2014"/>
                  </a:cubicBezTo>
                  <a:cubicBezTo>
                    <a:pt x="496" y="2014"/>
                    <a:pt x="469" y="2030"/>
                    <a:pt x="469" y="2069"/>
                  </a:cubicBezTo>
                  <a:cubicBezTo>
                    <a:pt x="469" y="2268"/>
                    <a:pt x="578" y="2427"/>
                    <a:pt x="827" y="2427"/>
                  </a:cubicBezTo>
                  <a:cubicBezTo>
                    <a:pt x="1112" y="2427"/>
                    <a:pt x="1156" y="2274"/>
                    <a:pt x="1157" y="2080"/>
                  </a:cubicBezTo>
                  <a:cubicBezTo>
                    <a:pt x="1162" y="2069"/>
                    <a:pt x="1164" y="2056"/>
                    <a:pt x="1164" y="2042"/>
                  </a:cubicBezTo>
                  <a:cubicBezTo>
                    <a:pt x="1164" y="1375"/>
                    <a:pt x="1164" y="1375"/>
                    <a:pt x="1164" y="1375"/>
                  </a:cubicBezTo>
                  <a:cubicBezTo>
                    <a:pt x="1171" y="1263"/>
                    <a:pt x="1262" y="1163"/>
                    <a:pt x="1373" y="1163"/>
                  </a:cubicBezTo>
                  <a:cubicBezTo>
                    <a:pt x="1485" y="1163"/>
                    <a:pt x="1576" y="1265"/>
                    <a:pt x="1582" y="1378"/>
                  </a:cubicBezTo>
                  <a:cubicBezTo>
                    <a:pt x="1582" y="1379"/>
                    <a:pt x="1582" y="1381"/>
                    <a:pt x="1582" y="1383"/>
                  </a:cubicBezTo>
                  <a:cubicBezTo>
                    <a:pt x="1582" y="1384"/>
                    <a:pt x="1582" y="1385"/>
                    <a:pt x="1582" y="1386"/>
                  </a:cubicBezTo>
                  <a:cubicBezTo>
                    <a:pt x="1582" y="1386"/>
                    <a:pt x="1582" y="1387"/>
                    <a:pt x="1582" y="1387"/>
                  </a:cubicBezTo>
                  <a:cubicBezTo>
                    <a:pt x="1582" y="1388"/>
                    <a:pt x="1582" y="1388"/>
                    <a:pt x="1582" y="1388"/>
                  </a:cubicBezTo>
                  <a:cubicBezTo>
                    <a:pt x="1582" y="1388"/>
                    <a:pt x="1582" y="1388"/>
                    <a:pt x="1582" y="1388"/>
                  </a:cubicBezTo>
                  <a:cubicBezTo>
                    <a:pt x="1583" y="1417"/>
                    <a:pt x="1606" y="1440"/>
                    <a:pt x="1634" y="1440"/>
                  </a:cubicBezTo>
                  <a:cubicBezTo>
                    <a:pt x="1663" y="1440"/>
                    <a:pt x="1686" y="1417"/>
                    <a:pt x="1687" y="1388"/>
                  </a:cubicBezTo>
                  <a:cubicBezTo>
                    <a:pt x="1687" y="1388"/>
                    <a:pt x="1687" y="1388"/>
                    <a:pt x="1687" y="1388"/>
                  </a:cubicBezTo>
                  <a:cubicBezTo>
                    <a:pt x="1687" y="1388"/>
                    <a:pt x="1687" y="1387"/>
                    <a:pt x="1687" y="1387"/>
                  </a:cubicBezTo>
                  <a:cubicBezTo>
                    <a:pt x="1687" y="1386"/>
                    <a:pt x="1687" y="1386"/>
                    <a:pt x="1687" y="1386"/>
                  </a:cubicBezTo>
                  <a:cubicBezTo>
                    <a:pt x="1687" y="1385"/>
                    <a:pt x="1687" y="1385"/>
                    <a:pt x="1687" y="1384"/>
                  </a:cubicBezTo>
                  <a:cubicBezTo>
                    <a:pt x="1687" y="1382"/>
                    <a:pt x="1687" y="1380"/>
                    <a:pt x="1687" y="1378"/>
                  </a:cubicBezTo>
                  <a:cubicBezTo>
                    <a:pt x="1692" y="1265"/>
                    <a:pt x="1784" y="1163"/>
                    <a:pt x="1896" y="1163"/>
                  </a:cubicBezTo>
                  <a:cubicBezTo>
                    <a:pt x="1988" y="1163"/>
                    <a:pt x="2067" y="1233"/>
                    <a:pt x="2095" y="1321"/>
                  </a:cubicBezTo>
                  <a:cubicBezTo>
                    <a:pt x="2096" y="1341"/>
                    <a:pt x="2100" y="1374"/>
                    <a:pt x="2100" y="1381"/>
                  </a:cubicBezTo>
                  <a:cubicBezTo>
                    <a:pt x="2100" y="1381"/>
                    <a:pt x="2100" y="1381"/>
                    <a:pt x="2100" y="1381"/>
                  </a:cubicBezTo>
                  <a:cubicBezTo>
                    <a:pt x="2100" y="1381"/>
                    <a:pt x="2100" y="1381"/>
                    <a:pt x="2100" y="1381"/>
                  </a:cubicBezTo>
                  <a:cubicBezTo>
                    <a:pt x="2100" y="1412"/>
                    <a:pt x="2125" y="1436"/>
                    <a:pt x="2155" y="1436"/>
                  </a:cubicBezTo>
                  <a:cubicBezTo>
                    <a:pt x="2183" y="1436"/>
                    <a:pt x="2206" y="1415"/>
                    <a:pt x="2210" y="1388"/>
                  </a:cubicBezTo>
                  <a:cubicBezTo>
                    <a:pt x="2210" y="1388"/>
                    <a:pt x="2210" y="1388"/>
                    <a:pt x="2210" y="1388"/>
                  </a:cubicBezTo>
                  <a:cubicBezTo>
                    <a:pt x="2210" y="1386"/>
                    <a:pt x="2210" y="1385"/>
                    <a:pt x="2210" y="1383"/>
                  </a:cubicBezTo>
                  <a:cubicBezTo>
                    <a:pt x="2210" y="1382"/>
                    <a:pt x="2210" y="1382"/>
                    <a:pt x="2210" y="1381"/>
                  </a:cubicBezTo>
                  <a:close/>
                  <a:moveTo>
                    <a:pt x="2210" y="1381"/>
                  </a:moveTo>
                  <a:cubicBezTo>
                    <a:pt x="2210" y="1381"/>
                    <a:pt x="2210" y="1381"/>
                    <a:pt x="2210" y="138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文本框 66"/>
            <p:cNvSpPr txBox="1">
              <a:spLocks noChangeArrowheads="1"/>
            </p:cNvSpPr>
            <p:nvPr/>
          </p:nvSpPr>
          <p:spPr bwMode="auto">
            <a:xfrm>
              <a:off x="890906" y="2465070"/>
              <a:ext cx="1615442" cy="47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lnSpc>
                  <a:spcPts val="9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endParaRPr lang="zh-CN" altLang="en-US" sz="1400" dirty="0"/>
            </a:p>
            <a:p>
              <a:r>
                <a:rPr lang="zh-CN" altLang="en-US" sz="1400" dirty="0"/>
                <a:t>公司介绍</a:t>
              </a:r>
              <a:endParaRPr lang="zh-CN" altLang="en-US" sz="14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386785" y="1607712"/>
            <a:ext cx="1368010" cy="1368010"/>
            <a:chOff x="2231335" y="2503062"/>
            <a:chExt cx="1895826" cy="1893678"/>
          </a:xfrm>
        </p:grpSpPr>
        <p:sp>
          <p:nvSpPr>
            <p:cNvPr id="16" name="椭圆 15"/>
            <p:cNvSpPr/>
            <p:nvPr/>
          </p:nvSpPr>
          <p:spPr>
            <a:xfrm>
              <a:off x="2231335" y="2503062"/>
              <a:ext cx="1895826" cy="1893678"/>
            </a:xfrm>
            <a:prstGeom prst="ellipse">
              <a:avLst/>
            </a:prstGeom>
            <a:noFill/>
            <a:ln w="190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Freeform 25"/>
            <p:cNvSpPr>
              <a:spLocks noEditPoints="1"/>
            </p:cNvSpPr>
            <p:nvPr/>
          </p:nvSpPr>
          <p:spPr bwMode="auto">
            <a:xfrm>
              <a:off x="2941446" y="2847850"/>
              <a:ext cx="490364" cy="588770"/>
            </a:xfrm>
            <a:custGeom>
              <a:avLst/>
              <a:gdLst>
                <a:gd name="T0" fmla="*/ 279400 w 2214"/>
                <a:gd name="T1" fmla="*/ 671513 h 2664"/>
                <a:gd name="T2" fmla="*/ 271576 w 2214"/>
                <a:gd name="T3" fmla="*/ 668488 h 2664"/>
                <a:gd name="T4" fmla="*/ 137050 w 2214"/>
                <a:gd name="T5" fmla="*/ 587826 h 2664"/>
                <a:gd name="T6" fmla="*/ 43664 w 2214"/>
                <a:gd name="T7" fmla="*/ 485990 h 2664"/>
                <a:gd name="T8" fmla="*/ 0 w 2214"/>
                <a:gd name="T9" fmla="*/ 339285 h 2664"/>
                <a:gd name="T10" fmla="*/ 0 w 2214"/>
                <a:gd name="T11" fmla="*/ 60245 h 2664"/>
                <a:gd name="T12" fmla="*/ 21201 w 2214"/>
                <a:gd name="T13" fmla="*/ 60245 h 2664"/>
                <a:gd name="T14" fmla="*/ 128973 w 2214"/>
                <a:gd name="T15" fmla="*/ 53943 h 2664"/>
                <a:gd name="T16" fmla="*/ 264509 w 2214"/>
                <a:gd name="T17" fmla="*/ 14872 h 2664"/>
                <a:gd name="T18" fmla="*/ 279400 w 2214"/>
                <a:gd name="T19" fmla="*/ 0 h 2664"/>
                <a:gd name="T20" fmla="*/ 294291 w 2214"/>
                <a:gd name="T21" fmla="*/ 14872 h 2664"/>
                <a:gd name="T22" fmla="*/ 430332 w 2214"/>
                <a:gd name="T23" fmla="*/ 53943 h 2664"/>
                <a:gd name="T24" fmla="*/ 537599 w 2214"/>
                <a:gd name="T25" fmla="*/ 60245 h 2664"/>
                <a:gd name="T26" fmla="*/ 558800 w 2214"/>
                <a:gd name="T27" fmla="*/ 60245 h 2664"/>
                <a:gd name="T28" fmla="*/ 558800 w 2214"/>
                <a:gd name="T29" fmla="*/ 339285 h 2664"/>
                <a:gd name="T30" fmla="*/ 515136 w 2214"/>
                <a:gd name="T31" fmla="*/ 485990 h 2664"/>
                <a:gd name="T32" fmla="*/ 421750 w 2214"/>
                <a:gd name="T33" fmla="*/ 587826 h 2664"/>
                <a:gd name="T34" fmla="*/ 287224 w 2214"/>
                <a:gd name="T35" fmla="*/ 668488 h 2664"/>
                <a:gd name="T36" fmla="*/ 279400 w 2214"/>
                <a:gd name="T37" fmla="*/ 671513 h 2664"/>
                <a:gd name="T38" fmla="*/ 42150 w 2214"/>
                <a:gd name="T39" fmla="*/ 102088 h 2664"/>
                <a:gd name="T40" fmla="*/ 42150 w 2214"/>
                <a:gd name="T41" fmla="*/ 339285 h 2664"/>
                <a:gd name="T42" fmla="*/ 163299 w 2214"/>
                <a:gd name="T43" fmla="*/ 555057 h 2664"/>
                <a:gd name="T44" fmla="*/ 279400 w 2214"/>
                <a:gd name="T45" fmla="*/ 625888 h 2664"/>
                <a:gd name="T46" fmla="*/ 396258 w 2214"/>
                <a:gd name="T47" fmla="*/ 554301 h 2664"/>
                <a:gd name="T48" fmla="*/ 516650 w 2214"/>
                <a:gd name="T49" fmla="*/ 339285 h 2664"/>
                <a:gd name="T50" fmla="*/ 516650 w 2214"/>
                <a:gd name="T51" fmla="*/ 102088 h 2664"/>
                <a:gd name="T52" fmla="*/ 425536 w 2214"/>
                <a:gd name="T53" fmla="*/ 95786 h 2664"/>
                <a:gd name="T54" fmla="*/ 279400 w 2214"/>
                <a:gd name="T55" fmla="*/ 56464 h 2664"/>
                <a:gd name="T56" fmla="*/ 133264 w 2214"/>
                <a:gd name="T57" fmla="*/ 95786 h 2664"/>
                <a:gd name="T58" fmla="*/ 42150 w 2214"/>
                <a:gd name="T59" fmla="*/ 102088 h 2664"/>
                <a:gd name="T60" fmla="*/ 317764 w 2214"/>
                <a:gd name="T61" fmla="*/ 109650 h 2664"/>
                <a:gd name="T62" fmla="*/ 159008 w 2214"/>
                <a:gd name="T63" fmla="*/ 379617 h 2664"/>
                <a:gd name="T64" fmla="*/ 300096 w 2214"/>
                <a:gd name="T65" fmla="*/ 315087 h 2664"/>
                <a:gd name="T66" fmla="*/ 264761 w 2214"/>
                <a:gd name="T67" fmla="*/ 544218 h 2664"/>
                <a:gd name="T68" fmla="*/ 441184 w 2214"/>
                <a:gd name="T69" fmla="*/ 215267 h 2664"/>
                <a:gd name="T70" fmla="*/ 311706 w 2214"/>
                <a:gd name="T71" fmla="*/ 244759 h 2664"/>
                <a:gd name="T72" fmla="*/ 317764 w 2214"/>
                <a:gd name="T73" fmla="*/ 109650 h 2664"/>
                <a:gd name="T74" fmla="*/ 317764 w 2214"/>
                <a:gd name="T75" fmla="*/ 109650 h 2664"/>
                <a:gd name="T76" fmla="*/ 317764 w 2214"/>
                <a:gd name="T77" fmla="*/ 109650 h 26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14" h="2664">
                  <a:moveTo>
                    <a:pt x="1107" y="2664"/>
                  </a:moveTo>
                  <a:cubicBezTo>
                    <a:pt x="1076" y="2652"/>
                    <a:pt x="1076" y="2652"/>
                    <a:pt x="1076" y="2652"/>
                  </a:cubicBezTo>
                  <a:cubicBezTo>
                    <a:pt x="1065" y="2647"/>
                    <a:pt x="806" y="2542"/>
                    <a:pt x="543" y="2332"/>
                  </a:cubicBezTo>
                  <a:cubicBezTo>
                    <a:pt x="387" y="2208"/>
                    <a:pt x="262" y="2072"/>
                    <a:pt x="173" y="1928"/>
                  </a:cubicBezTo>
                  <a:cubicBezTo>
                    <a:pt x="58" y="1744"/>
                    <a:pt x="0" y="1549"/>
                    <a:pt x="0" y="1346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86" y="239"/>
                    <a:pt x="288" y="239"/>
                    <a:pt x="511" y="214"/>
                  </a:cubicBezTo>
                  <a:cubicBezTo>
                    <a:pt x="885" y="172"/>
                    <a:pt x="1008" y="99"/>
                    <a:pt x="1048" y="59"/>
                  </a:cubicBezTo>
                  <a:cubicBezTo>
                    <a:pt x="1107" y="0"/>
                    <a:pt x="1107" y="0"/>
                    <a:pt x="1107" y="0"/>
                  </a:cubicBezTo>
                  <a:cubicBezTo>
                    <a:pt x="1166" y="59"/>
                    <a:pt x="1166" y="59"/>
                    <a:pt x="1166" y="59"/>
                  </a:cubicBezTo>
                  <a:cubicBezTo>
                    <a:pt x="1206" y="99"/>
                    <a:pt x="1329" y="172"/>
                    <a:pt x="1705" y="214"/>
                  </a:cubicBezTo>
                  <a:cubicBezTo>
                    <a:pt x="1928" y="239"/>
                    <a:pt x="2128" y="239"/>
                    <a:pt x="2130" y="239"/>
                  </a:cubicBezTo>
                  <a:cubicBezTo>
                    <a:pt x="2214" y="239"/>
                    <a:pt x="2214" y="239"/>
                    <a:pt x="2214" y="239"/>
                  </a:cubicBezTo>
                  <a:cubicBezTo>
                    <a:pt x="2214" y="1346"/>
                    <a:pt x="2214" y="1346"/>
                    <a:pt x="2214" y="1346"/>
                  </a:cubicBezTo>
                  <a:cubicBezTo>
                    <a:pt x="2214" y="1549"/>
                    <a:pt x="2156" y="1744"/>
                    <a:pt x="2041" y="1928"/>
                  </a:cubicBezTo>
                  <a:cubicBezTo>
                    <a:pt x="1951" y="2072"/>
                    <a:pt x="1827" y="2208"/>
                    <a:pt x="1671" y="2332"/>
                  </a:cubicBezTo>
                  <a:cubicBezTo>
                    <a:pt x="1408" y="2542"/>
                    <a:pt x="1149" y="2647"/>
                    <a:pt x="1138" y="2652"/>
                  </a:cubicBezTo>
                  <a:cubicBezTo>
                    <a:pt x="1107" y="2664"/>
                    <a:pt x="1107" y="2664"/>
                    <a:pt x="1107" y="2664"/>
                  </a:cubicBezTo>
                  <a:close/>
                  <a:moveTo>
                    <a:pt x="167" y="405"/>
                  </a:moveTo>
                  <a:cubicBezTo>
                    <a:pt x="167" y="1346"/>
                    <a:pt x="167" y="1346"/>
                    <a:pt x="167" y="1346"/>
                  </a:cubicBezTo>
                  <a:cubicBezTo>
                    <a:pt x="167" y="1659"/>
                    <a:pt x="329" y="1947"/>
                    <a:pt x="647" y="2202"/>
                  </a:cubicBezTo>
                  <a:cubicBezTo>
                    <a:pt x="840" y="2356"/>
                    <a:pt x="1033" y="2450"/>
                    <a:pt x="1107" y="2483"/>
                  </a:cubicBezTo>
                  <a:cubicBezTo>
                    <a:pt x="1181" y="2450"/>
                    <a:pt x="1377" y="2354"/>
                    <a:pt x="1570" y="2199"/>
                  </a:cubicBezTo>
                  <a:cubicBezTo>
                    <a:pt x="1886" y="1945"/>
                    <a:pt x="2047" y="1658"/>
                    <a:pt x="2047" y="1346"/>
                  </a:cubicBezTo>
                  <a:cubicBezTo>
                    <a:pt x="2047" y="405"/>
                    <a:pt x="2047" y="405"/>
                    <a:pt x="2047" y="405"/>
                  </a:cubicBezTo>
                  <a:cubicBezTo>
                    <a:pt x="1965" y="403"/>
                    <a:pt x="1831" y="396"/>
                    <a:pt x="1686" y="380"/>
                  </a:cubicBezTo>
                  <a:cubicBezTo>
                    <a:pt x="1412" y="350"/>
                    <a:pt x="1221" y="299"/>
                    <a:pt x="1107" y="224"/>
                  </a:cubicBezTo>
                  <a:cubicBezTo>
                    <a:pt x="993" y="299"/>
                    <a:pt x="802" y="350"/>
                    <a:pt x="528" y="380"/>
                  </a:cubicBezTo>
                  <a:cubicBezTo>
                    <a:pt x="383" y="396"/>
                    <a:pt x="249" y="403"/>
                    <a:pt x="167" y="405"/>
                  </a:cubicBezTo>
                  <a:close/>
                  <a:moveTo>
                    <a:pt x="1259" y="435"/>
                  </a:moveTo>
                  <a:cubicBezTo>
                    <a:pt x="630" y="1506"/>
                    <a:pt x="630" y="1506"/>
                    <a:pt x="630" y="1506"/>
                  </a:cubicBezTo>
                  <a:cubicBezTo>
                    <a:pt x="1189" y="1250"/>
                    <a:pt x="1189" y="1250"/>
                    <a:pt x="1189" y="1250"/>
                  </a:cubicBezTo>
                  <a:cubicBezTo>
                    <a:pt x="1049" y="2159"/>
                    <a:pt x="1049" y="2159"/>
                    <a:pt x="1049" y="2159"/>
                  </a:cubicBezTo>
                  <a:cubicBezTo>
                    <a:pt x="1748" y="854"/>
                    <a:pt x="1748" y="854"/>
                    <a:pt x="1748" y="854"/>
                  </a:cubicBezTo>
                  <a:cubicBezTo>
                    <a:pt x="1235" y="971"/>
                    <a:pt x="1235" y="971"/>
                    <a:pt x="1235" y="971"/>
                  </a:cubicBezTo>
                  <a:cubicBezTo>
                    <a:pt x="1259" y="435"/>
                    <a:pt x="1259" y="435"/>
                    <a:pt x="1259" y="435"/>
                  </a:cubicBezTo>
                  <a:close/>
                  <a:moveTo>
                    <a:pt x="1259" y="435"/>
                  </a:moveTo>
                  <a:cubicBezTo>
                    <a:pt x="1259" y="435"/>
                    <a:pt x="1259" y="435"/>
                    <a:pt x="1259" y="4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66"/>
            <p:cNvSpPr txBox="1">
              <a:spLocks noChangeArrowheads="1"/>
            </p:cNvSpPr>
            <p:nvPr/>
          </p:nvSpPr>
          <p:spPr bwMode="auto">
            <a:xfrm>
              <a:off x="2376806" y="3501390"/>
              <a:ext cx="1615442" cy="445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lnSpc>
                  <a:spcPts val="9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endParaRPr lang="zh-CN" altLang="en-US" dirty="0"/>
            </a:p>
            <a:p>
              <a:r>
                <a:rPr lang="zh-CN" altLang="en-US" sz="1400" dirty="0"/>
                <a:t>项目介绍</a:t>
              </a:r>
              <a:endParaRPr lang="zh-CN" altLang="en-US" sz="14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342573" y="764676"/>
            <a:ext cx="1620012" cy="1620012"/>
            <a:chOff x="3740787" y="1544004"/>
            <a:chExt cx="2174554" cy="2174556"/>
          </a:xfrm>
        </p:grpSpPr>
        <p:sp>
          <p:nvSpPr>
            <p:cNvPr id="22" name="椭圆 21"/>
            <p:cNvSpPr/>
            <p:nvPr/>
          </p:nvSpPr>
          <p:spPr>
            <a:xfrm>
              <a:off x="3740787" y="1544004"/>
              <a:ext cx="2174554" cy="2174556"/>
            </a:xfrm>
            <a:prstGeom prst="ellipse">
              <a:avLst/>
            </a:prstGeom>
            <a:noFill/>
            <a:ln w="190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4555966" y="1841062"/>
              <a:ext cx="581098" cy="544948"/>
            </a:xfrm>
            <a:custGeom>
              <a:avLst/>
              <a:gdLst>
                <a:gd name="T0" fmla="*/ 626685 w 2950"/>
                <a:gd name="T1" fmla="*/ 176678 h 2765"/>
                <a:gd name="T2" fmla="*/ 514241 w 2950"/>
                <a:gd name="T3" fmla="*/ 9637 h 2765"/>
                <a:gd name="T4" fmla="*/ 496036 w 2950"/>
                <a:gd name="T5" fmla="*/ 0 h 2765"/>
                <a:gd name="T6" fmla="*/ 136003 w 2950"/>
                <a:gd name="T7" fmla="*/ 0 h 2765"/>
                <a:gd name="T8" fmla="*/ 117798 w 2950"/>
                <a:gd name="T9" fmla="*/ 9637 h 2765"/>
                <a:gd name="T10" fmla="*/ 5354 w 2950"/>
                <a:gd name="T11" fmla="*/ 176678 h 2765"/>
                <a:gd name="T12" fmla="*/ 5997 w 2950"/>
                <a:gd name="T13" fmla="*/ 202162 h 2765"/>
                <a:gd name="T14" fmla="*/ 298564 w 2950"/>
                <a:gd name="T15" fmla="*/ 583572 h 2765"/>
                <a:gd name="T16" fmla="*/ 315913 w 2950"/>
                <a:gd name="T17" fmla="*/ 592138 h 2765"/>
                <a:gd name="T18" fmla="*/ 333261 w 2950"/>
                <a:gd name="T19" fmla="*/ 583572 h 2765"/>
                <a:gd name="T20" fmla="*/ 625828 w 2950"/>
                <a:gd name="T21" fmla="*/ 202162 h 2765"/>
                <a:gd name="T22" fmla="*/ 626685 w 2950"/>
                <a:gd name="T23" fmla="*/ 176678 h 2765"/>
                <a:gd name="T24" fmla="*/ 403083 w 2950"/>
                <a:gd name="T25" fmla="*/ 201948 h 2765"/>
                <a:gd name="T26" fmla="*/ 315913 w 2950"/>
                <a:gd name="T27" fmla="*/ 520396 h 2765"/>
                <a:gd name="T28" fmla="*/ 228956 w 2950"/>
                <a:gd name="T29" fmla="*/ 201948 h 2765"/>
                <a:gd name="T30" fmla="*/ 403083 w 2950"/>
                <a:gd name="T31" fmla="*/ 201948 h 2765"/>
                <a:gd name="T32" fmla="*/ 235382 w 2950"/>
                <a:gd name="T33" fmla="*/ 175607 h 2765"/>
                <a:gd name="T34" fmla="*/ 315913 w 2950"/>
                <a:gd name="T35" fmla="*/ 46686 h 2765"/>
                <a:gd name="T36" fmla="*/ 396443 w 2950"/>
                <a:gd name="T37" fmla="*/ 175607 h 2765"/>
                <a:gd name="T38" fmla="*/ 235382 w 2950"/>
                <a:gd name="T39" fmla="*/ 175607 h 2765"/>
                <a:gd name="T40" fmla="*/ 345255 w 2950"/>
                <a:gd name="T41" fmla="*/ 43902 h 2765"/>
                <a:gd name="T42" fmla="*/ 471620 w 2950"/>
                <a:gd name="T43" fmla="*/ 43902 h 2765"/>
                <a:gd name="T44" fmla="*/ 418504 w 2950"/>
                <a:gd name="T45" fmla="*/ 161044 h 2765"/>
                <a:gd name="T46" fmla="*/ 345255 w 2950"/>
                <a:gd name="T47" fmla="*/ 43902 h 2765"/>
                <a:gd name="T48" fmla="*/ 213535 w 2950"/>
                <a:gd name="T49" fmla="*/ 161044 h 2765"/>
                <a:gd name="T50" fmla="*/ 160419 w 2950"/>
                <a:gd name="T51" fmla="*/ 43902 h 2765"/>
                <a:gd name="T52" fmla="*/ 286784 w 2950"/>
                <a:gd name="T53" fmla="*/ 43902 h 2765"/>
                <a:gd name="T54" fmla="*/ 213535 w 2950"/>
                <a:gd name="T55" fmla="*/ 161044 h 2765"/>
                <a:gd name="T56" fmla="*/ 279502 w 2950"/>
                <a:gd name="T57" fmla="*/ 486560 h 2765"/>
                <a:gd name="T58" fmla="*/ 61041 w 2950"/>
                <a:gd name="T59" fmla="*/ 201948 h 2765"/>
                <a:gd name="T60" fmla="*/ 201541 w 2950"/>
                <a:gd name="T61" fmla="*/ 201948 h 2765"/>
                <a:gd name="T62" fmla="*/ 279502 w 2950"/>
                <a:gd name="T63" fmla="*/ 486560 h 2765"/>
                <a:gd name="T64" fmla="*/ 430284 w 2950"/>
                <a:gd name="T65" fmla="*/ 201948 h 2765"/>
                <a:gd name="T66" fmla="*/ 570784 w 2950"/>
                <a:gd name="T67" fmla="*/ 201948 h 2765"/>
                <a:gd name="T68" fmla="*/ 352537 w 2950"/>
                <a:gd name="T69" fmla="*/ 486560 h 2765"/>
                <a:gd name="T70" fmla="*/ 430284 w 2950"/>
                <a:gd name="T71" fmla="*/ 201948 h 2765"/>
                <a:gd name="T72" fmla="*/ 573140 w 2950"/>
                <a:gd name="T73" fmla="*/ 175607 h 2765"/>
                <a:gd name="T74" fmla="*/ 440778 w 2950"/>
                <a:gd name="T75" fmla="*/ 175607 h 2765"/>
                <a:gd name="T76" fmla="*/ 493894 w 2950"/>
                <a:gd name="T77" fmla="*/ 58250 h 2765"/>
                <a:gd name="T78" fmla="*/ 573140 w 2950"/>
                <a:gd name="T79" fmla="*/ 175607 h 2765"/>
                <a:gd name="T80" fmla="*/ 137931 w 2950"/>
                <a:gd name="T81" fmla="*/ 58250 h 2765"/>
                <a:gd name="T82" fmla="*/ 191261 w 2950"/>
                <a:gd name="T83" fmla="*/ 175607 h 2765"/>
                <a:gd name="T84" fmla="*/ 58685 w 2950"/>
                <a:gd name="T85" fmla="*/ 175607 h 2765"/>
                <a:gd name="T86" fmla="*/ 137931 w 2950"/>
                <a:gd name="T87" fmla="*/ 58250 h 2765"/>
                <a:gd name="T88" fmla="*/ 137931 w 2950"/>
                <a:gd name="T89" fmla="*/ 58250 h 2765"/>
                <a:gd name="T90" fmla="*/ 137931 w 2950"/>
                <a:gd name="T91" fmla="*/ 58250 h 27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950" h="2765">
                  <a:moveTo>
                    <a:pt x="2926" y="825"/>
                  </a:moveTo>
                  <a:cubicBezTo>
                    <a:pt x="2401" y="45"/>
                    <a:pt x="2401" y="45"/>
                    <a:pt x="2401" y="45"/>
                  </a:cubicBezTo>
                  <a:cubicBezTo>
                    <a:pt x="2382" y="17"/>
                    <a:pt x="2350" y="0"/>
                    <a:pt x="2316" y="0"/>
                  </a:cubicBezTo>
                  <a:cubicBezTo>
                    <a:pt x="635" y="0"/>
                    <a:pt x="635" y="0"/>
                    <a:pt x="635" y="0"/>
                  </a:cubicBezTo>
                  <a:cubicBezTo>
                    <a:pt x="601" y="0"/>
                    <a:pt x="569" y="17"/>
                    <a:pt x="550" y="45"/>
                  </a:cubicBezTo>
                  <a:cubicBezTo>
                    <a:pt x="25" y="825"/>
                    <a:pt x="25" y="825"/>
                    <a:pt x="25" y="825"/>
                  </a:cubicBezTo>
                  <a:cubicBezTo>
                    <a:pt x="0" y="861"/>
                    <a:pt x="1" y="909"/>
                    <a:pt x="28" y="944"/>
                  </a:cubicBezTo>
                  <a:cubicBezTo>
                    <a:pt x="1394" y="2725"/>
                    <a:pt x="1394" y="2725"/>
                    <a:pt x="1394" y="2725"/>
                  </a:cubicBezTo>
                  <a:cubicBezTo>
                    <a:pt x="1413" y="2750"/>
                    <a:pt x="1443" y="2765"/>
                    <a:pt x="1475" y="2765"/>
                  </a:cubicBezTo>
                  <a:cubicBezTo>
                    <a:pt x="1507" y="2765"/>
                    <a:pt x="1537" y="2750"/>
                    <a:pt x="1556" y="2725"/>
                  </a:cubicBezTo>
                  <a:cubicBezTo>
                    <a:pt x="2922" y="944"/>
                    <a:pt x="2922" y="944"/>
                    <a:pt x="2922" y="944"/>
                  </a:cubicBezTo>
                  <a:cubicBezTo>
                    <a:pt x="2949" y="909"/>
                    <a:pt x="2950" y="861"/>
                    <a:pt x="2926" y="825"/>
                  </a:cubicBezTo>
                  <a:close/>
                  <a:moveTo>
                    <a:pt x="1882" y="943"/>
                  </a:moveTo>
                  <a:cubicBezTo>
                    <a:pt x="1475" y="2430"/>
                    <a:pt x="1475" y="2430"/>
                    <a:pt x="1475" y="2430"/>
                  </a:cubicBezTo>
                  <a:cubicBezTo>
                    <a:pt x="1069" y="943"/>
                    <a:pt x="1069" y="943"/>
                    <a:pt x="1069" y="943"/>
                  </a:cubicBezTo>
                  <a:cubicBezTo>
                    <a:pt x="1882" y="943"/>
                    <a:pt x="1882" y="943"/>
                    <a:pt x="1882" y="943"/>
                  </a:cubicBezTo>
                  <a:close/>
                  <a:moveTo>
                    <a:pt x="1099" y="820"/>
                  </a:moveTo>
                  <a:cubicBezTo>
                    <a:pt x="1475" y="218"/>
                    <a:pt x="1475" y="218"/>
                    <a:pt x="1475" y="218"/>
                  </a:cubicBezTo>
                  <a:cubicBezTo>
                    <a:pt x="1851" y="820"/>
                    <a:pt x="1851" y="820"/>
                    <a:pt x="1851" y="820"/>
                  </a:cubicBezTo>
                  <a:cubicBezTo>
                    <a:pt x="1099" y="820"/>
                    <a:pt x="1099" y="820"/>
                    <a:pt x="1099" y="820"/>
                  </a:cubicBezTo>
                  <a:close/>
                  <a:moveTo>
                    <a:pt x="1612" y="205"/>
                  </a:moveTo>
                  <a:cubicBezTo>
                    <a:pt x="2202" y="205"/>
                    <a:pt x="2202" y="205"/>
                    <a:pt x="2202" y="205"/>
                  </a:cubicBezTo>
                  <a:cubicBezTo>
                    <a:pt x="1954" y="752"/>
                    <a:pt x="1954" y="752"/>
                    <a:pt x="1954" y="752"/>
                  </a:cubicBezTo>
                  <a:cubicBezTo>
                    <a:pt x="1612" y="205"/>
                    <a:pt x="1612" y="205"/>
                    <a:pt x="1612" y="205"/>
                  </a:cubicBezTo>
                  <a:close/>
                  <a:moveTo>
                    <a:pt x="997" y="752"/>
                  </a:moveTo>
                  <a:cubicBezTo>
                    <a:pt x="749" y="205"/>
                    <a:pt x="749" y="205"/>
                    <a:pt x="749" y="205"/>
                  </a:cubicBezTo>
                  <a:cubicBezTo>
                    <a:pt x="1339" y="205"/>
                    <a:pt x="1339" y="205"/>
                    <a:pt x="1339" y="205"/>
                  </a:cubicBezTo>
                  <a:cubicBezTo>
                    <a:pt x="997" y="752"/>
                    <a:pt x="997" y="752"/>
                    <a:pt x="997" y="752"/>
                  </a:cubicBezTo>
                  <a:close/>
                  <a:moveTo>
                    <a:pt x="1305" y="2272"/>
                  </a:moveTo>
                  <a:cubicBezTo>
                    <a:pt x="285" y="943"/>
                    <a:pt x="285" y="943"/>
                    <a:pt x="285" y="943"/>
                  </a:cubicBezTo>
                  <a:cubicBezTo>
                    <a:pt x="941" y="943"/>
                    <a:pt x="941" y="943"/>
                    <a:pt x="941" y="943"/>
                  </a:cubicBezTo>
                  <a:cubicBezTo>
                    <a:pt x="1305" y="2272"/>
                    <a:pt x="1305" y="2272"/>
                    <a:pt x="1305" y="2272"/>
                  </a:cubicBezTo>
                  <a:close/>
                  <a:moveTo>
                    <a:pt x="2009" y="943"/>
                  </a:moveTo>
                  <a:cubicBezTo>
                    <a:pt x="2665" y="943"/>
                    <a:pt x="2665" y="943"/>
                    <a:pt x="2665" y="943"/>
                  </a:cubicBezTo>
                  <a:cubicBezTo>
                    <a:pt x="1646" y="2272"/>
                    <a:pt x="1646" y="2272"/>
                    <a:pt x="1646" y="2272"/>
                  </a:cubicBezTo>
                  <a:cubicBezTo>
                    <a:pt x="2009" y="943"/>
                    <a:pt x="2009" y="943"/>
                    <a:pt x="2009" y="943"/>
                  </a:cubicBezTo>
                  <a:close/>
                  <a:moveTo>
                    <a:pt x="2676" y="820"/>
                  </a:moveTo>
                  <a:cubicBezTo>
                    <a:pt x="2058" y="820"/>
                    <a:pt x="2058" y="820"/>
                    <a:pt x="2058" y="820"/>
                  </a:cubicBezTo>
                  <a:cubicBezTo>
                    <a:pt x="2306" y="272"/>
                    <a:pt x="2306" y="272"/>
                    <a:pt x="2306" y="272"/>
                  </a:cubicBezTo>
                  <a:cubicBezTo>
                    <a:pt x="2676" y="820"/>
                    <a:pt x="2676" y="820"/>
                    <a:pt x="2676" y="820"/>
                  </a:cubicBezTo>
                  <a:close/>
                  <a:moveTo>
                    <a:pt x="644" y="272"/>
                  </a:moveTo>
                  <a:cubicBezTo>
                    <a:pt x="893" y="820"/>
                    <a:pt x="893" y="820"/>
                    <a:pt x="893" y="820"/>
                  </a:cubicBezTo>
                  <a:cubicBezTo>
                    <a:pt x="274" y="820"/>
                    <a:pt x="274" y="820"/>
                    <a:pt x="274" y="820"/>
                  </a:cubicBezTo>
                  <a:cubicBezTo>
                    <a:pt x="644" y="272"/>
                    <a:pt x="644" y="272"/>
                    <a:pt x="644" y="272"/>
                  </a:cubicBezTo>
                  <a:close/>
                  <a:moveTo>
                    <a:pt x="644" y="272"/>
                  </a:moveTo>
                  <a:cubicBezTo>
                    <a:pt x="644" y="272"/>
                    <a:pt x="644" y="272"/>
                    <a:pt x="644" y="2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文本框 66"/>
            <p:cNvSpPr txBox="1">
              <a:spLocks noChangeArrowheads="1"/>
            </p:cNvSpPr>
            <p:nvPr/>
          </p:nvSpPr>
          <p:spPr bwMode="auto">
            <a:xfrm>
              <a:off x="4060826" y="2495550"/>
              <a:ext cx="1615442" cy="58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lnSpc>
                  <a:spcPts val="9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endParaRPr lang="zh-CN" altLang="en-US" dirty="0"/>
            </a:p>
            <a:p>
              <a:endParaRPr lang="zh-CN" altLang="en-US" sz="1400" dirty="0"/>
            </a:p>
            <a:p>
              <a:r>
                <a:rPr lang="zh-CN" altLang="en-US" sz="1400" dirty="0"/>
                <a:t>薪资福利</a:t>
              </a:r>
              <a:endParaRPr lang="zh-CN" altLang="en-US" sz="1400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447417" y="1876744"/>
            <a:ext cx="1512011" cy="1512011"/>
            <a:chOff x="5295267" y="2778444"/>
            <a:chExt cx="1961194" cy="1961196"/>
          </a:xfrm>
        </p:grpSpPr>
        <p:sp>
          <p:nvSpPr>
            <p:cNvPr id="39" name="椭圆 38"/>
            <p:cNvSpPr/>
            <p:nvPr/>
          </p:nvSpPr>
          <p:spPr>
            <a:xfrm>
              <a:off x="5295267" y="2778444"/>
              <a:ext cx="1961194" cy="1961196"/>
            </a:xfrm>
            <a:prstGeom prst="ellipse">
              <a:avLst/>
            </a:prstGeom>
            <a:noFill/>
            <a:ln w="190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5955197" y="3146603"/>
              <a:ext cx="598230" cy="549098"/>
            </a:xfrm>
            <a:custGeom>
              <a:avLst/>
              <a:gdLst>
                <a:gd name="T0" fmla="*/ 359209 w 2069"/>
                <a:gd name="T1" fmla="*/ 0 h 1899"/>
                <a:gd name="T2" fmla="*/ 60617 w 2069"/>
                <a:gd name="T3" fmla="*/ 249426 h 1899"/>
                <a:gd name="T4" fmla="*/ 0 w 2069"/>
                <a:gd name="T5" fmla="*/ 249426 h 1899"/>
                <a:gd name="T6" fmla="*/ 83067 w 2069"/>
                <a:gd name="T7" fmla="*/ 360174 h 1899"/>
                <a:gd name="T8" fmla="*/ 165814 w 2069"/>
                <a:gd name="T9" fmla="*/ 249426 h 1899"/>
                <a:gd name="T10" fmla="*/ 116102 w 2069"/>
                <a:gd name="T11" fmla="*/ 249426 h 1899"/>
                <a:gd name="T12" fmla="*/ 359209 w 2069"/>
                <a:gd name="T13" fmla="*/ 55535 h 1899"/>
                <a:gd name="T14" fmla="*/ 608090 w 2069"/>
                <a:gd name="T15" fmla="*/ 304961 h 1899"/>
                <a:gd name="T16" fmla="*/ 359209 w 2069"/>
                <a:gd name="T17" fmla="*/ 554386 h 1899"/>
                <a:gd name="T18" fmla="*/ 152985 w 2069"/>
                <a:gd name="T19" fmla="*/ 443316 h 1899"/>
                <a:gd name="T20" fmla="*/ 88519 w 2069"/>
                <a:gd name="T21" fmla="*/ 443316 h 1899"/>
                <a:gd name="T22" fmla="*/ 359209 w 2069"/>
                <a:gd name="T23" fmla="*/ 609600 h 1899"/>
                <a:gd name="T24" fmla="*/ 663575 w 2069"/>
                <a:gd name="T25" fmla="*/ 304961 h 1899"/>
                <a:gd name="T26" fmla="*/ 359209 w 2069"/>
                <a:gd name="T27" fmla="*/ 0 h 1899"/>
                <a:gd name="T28" fmla="*/ 346380 w 2069"/>
                <a:gd name="T29" fmla="*/ 110749 h 1899"/>
                <a:gd name="T30" fmla="*/ 346380 w 2069"/>
                <a:gd name="T31" fmla="*/ 313949 h 1899"/>
                <a:gd name="T32" fmla="*/ 490064 w 2069"/>
                <a:gd name="T33" fmla="*/ 399017 h 1899"/>
                <a:gd name="T34" fmla="*/ 503214 w 2069"/>
                <a:gd name="T35" fmla="*/ 374941 h 1899"/>
                <a:gd name="T36" fmla="*/ 373963 w 2069"/>
                <a:gd name="T37" fmla="*/ 297256 h 1899"/>
                <a:gd name="T38" fmla="*/ 373963 w 2069"/>
                <a:gd name="T39" fmla="*/ 110749 h 1899"/>
                <a:gd name="T40" fmla="*/ 346380 w 2069"/>
                <a:gd name="T41" fmla="*/ 110749 h 1899"/>
                <a:gd name="T42" fmla="*/ 346380 w 2069"/>
                <a:gd name="T43" fmla="*/ 110749 h 1899"/>
                <a:gd name="T44" fmla="*/ 346380 w 2069"/>
                <a:gd name="T45" fmla="*/ 110749 h 189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69" h="1899">
                  <a:moveTo>
                    <a:pt x="1120" y="0"/>
                  </a:moveTo>
                  <a:cubicBezTo>
                    <a:pt x="655" y="0"/>
                    <a:pt x="270" y="334"/>
                    <a:pt x="189" y="777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259" y="1122"/>
                    <a:pt x="259" y="1122"/>
                    <a:pt x="259" y="1122"/>
                  </a:cubicBezTo>
                  <a:cubicBezTo>
                    <a:pt x="517" y="777"/>
                    <a:pt x="517" y="777"/>
                    <a:pt x="517" y="777"/>
                  </a:cubicBezTo>
                  <a:cubicBezTo>
                    <a:pt x="362" y="777"/>
                    <a:pt x="362" y="777"/>
                    <a:pt x="362" y="777"/>
                  </a:cubicBezTo>
                  <a:cubicBezTo>
                    <a:pt x="442" y="432"/>
                    <a:pt x="747" y="173"/>
                    <a:pt x="1120" y="173"/>
                  </a:cubicBezTo>
                  <a:cubicBezTo>
                    <a:pt x="1552" y="173"/>
                    <a:pt x="1896" y="518"/>
                    <a:pt x="1896" y="950"/>
                  </a:cubicBezTo>
                  <a:cubicBezTo>
                    <a:pt x="1896" y="1381"/>
                    <a:pt x="1552" y="1727"/>
                    <a:pt x="1120" y="1727"/>
                  </a:cubicBezTo>
                  <a:cubicBezTo>
                    <a:pt x="850" y="1727"/>
                    <a:pt x="615" y="1588"/>
                    <a:pt x="477" y="1381"/>
                  </a:cubicBezTo>
                  <a:cubicBezTo>
                    <a:pt x="276" y="1381"/>
                    <a:pt x="276" y="1381"/>
                    <a:pt x="276" y="1381"/>
                  </a:cubicBezTo>
                  <a:cubicBezTo>
                    <a:pt x="431" y="1686"/>
                    <a:pt x="753" y="1899"/>
                    <a:pt x="1120" y="1899"/>
                  </a:cubicBezTo>
                  <a:cubicBezTo>
                    <a:pt x="1643" y="1899"/>
                    <a:pt x="2069" y="1473"/>
                    <a:pt x="2069" y="950"/>
                  </a:cubicBezTo>
                  <a:cubicBezTo>
                    <a:pt x="2069" y="426"/>
                    <a:pt x="1643" y="0"/>
                    <a:pt x="1120" y="0"/>
                  </a:cubicBezTo>
                  <a:close/>
                  <a:moveTo>
                    <a:pt x="1080" y="345"/>
                  </a:moveTo>
                  <a:cubicBezTo>
                    <a:pt x="1080" y="978"/>
                    <a:pt x="1080" y="978"/>
                    <a:pt x="1080" y="978"/>
                  </a:cubicBezTo>
                  <a:cubicBezTo>
                    <a:pt x="1528" y="1243"/>
                    <a:pt x="1528" y="1243"/>
                    <a:pt x="1528" y="1243"/>
                  </a:cubicBezTo>
                  <a:cubicBezTo>
                    <a:pt x="1569" y="1168"/>
                    <a:pt x="1569" y="1168"/>
                    <a:pt x="1569" y="1168"/>
                  </a:cubicBezTo>
                  <a:cubicBezTo>
                    <a:pt x="1166" y="926"/>
                    <a:pt x="1166" y="926"/>
                    <a:pt x="1166" y="926"/>
                  </a:cubicBezTo>
                  <a:cubicBezTo>
                    <a:pt x="1166" y="345"/>
                    <a:pt x="1166" y="345"/>
                    <a:pt x="1166" y="345"/>
                  </a:cubicBezTo>
                  <a:lnTo>
                    <a:pt x="1080" y="345"/>
                  </a:lnTo>
                  <a:close/>
                  <a:moveTo>
                    <a:pt x="1080" y="345"/>
                  </a:moveTo>
                  <a:cubicBezTo>
                    <a:pt x="1080" y="345"/>
                    <a:pt x="1080" y="345"/>
                    <a:pt x="1080" y="34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文本框 66"/>
            <p:cNvSpPr txBox="1">
              <a:spLocks noChangeArrowheads="1"/>
            </p:cNvSpPr>
            <p:nvPr/>
          </p:nvSpPr>
          <p:spPr bwMode="auto">
            <a:xfrm>
              <a:off x="5485766" y="3806190"/>
              <a:ext cx="1615442" cy="417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lnSpc>
                  <a:spcPts val="9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endParaRPr lang="zh-CN" altLang="en-US" dirty="0"/>
            </a:p>
            <a:p>
              <a:r>
                <a:rPr lang="zh-CN" altLang="en-US" sz="1400" dirty="0"/>
                <a:t>工作环境</a:t>
              </a:r>
              <a:endParaRPr lang="zh-CN" altLang="en-US" sz="1400" dirty="0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269424" y="537212"/>
            <a:ext cx="1728013" cy="1728013"/>
            <a:chOff x="6288724" y="1235712"/>
            <a:chExt cx="2139948" cy="2139948"/>
          </a:xfrm>
        </p:grpSpPr>
        <p:sp>
          <p:nvSpPr>
            <p:cNvPr id="43" name="椭圆 42"/>
            <p:cNvSpPr/>
            <p:nvPr/>
          </p:nvSpPr>
          <p:spPr>
            <a:xfrm>
              <a:off x="6288724" y="1235712"/>
              <a:ext cx="2139948" cy="2139948"/>
            </a:xfrm>
            <a:prstGeom prst="ellipse">
              <a:avLst/>
            </a:prstGeom>
            <a:noFill/>
            <a:ln w="1905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4" name="Freeform 21"/>
            <p:cNvSpPr>
              <a:spLocks noEditPoints="1"/>
            </p:cNvSpPr>
            <p:nvPr/>
          </p:nvSpPr>
          <p:spPr bwMode="auto">
            <a:xfrm>
              <a:off x="7083894" y="1598170"/>
              <a:ext cx="542700" cy="543050"/>
            </a:xfrm>
            <a:custGeom>
              <a:avLst/>
              <a:gdLst>
                <a:gd name="T0" fmla="*/ 314698 w 2998"/>
                <a:gd name="T1" fmla="*/ 0 h 2998"/>
                <a:gd name="T2" fmla="*/ 437466 w 2998"/>
                <a:gd name="T3" fmla="*/ 24806 h 2998"/>
                <a:gd name="T4" fmla="*/ 537741 w 2998"/>
                <a:gd name="T5" fmla="*/ 92496 h 2998"/>
                <a:gd name="T6" fmla="*/ 605431 w 2998"/>
                <a:gd name="T7" fmla="*/ 192771 h 2998"/>
                <a:gd name="T8" fmla="*/ 630237 w 2998"/>
                <a:gd name="T9" fmla="*/ 315539 h 2998"/>
                <a:gd name="T10" fmla="*/ 605431 w 2998"/>
                <a:gd name="T11" fmla="*/ 438307 h 2998"/>
                <a:gd name="T12" fmla="*/ 537741 w 2998"/>
                <a:gd name="T13" fmla="*/ 538581 h 2998"/>
                <a:gd name="T14" fmla="*/ 437466 w 2998"/>
                <a:gd name="T15" fmla="*/ 605852 h 2998"/>
                <a:gd name="T16" fmla="*/ 314698 w 2998"/>
                <a:gd name="T17" fmla="*/ 630237 h 2998"/>
                <a:gd name="T18" fmla="*/ 205384 w 2998"/>
                <a:gd name="T19" fmla="*/ 610897 h 2998"/>
                <a:gd name="T20" fmla="*/ 112257 w 2998"/>
                <a:gd name="T21" fmla="*/ 557081 h 2998"/>
                <a:gd name="T22" fmla="*/ 188987 w 2998"/>
                <a:gd name="T23" fmla="*/ 393530 h 2998"/>
                <a:gd name="T24" fmla="*/ 215264 w 2998"/>
                <a:gd name="T25" fmla="*/ 435995 h 2998"/>
                <a:gd name="T26" fmla="*/ 235445 w 2998"/>
                <a:gd name="T27" fmla="*/ 467948 h 2998"/>
                <a:gd name="T28" fmla="*/ 249530 w 2998"/>
                <a:gd name="T29" fmla="*/ 488339 h 2998"/>
                <a:gd name="T30" fmla="*/ 263405 w 2998"/>
                <a:gd name="T31" fmla="*/ 505787 h 2998"/>
                <a:gd name="T32" fmla="*/ 281063 w 2998"/>
                <a:gd name="T33" fmla="*/ 515247 h 2998"/>
                <a:gd name="T34" fmla="*/ 301454 w 2998"/>
                <a:gd name="T35" fmla="*/ 510202 h 2998"/>
                <a:gd name="T36" fmla="*/ 314908 w 2998"/>
                <a:gd name="T37" fmla="*/ 491703 h 2998"/>
                <a:gd name="T38" fmla="*/ 322476 w 2998"/>
                <a:gd name="T39" fmla="*/ 477618 h 2998"/>
                <a:gd name="T40" fmla="*/ 336351 w 2998"/>
                <a:gd name="T41" fmla="*/ 449449 h 2998"/>
                <a:gd name="T42" fmla="*/ 354429 w 2998"/>
                <a:gd name="T43" fmla="*/ 412030 h 2998"/>
                <a:gd name="T44" fmla="*/ 374611 w 2998"/>
                <a:gd name="T45" fmla="*/ 369986 h 2998"/>
                <a:gd name="T46" fmla="*/ 427165 w 2998"/>
                <a:gd name="T47" fmla="*/ 258990 h 2998"/>
                <a:gd name="T48" fmla="*/ 498430 w 2998"/>
                <a:gd name="T49" fmla="*/ 297460 h 2998"/>
                <a:gd name="T50" fmla="*/ 469630 w 2998"/>
                <a:gd name="T51" fmla="*/ 89553 h 2998"/>
                <a:gd name="T52" fmla="*/ 286529 w 2998"/>
                <a:gd name="T53" fmla="*/ 201810 h 2998"/>
                <a:gd name="T54" fmla="*/ 366622 w 2998"/>
                <a:gd name="T55" fmla="*/ 229349 h 2998"/>
                <a:gd name="T56" fmla="*/ 281904 w 2998"/>
                <a:gd name="T57" fmla="*/ 403621 h 2998"/>
                <a:gd name="T58" fmla="*/ 248269 w 2998"/>
                <a:gd name="T59" fmla="*/ 348543 h 2998"/>
                <a:gd name="T60" fmla="*/ 236497 w 2998"/>
                <a:gd name="T61" fmla="*/ 329413 h 2998"/>
                <a:gd name="T62" fmla="*/ 226616 w 2998"/>
                <a:gd name="T63" fmla="*/ 313437 h 2998"/>
                <a:gd name="T64" fmla="*/ 220730 w 2998"/>
                <a:gd name="T65" fmla="*/ 303346 h 2998"/>
                <a:gd name="T66" fmla="*/ 220940 w 2998"/>
                <a:gd name="T67" fmla="*/ 305028 h 2998"/>
                <a:gd name="T68" fmla="*/ 213162 w 2998"/>
                <a:gd name="T69" fmla="*/ 294727 h 2998"/>
                <a:gd name="T70" fmla="*/ 201180 w 2998"/>
                <a:gd name="T71" fmla="*/ 281273 h 2998"/>
                <a:gd name="T72" fmla="*/ 188356 w 2998"/>
                <a:gd name="T73" fmla="*/ 274546 h 2998"/>
                <a:gd name="T74" fmla="*/ 166073 w 2998"/>
                <a:gd name="T75" fmla="*/ 282114 h 2998"/>
                <a:gd name="T76" fmla="*/ 155352 w 2998"/>
                <a:gd name="T77" fmla="*/ 299983 h 2998"/>
                <a:gd name="T78" fmla="*/ 148625 w 2998"/>
                <a:gd name="T79" fmla="*/ 314488 h 2998"/>
                <a:gd name="T80" fmla="*/ 134540 w 2998"/>
                <a:gd name="T81" fmla="*/ 343708 h 2998"/>
                <a:gd name="T82" fmla="*/ 115621 w 2998"/>
                <a:gd name="T83" fmla="*/ 382809 h 2998"/>
                <a:gd name="T84" fmla="*/ 94178 w 2998"/>
                <a:gd name="T85" fmla="*/ 424432 h 2998"/>
                <a:gd name="T86" fmla="*/ 74628 w 2998"/>
                <a:gd name="T87" fmla="*/ 465425 h 2998"/>
                <a:gd name="T88" fmla="*/ 58441 w 2998"/>
                <a:gd name="T89" fmla="*/ 498430 h 2998"/>
                <a:gd name="T90" fmla="*/ 15136 w 2998"/>
                <a:gd name="T91" fmla="*/ 413081 h 2998"/>
                <a:gd name="T92" fmla="*/ 0 w 2998"/>
                <a:gd name="T93" fmla="*/ 315539 h 2998"/>
                <a:gd name="T94" fmla="*/ 24596 w 2998"/>
                <a:gd name="T95" fmla="*/ 192771 h 2998"/>
                <a:gd name="T96" fmla="*/ 91866 w 2998"/>
                <a:gd name="T97" fmla="*/ 92496 h 2998"/>
                <a:gd name="T98" fmla="*/ 192140 w 2998"/>
                <a:gd name="T99" fmla="*/ 24806 h 2998"/>
                <a:gd name="T100" fmla="*/ 314908 w 2998"/>
                <a:gd name="T101" fmla="*/ 0 h 2998"/>
                <a:gd name="T102" fmla="*/ 314698 w 2998"/>
                <a:gd name="T103" fmla="*/ 0 h 2998"/>
                <a:gd name="T104" fmla="*/ 314698 w 2998"/>
                <a:gd name="T105" fmla="*/ 0 h 2998"/>
                <a:gd name="T106" fmla="*/ 314698 w 2998"/>
                <a:gd name="T107" fmla="*/ 0 h 29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98" h="2998">
                  <a:moveTo>
                    <a:pt x="1497" y="0"/>
                  </a:moveTo>
                  <a:cubicBezTo>
                    <a:pt x="1704" y="0"/>
                    <a:pt x="1899" y="39"/>
                    <a:pt x="2081" y="118"/>
                  </a:cubicBezTo>
                  <a:cubicBezTo>
                    <a:pt x="2264" y="197"/>
                    <a:pt x="2423" y="304"/>
                    <a:pt x="2558" y="440"/>
                  </a:cubicBezTo>
                  <a:cubicBezTo>
                    <a:pt x="2694" y="576"/>
                    <a:pt x="2801" y="734"/>
                    <a:pt x="2880" y="917"/>
                  </a:cubicBezTo>
                  <a:cubicBezTo>
                    <a:pt x="2959" y="1099"/>
                    <a:pt x="2998" y="1294"/>
                    <a:pt x="2998" y="1501"/>
                  </a:cubicBezTo>
                  <a:cubicBezTo>
                    <a:pt x="2998" y="1708"/>
                    <a:pt x="2959" y="1902"/>
                    <a:pt x="2880" y="2085"/>
                  </a:cubicBezTo>
                  <a:cubicBezTo>
                    <a:pt x="2801" y="2267"/>
                    <a:pt x="2694" y="2426"/>
                    <a:pt x="2558" y="2562"/>
                  </a:cubicBezTo>
                  <a:cubicBezTo>
                    <a:pt x="2422" y="2697"/>
                    <a:pt x="2264" y="2804"/>
                    <a:pt x="2081" y="2882"/>
                  </a:cubicBezTo>
                  <a:cubicBezTo>
                    <a:pt x="1899" y="2959"/>
                    <a:pt x="1704" y="2998"/>
                    <a:pt x="1497" y="2998"/>
                  </a:cubicBezTo>
                  <a:cubicBezTo>
                    <a:pt x="1314" y="2998"/>
                    <a:pt x="1140" y="2967"/>
                    <a:pt x="977" y="2906"/>
                  </a:cubicBezTo>
                  <a:cubicBezTo>
                    <a:pt x="814" y="2844"/>
                    <a:pt x="666" y="2758"/>
                    <a:pt x="534" y="2650"/>
                  </a:cubicBezTo>
                  <a:cubicBezTo>
                    <a:pt x="899" y="1872"/>
                    <a:pt x="899" y="1872"/>
                    <a:pt x="899" y="1872"/>
                  </a:cubicBezTo>
                  <a:cubicBezTo>
                    <a:pt x="944" y="1945"/>
                    <a:pt x="985" y="2012"/>
                    <a:pt x="1024" y="2074"/>
                  </a:cubicBezTo>
                  <a:cubicBezTo>
                    <a:pt x="1056" y="2127"/>
                    <a:pt x="1088" y="2178"/>
                    <a:pt x="1120" y="2226"/>
                  </a:cubicBezTo>
                  <a:cubicBezTo>
                    <a:pt x="1152" y="2274"/>
                    <a:pt x="1174" y="2306"/>
                    <a:pt x="1187" y="2323"/>
                  </a:cubicBezTo>
                  <a:cubicBezTo>
                    <a:pt x="1211" y="2353"/>
                    <a:pt x="1232" y="2381"/>
                    <a:pt x="1253" y="2406"/>
                  </a:cubicBezTo>
                  <a:cubicBezTo>
                    <a:pt x="1273" y="2432"/>
                    <a:pt x="1301" y="2447"/>
                    <a:pt x="1337" y="2451"/>
                  </a:cubicBezTo>
                  <a:cubicBezTo>
                    <a:pt x="1382" y="2458"/>
                    <a:pt x="1414" y="2450"/>
                    <a:pt x="1434" y="2427"/>
                  </a:cubicBezTo>
                  <a:cubicBezTo>
                    <a:pt x="1453" y="2405"/>
                    <a:pt x="1474" y="2376"/>
                    <a:pt x="1498" y="2339"/>
                  </a:cubicBezTo>
                  <a:cubicBezTo>
                    <a:pt x="1504" y="2331"/>
                    <a:pt x="1516" y="2308"/>
                    <a:pt x="1534" y="2272"/>
                  </a:cubicBezTo>
                  <a:cubicBezTo>
                    <a:pt x="1552" y="2236"/>
                    <a:pt x="1574" y="2191"/>
                    <a:pt x="1600" y="2138"/>
                  </a:cubicBezTo>
                  <a:cubicBezTo>
                    <a:pt x="1626" y="2084"/>
                    <a:pt x="1654" y="2025"/>
                    <a:pt x="1686" y="1960"/>
                  </a:cubicBezTo>
                  <a:cubicBezTo>
                    <a:pt x="1718" y="1895"/>
                    <a:pt x="1750" y="1828"/>
                    <a:pt x="1782" y="1760"/>
                  </a:cubicBezTo>
                  <a:cubicBezTo>
                    <a:pt x="1857" y="1602"/>
                    <a:pt x="1940" y="1426"/>
                    <a:pt x="2032" y="1232"/>
                  </a:cubicBezTo>
                  <a:cubicBezTo>
                    <a:pt x="2371" y="1415"/>
                    <a:pt x="2371" y="1415"/>
                    <a:pt x="2371" y="1415"/>
                  </a:cubicBezTo>
                  <a:cubicBezTo>
                    <a:pt x="2234" y="426"/>
                    <a:pt x="2234" y="426"/>
                    <a:pt x="2234" y="426"/>
                  </a:cubicBezTo>
                  <a:cubicBezTo>
                    <a:pt x="1363" y="960"/>
                    <a:pt x="1363" y="960"/>
                    <a:pt x="1363" y="960"/>
                  </a:cubicBezTo>
                  <a:cubicBezTo>
                    <a:pt x="1744" y="1091"/>
                    <a:pt x="1744" y="1091"/>
                    <a:pt x="1744" y="1091"/>
                  </a:cubicBezTo>
                  <a:cubicBezTo>
                    <a:pt x="1341" y="1920"/>
                    <a:pt x="1341" y="1920"/>
                    <a:pt x="1341" y="1920"/>
                  </a:cubicBezTo>
                  <a:cubicBezTo>
                    <a:pt x="1279" y="1820"/>
                    <a:pt x="1226" y="1732"/>
                    <a:pt x="1181" y="1658"/>
                  </a:cubicBezTo>
                  <a:cubicBezTo>
                    <a:pt x="1162" y="1626"/>
                    <a:pt x="1143" y="1595"/>
                    <a:pt x="1125" y="1567"/>
                  </a:cubicBezTo>
                  <a:cubicBezTo>
                    <a:pt x="1107" y="1538"/>
                    <a:pt x="1091" y="1513"/>
                    <a:pt x="1078" y="1491"/>
                  </a:cubicBezTo>
                  <a:cubicBezTo>
                    <a:pt x="1050" y="1443"/>
                    <a:pt x="1050" y="1443"/>
                    <a:pt x="1050" y="1443"/>
                  </a:cubicBezTo>
                  <a:cubicBezTo>
                    <a:pt x="1058" y="1460"/>
                    <a:pt x="1059" y="1463"/>
                    <a:pt x="1051" y="1451"/>
                  </a:cubicBezTo>
                  <a:cubicBezTo>
                    <a:pt x="1044" y="1440"/>
                    <a:pt x="1032" y="1423"/>
                    <a:pt x="1014" y="1402"/>
                  </a:cubicBezTo>
                  <a:cubicBezTo>
                    <a:pt x="997" y="1380"/>
                    <a:pt x="978" y="1359"/>
                    <a:pt x="957" y="1338"/>
                  </a:cubicBezTo>
                  <a:cubicBezTo>
                    <a:pt x="935" y="1316"/>
                    <a:pt x="915" y="1306"/>
                    <a:pt x="896" y="1306"/>
                  </a:cubicBezTo>
                  <a:cubicBezTo>
                    <a:pt x="847" y="1306"/>
                    <a:pt x="812" y="1318"/>
                    <a:pt x="790" y="1342"/>
                  </a:cubicBezTo>
                  <a:cubicBezTo>
                    <a:pt x="769" y="1367"/>
                    <a:pt x="752" y="1395"/>
                    <a:pt x="739" y="1427"/>
                  </a:cubicBezTo>
                  <a:cubicBezTo>
                    <a:pt x="735" y="1436"/>
                    <a:pt x="724" y="1459"/>
                    <a:pt x="707" y="1496"/>
                  </a:cubicBezTo>
                  <a:cubicBezTo>
                    <a:pt x="690" y="1533"/>
                    <a:pt x="668" y="1580"/>
                    <a:pt x="640" y="1635"/>
                  </a:cubicBezTo>
                  <a:cubicBezTo>
                    <a:pt x="612" y="1691"/>
                    <a:pt x="582" y="1753"/>
                    <a:pt x="550" y="1821"/>
                  </a:cubicBezTo>
                  <a:cubicBezTo>
                    <a:pt x="448" y="2019"/>
                    <a:pt x="448" y="2019"/>
                    <a:pt x="448" y="2019"/>
                  </a:cubicBezTo>
                  <a:cubicBezTo>
                    <a:pt x="416" y="2088"/>
                    <a:pt x="385" y="2153"/>
                    <a:pt x="355" y="2214"/>
                  </a:cubicBezTo>
                  <a:cubicBezTo>
                    <a:pt x="325" y="2276"/>
                    <a:pt x="300" y="2329"/>
                    <a:pt x="278" y="2371"/>
                  </a:cubicBezTo>
                  <a:cubicBezTo>
                    <a:pt x="189" y="2248"/>
                    <a:pt x="120" y="2112"/>
                    <a:pt x="72" y="1965"/>
                  </a:cubicBezTo>
                  <a:cubicBezTo>
                    <a:pt x="24" y="1818"/>
                    <a:pt x="0" y="1663"/>
                    <a:pt x="0" y="1501"/>
                  </a:cubicBezTo>
                  <a:cubicBezTo>
                    <a:pt x="0" y="1294"/>
                    <a:pt x="39" y="1099"/>
                    <a:pt x="117" y="917"/>
                  </a:cubicBezTo>
                  <a:cubicBezTo>
                    <a:pt x="195" y="734"/>
                    <a:pt x="301" y="576"/>
                    <a:pt x="437" y="440"/>
                  </a:cubicBezTo>
                  <a:cubicBezTo>
                    <a:pt x="572" y="305"/>
                    <a:pt x="731" y="197"/>
                    <a:pt x="914" y="118"/>
                  </a:cubicBezTo>
                  <a:cubicBezTo>
                    <a:pt x="1096" y="39"/>
                    <a:pt x="1291" y="0"/>
                    <a:pt x="1498" y="0"/>
                  </a:cubicBezTo>
                  <a:lnTo>
                    <a:pt x="1497" y="0"/>
                  </a:lnTo>
                  <a:close/>
                  <a:moveTo>
                    <a:pt x="1497" y="0"/>
                  </a:moveTo>
                  <a:cubicBezTo>
                    <a:pt x="1497" y="0"/>
                    <a:pt x="1497" y="0"/>
                    <a:pt x="149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文本框 66"/>
            <p:cNvSpPr txBox="1">
              <a:spLocks noChangeArrowheads="1"/>
            </p:cNvSpPr>
            <p:nvPr/>
          </p:nvSpPr>
          <p:spPr bwMode="auto">
            <a:xfrm>
              <a:off x="6598286" y="2266950"/>
              <a:ext cx="1615442" cy="398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eaLnBrk="1" hangingPunct="1">
                <a:lnSpc>
                  <a:spcPts val="900"/>
                </a:lnSpc>
                <a:defRPr sz="6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endParaRPr lang="zh-CN" altLang="en-US" sz="1400" dirty="0"/>
            </a:p>
            <a:p>
              <a:r>
                <a:rPr lang="zh-CN" altLang="en-US" sz="1400" dirty="0"/>
                <a:t>晋升制度</a:t>
              </a:r>
              <a:endParaRPr lang="zh-CN" altLang="en-US" sz="14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Line 10"/>
          <p:cNvSpPr/>
          <p:nvPr/>
        </p:nvSpPr>
        <p:spPr>
          <a:xfrm>
            <a:off x="3230563" y="1065213"/>
            <a:ext cx="7937" cy="2043112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32" name="AutoShape 9"/>
          <p:cNvSpPr/>
          <p:nvPr/>
        </p:nvSpPr>
        <p:spPr>
          <a:xfrm>
            <a:off x="297507" y="775772"/>
            <a:ext cx="1069975" cy="289441"/>
          </a:xfrm>
          <a:prstGeom prst="flowChartAlternateProcess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罗进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980" y="518560"/>
            <a:ext cx="1372235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矩形 36"/>
          <p:cNvSpPr/>
          <p:nvPr/>
        </p:nvSpPr>
        <p:spPr>
          <a:xfrm>
            <a:off x="153315" y="2641720"/>
            <a:ext cx="297709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毕业于江苏省省级机关干部管理学院</a:t>
            </a:r>
            <a:endParaRPr lang="en-US" altLang="zh-CN" sz="1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2010.9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入职交通银行，担任交行附属卡项目坐席</a:t>
            </a:r>
            <a:endParaRPr lang="en-US" altLang="zh-CN" sz="1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2012.5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交行账单分期主管</a:t>
            </a:r>
            <a:endParaRPr lang="en-US" altLang="zh-CN" sz="1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2015.7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升任平安银行账单分期经理</a:t>
            </a:r>
            <a:endParaRPr lang="en-US" altLang="zh-CN" sz="1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2017.5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市场部总经理</a:t>
            </a:r>
            <a:endParaRPr lang="zh-CN" altLang="en-US" sz="1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 Box 8"/>
          <p:cNvSpPr txBox="1"/>
          <p:nvPr/>
        </p:nvSpPr>
        <p:spPr>
          <a:xfrm>
            <a:off x="108874" y="1375719"/>
            <a:ext cx="1258608" cy="55399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      越努力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       </a:t>
            </a: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越幸运</a:t>
            </a:r>
            <a:endParaRPr lang="zh-CN" altLang="zh-CN" sz="1000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AutoShape 3"/>
          <p:cNvSpPr/>
          <p:nvPr/>
        </p:nvSpPr>
        <p:spPr>
          <a:xfrm>
            <a:off x="3539083" y="775772"/>
            <a:ext cx="1073150" cy="289441"/>
          </a:xfrm>
          <a:prstGeom prst="flowChartAlternateProcess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徐勇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3415516" y="2584231"/>
            <a:ext cx="3132802" cy="1245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毕业于华中科技大学</a:t>
            </a:r>
            <a:endParaRPr lang="zh-CN" altLang="en-US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2015.7   </a:t>
            </a: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入职平安银行，担任平安邮购坐席。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2015.9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平安邮购主管</a:t>
            </a:r>
            <a:endParaRPr lang="en-US" altLang="zh-CN" sz="1000" dirty="0" smtClean="0">
              <a:solidFill>
                <a:srgbClr val="EAEAEA"/>
              </a:solidFill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2017.3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平安邮购大主管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2017.8</a:t>
            </a:r>
            <a:r>
              <a:rPr lang="zh-CN" altLang="en-US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平安邮购见习区域经理</a:t>
            </a:r>
            <a:endParaRPr lang="en-US" altLang="zh-CN" sz="1000" dirty="0" smtClean="0">
              <a:solidFill>
                <a:srgbClr val="EAEAEA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Text Box 9"/>
          <p:cNvSpPr txBox="1"/>
          <p:nvPr/>
        </p:nvSpPr>
        <p:spPr>
          <a:xfrm>
            <a:off x="3349625" y="1274117"/>
            <a:ext cx="1632292" cy="526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没有比人更高的山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没有比脚更长的路</a:t>
            </a:r>
            <a:endParaRPr lang="zh-CN" altLang="zh-CN" sz="1000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139" y="518560"/>
            <a:ext cx="1382092" cy="184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3463925" y="1450714"/>
            <a:ext cx="958850" cy="757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靠山山倒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靠人人跑</a:t>
            </a:r>
            <a:endParaRPr lang="en-US" altLang="zh-CN" sz="1000" dirty="0" smtClean="0">
              <a:solidFill>
                <a:srgbClr val="EAEAEA"/>
              </a:solidFill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靠自己最好</a:t>
            </a:r>
            <a:endParaRPr lang="zh-CN" altLang="zh-CN" sz="1000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Line 10"/>
          <p:cNvSpPr/>
          <p:nvPr/>
        </p:nvSpPr>
        <p:spPr>
          <a:xfrm>
            <a:off x="3230563" y="1065213"/>
            <a:ext cx="7937" cy="2043112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13" name="AutoShape 3"/>
          <p:cNvSpPr/>
          <p:nvPr/>
        </p:nvSpPr>
        <p:spPr>
          <a:xfrm>
            <a:off x="168143" y="897996"/>
            <a:ext cx="1073150" cy="289441"/>
          </a:xfrm>
          <a:prstGeom prst="flowChartAlternateProcess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占远芳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AutoShape 3"/>
          <p:cNvSpPr/>
          <p:nvPr/>
        </p:nvSpPr>
        <p:spPr>
          <a:xfrm>
            <a:off x="3463925" y="920492"/>
            <a:ext cx="1073150" cy="289441"/>
          </a:xfrm>
          <a:prstGeom prst="flowChartAlternateProcess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朱玉霞</a:t>
            </a:r>
            <a:endParaRPr lang="zh-CN" altLang="zh-CN" sz="1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0070" y="700219"/>
            <a:ext cx="1267735" cy="183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6"/>
          <p:cNvSpPr txBox="1"/>
          <p:nvPr/>
        </p:nvSpPr>
        <p:spPr>
          <a:xfrm>
            <a:off x="3264823" y="2641599"/>
            <a:ext cx="3132802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毕业于陇东学院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2015.8   </a:t>
            </a: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入职平安银行，担任平安保险坐席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2016.9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质检主管</a:t>
            </a:r>
            <a:endParaRPr lang="en-US" altLang="zh-CN" sz="1000" dirty="0" smtClean="0">
              <a:solidFill>
                <a:srgbClr val="EAEAEA"/>
              </a:solidFill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2017.5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平安保险团队主管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Text Box 8"/>
          <p:cNvSpPr txBox="1"/>
          <p:nvPr/>
        </p:nvSpPr>
        <p:spPr>
          <a:xfrm>
            <a:off x="58113" y="1681547"/>
            <a:ext cx="1555599" cy="526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 树的方向由风决定</a:t>
            </a:r>
            <a:endParaRPr lang="en-US" altLang="zh-CN" sz="1000" dirty="0" smtClean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人生的方向由自己决定</a:t>
            </a:r>
            <a:endParaRPr lang="zh-CN" altLang="zh-CN" sz="1000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 descr="258500102656685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9758" y="808849"/>
            <a:ext cx="1306195" cy="1812290"/>
          </a:xfrm>
          <a:prstGeom prst="rect">
            <a:avLst/>
          </a:prstGeom>
        </p:spPr>
      </p:pic>
      <p:sp>
        <p:nvSpPr>
          <p:cNvPr id="15" name="Text Box 8"/>
          <p:cNvSpPr txBox="1"/>
          <p:nvPr/>
        </p:nvSpPr>
        <p:spPr>
          <a:xfrm>
            <a:off x="168143" y="2677791"/>
            <a:ext cx="3180387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毕业于管店中学</a:t>
            </a:r>
            <a:endParaRPr lang="en-US" altLang="zh-CN" sz="1000" dirty="0" smtClean="0">
              <a:solidFill>
                <a:srgbClr val="EAE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2016.2   </a:t>
            </a: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入职平安银行项目，担任平安分期坐席</a:t>
            </a:r>
            <a:endParaRPr lang="en-US" altLang="zh-CN" sz="1000" dirty="0" smtClean="0">
              <a:solidFill>
                <a:srgbClr val="EAE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2017.6   </a:t>
            </a:r>
            <a:r>
              <a:rPr lang="zh-CN" altLang="en-US" sz="1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升任</a:t>
            </a:r>
            <a:r>
              <a:rPr lang="zh-CN" altLang="en-US" sz="1000" dirty="0" smtClean="0">
                <a:solidFill>
                  <a:srgbClr val="EAEAE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平安分期培训讲师</a:t>
            </a:r>
            <a:endParaRPr lang="zh-CN" altLang="zh-CN" sz="1000" dirty="0">
              <a:solidFill>
                <a:srgbClr val="EAEAE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utoShape 7"/>
          <p:cNvSpPr>
            <a:spLocks noChangeArrowheads="1"/>
          </p:cNvSpPr>
          <p:nvPr/>
        </p:nvSpPr>
        <p:spPr bwMode="auto">
          <a:xfrm>
            <a:off x="785473" y="1413670"/>
            <a:ext cx="1080008" cy="1080008"/>
          </a:xfrm>
          <a:prstGeom prst="diamond">
            <a:avLst/>
          </a:prstGeom>
          <a:blipFill dpi="0" rotWithShape="1">
            <a:blip r:embed="rId2" cstate="screen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69" name="AutoShape 8"/>
          <p:cNvSpPr>
            <a:spLocks noChangeArrowheads="1"/>
          </p:cNvSpPr>
          <p:nvPr/>
        </p:nvSpPr>
        <p:spPr bwMode="auto">
          <a:xfrm>
            <a:off x="1880975" y="1413670"/>
            <a:ext cx="1080008" cy="1080008"/>
          </a:xfrm>
          <a:prstGeom prst="diamond">
            <a:avLst/>
          </a:prstGeom>
          <a:solidFill>
            <a:sysClr val="windowText" lastClr="000000">
              <a:lumMod val="65000"/>
              <a:lumOff val="35000"/>
              <a:alpha val="50000"/>
            </a:sys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70" name="AutoShape 9"/>
          <p:cNvSpPr>
            <a:spLocks noChangeArrowheads="1"/>
          </p:cNvSpPr>
          <p:nvPr/>
        </p:nvSpPr>
        <p:spPr bwMode="auto">
          <a:xfrm>
            <a:off x="2981666" y="1432720"/>
            <a:ext cx="1080008" cy="1080008"/>
          </a:xfrm>
          <a:prstGeom prst="diamond">
            <a:avLst/>
          </a:prstGeom>
          <a:solidFill>
            <a:sysClr val="windowText" lastClr="000000">
              <a:lumMod val="50000"/>
              <a:lumOff val="50000"/>
              <a:alpha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AutoShape 10"/>
          <p:cNvSpPr>
            <a:spLocks noChangeArrowheads="1"/>
          </p:cNvSpPr>
          <p:nvPr/>
        </p:nvSpPr>
        <p:spPr bwMode="auto">
          <a:xfrm>
            <a:off x="4079695" y="1432830"/>
            <a:ext cx="1080008" cy="1080008"/>
          </a:xfrm>
          <a:prstGeom prst="diamond">
            <a:avLst/>
          </a:prstGeom>
          <a:blipFill dpi="0" rotWithShape="1">
            <a:blip r:embed="rId3" cstate="screen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72" name="AutoShape 11"/>
          <p:cNvSpPr>
            <a:spLocks noChangeArrowheads="1"/>
          </p:cNvSpPr>
          <p:nvPr/>
        </p:nvSpPr>
        <p:spPr bwMode="auto">
          <a:xfrm>
            <a:off x="1333291" y="1967652"/>
            <a:ext cx="1080008" cy="1080008"/>
          </a:xfrm>
          <a:prstGeom prst="diamond">
            <a:avLst/>
          </a:prstGeom>
          <a:solidFill>
            <a:sysClr val="windowText" lastClr="000000">
              <a:lumMod val="50000"/>
              <a:lumOff val="50000"/>
              <a:alpha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6417" tIns="48208" rIns="96417" bIns="48208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AutoShape 12"/>
          <p:cNvSpPr>
            <a:spLocks noChangeArrowheads="1"/>
          </p:cNvSpPr>
          <p:nvPr/>
        </p:nvSpPr>
        <p:spPr bwMode="auto">
          <a:xfrm>
            <a:off x="2421173" y="1973367"/>
            <a:ext cx="1080008" cy="1080008"/>
          </a:xfrm>
          <a:prstGeom prst="diamond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74" name="AutoShape 13"/>
          <p:cNvSpPr>
            <a:spLocks noChangeArrowheads="1"/>
          </p:cNvSpPr>
          <p:nvPr/>
        </p:nvSpPr>
        <p:spPr bwMode="auto">
          <a:xfrm>
            <a:off x="3530118" y="1978447"/>
            <a:ext cx="1080008" cy="1080008"/>
          </a:xfrm>
          <a:prstGeom prst="diamond">
            <a:avLst/>
          </a:prstGeom>
          <a:solidFill>
            <a:sysClr val="windowText" lastClr="000000">
              <a:lumMod val="65000"/>
              <a:lumOff val="35000"/>
              <a:alpha val="50000"/>
            </a:sysClr>
          </a:solidFill>
          <a:ln>
            <a:noFill/>
          </a:ln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alt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ヒラギノ角ゴ ProN W3"/>
              <a:sym typeface="Arial" panose="020B0604020202020204" pitchFamily="34" charset="0"/>
            </a:endParaRPr>
          </a:p>
        </p:txBody>
      </p:sp>
      <p:sp>
        <p:nvSpPr>
          <p:cNvPr id="75" name="AutoShape 10"/>
          <p:cNvSpPr/>
          <p:nvPr/>
        </p:nvSpPr>
        <p:spPr bwMode="auto">
          <a:xfrm>
            <a:off x="1659825" y="2174467"/>
            <a:ext cx="369814" cy="308179"/>
          </a:xfrm>
          <a:custGeom>
            <a:avLst/>
            <a:gdLst>
              <a:gd name="T0" fmla="*/ 466725 w 21600"/>
              <a:gd name="T1" fmla="*/ 169263 h 21579"/>
              <a:gd name="T2" fmla="*/ 458471 w 21600"/>
              <a:gd name="T3" fmla="*/ 192802 h 21579"/>
              <a:gd name="T4" fmla="*/ 437836 w 21600"/>
              <a:gd name="T5" fmla="*/ 205977 h 21579"/>
              <a:gd name="T6" fmla="*/ 437836 w 21600"/>
              <a:gd name="T7" fmla="*/ 299395 h 21579"/>
              <a:gd name="T8" fmla="*/ 426319 w 21600"/>
              <a:gd name="T9" fmla="*/ 326737 h 21579"/>
              <a:gd name="T10" fmla="*/ 398855 w 21600"/>
              <a:gd name="T11" fmla="*/ 338111 h 21579"/>
              <a:gd name="T12" fmla="*/ 357326 w 21600"/>
              <a:gd name="T13" fmla="*/ 304676 h 21579"/>
              <a:gd name="T14" fmla="*/ 305013 w 21600"/>
              <a:gd name="T15" fmla="*/ 274955 h 21579"/>
              <a:gd name="T16" fmla="*/ 247407 w 21600"/>
              <a:gd name="T17" fmla="*/ 251776 h 21579"/>
              <a:gd name="T18" fmla="*/ 189910 w 21600"/>
              <a:gd name="T19" fmla="*/ 239141 h 21579"/>
              <a:gd name="T20" fmla="*/ 172191 w 21600"/>
              <a:gd name="T21" fmla="*/ 249253 h 21579"/>
              <a:gd name="T22" fmla="*/ 162814 w 21600"/>
              <a:gd name="T23" fmla="*/ 265060 h 21579"/>
              <a:gd name="T24" fmla="*/ 162295 w 21600"/>
              <a:gd name="T25" fmla="*/ 282939 h 21579"/>
              <a:gd name="T26" fmla="*/ 171716 w 21600"/>
              <a:gd name="T27" fmla="*/ 299395 h 21579"/>
              <a:gd name="T28" fmla="*/ 165882 w 21600"/>
              <a:gd name="T29" fmla="*/ 318537 h 21579"/>
              <a:gd name="T30" fmla="*/ 171068 w 21600"/>
              <a:gd name="T31" fmla="*/ 335353 h 21579"/>
              <a:gd name="T32" fmla="*/ 183622 w 21600"/>
              <a:gd name="T33" fmla="*/ 350908 h 21579"/>
              <a:gd name="T34" fmla="*/ 200324 w 21600"/>
              <a:gd name="T35" fmla="*/ 365723 h 21579"/>
              <a:gd name="T36" fmla="*/ 182714 w 21600"/>
              <a:gd name="T37" fmla="*/ 382341 h 21579"/>
              <a:gd name="T38" fmla="*/ 155834 w 21600"/>
              <a:gd name="T39" fmla="*/ 388794 h 21579"/>
              <a:gd name="T40" fmla="*/ 127852 w 21600"/>
              <a:gd name="T41" fmla="*/ 386144 h 21579"/>
              <a:gd name="T42" fmla="*/ 106374 w 21600"/>
              <a:gd name="T43" fmla="*/ 375096 h 21579"/>
              <a:gd name="T44" fmla="*/ 96219 w 21600"/>
              <a:gd name="T45" fmla="*/ 343464 h 21579"/>
              <a:gd name="T46" fmla="*/ 87122 w 21600"/>
              <a:gd name="T47" fmla="*/ 310444 h 21579"/>
              <a:gd name="T48" fmla="*/ 83578 w 21600"/>
              <a:gd name="T49" fmla="*/ 275423 h 21579"/>
              <a:gd name="T50" fmla="*/ 89672 w 21600"/>
              <a:gd name="T51" fmla="*/ 237087 h 21579"/>
              <a:gd name="T52" fmla="*/ 38980 w 21600"/>
              <a:gd name="T53" fmla="*/ 237087 h 21579"/>
              <a:gd name="T54" fmla="*/ 11538 w 21600"/>
              <a:gd name="T55" fmla="*/ 225713 h 21579"/>
              <a:gd name="T56" fmla="*/ 0 w 21600"/>
              <a:gd name="T57" fmla="*/ 198101 h 21579"/>
              <a:gd name="T58" fmla="*/ 0 w 21600"/>
              <a:gd name="T59" fmla="*/ 140118 h 21579"/>
              <a:gd name="T60" fmla="*/ 11366 w 21600"/>
              <a:gd name="T61" fmla="*/ 112559 h 21579"/>
              <a:gd name="T62" fmla="*/ 38980 w 21600"/>
              <a:gd name="T63" fmla="*/ 101024 h 21579"/>
              <a:gd name="T64" fmla="*/ 165363 w 21600"/>
              <a:gd name="T65" fmla="*/ 101024 h 21579"/>
              <a:gd name="T66" fmla="*/ 227420 w 21600"/>
              <a:gd name="T67" fmla="*/ 92571 h 21579"/>
              <a:gd name="T68" fmla="*/ 291941 w 21600"/>
              <a:gd name="T69" fmla="*/ 69825 h 21579"/>
              <a:gd name="T70" fmla="*/ 351621 w 21600"/>
              <a:gd name="T71" fmla="*/ 37346 h 21579"/>
              <a:gd name="T72" fmla="*/ 398855 w 21600"/>
              <a:gd name="T73" fmla="*/ 0 h 21579"/>
              <a:gd name="T74" fmla="*/ 426319 w 21600"/>
              <a:gd name="T75" fmla="*/ 11427 h 21579"/>
              <a:gd name="T76" fmla="*/ 437836 w 21600"/>
              <a:gd name="T77" fmla="*/ 39040 h 21579"/>
              <a:gd name="T78" fmla="*/ 437836 w 21600"/>
              <a:gd name="T79" fmla="*/ 132187 h 21579"/>
              <a:gd name="T80" fmla="*/ 458471 w 21600"/>
              <a:gd name="T81" fmla="*/ 145471 h 21579"/>
              <a:gd name="T82" fmla="*/ 466725 w 21600"/>
              <a:gd name="T83" fmla="*/ 169263 h 21579"/>
              <a:gd name="T84" fmla="*/ 398855 w 21600"/>
              <a:gd name="T85" fmla="*/ 51458 h 21579"/>
              <a:gd name="T86" fmla="*/ 356807 w 21600"/>
              <a:gd name="T87" fmla="*/ 80242 h 21579"/>
              <a:gd name="T88" fmla="*/ 308557 w 21600"/>
              <a:gd name="T89" fmla="*/ 105152 h 21579"/>
              <a:gd name="T90" fmla="*/ 256656 w 21600"/>
              <a:gd name="T91" fmla="*/ 124780 h 21579"/>
              <a:gd name="T92" fmla="*/ 204343 w 21600"/>
              <a:gd name="T93" fmla="*/ 137054 h 21579"/>
              <a:gd name="T94" fmla="*/ 204343 w 21600"/>
              <a:gd name="T95" fmla="*/ 201381 h 21579"/>
              <a:gd name="T96" fmla="*/ 256656 w 21600"/>
              <a:gd name="T97" fmla="*/ 213800 h 21579"/>
              <a:gd name="T98" fmla="*/ 308557 w 21600"/>
              <a:gd name="T99" fmla="*/ 233536 h 21579"/>
              <a:gd name="T100" fmla="*/ 357066 w 21600"/>
              <a:gd name="T101" fmla="*/ 258607 h 21579"/>
              <a:gd name="T102" fmla="*/ 398855 w 21600"/>
              <a:gd name="T103" fmla="*/ 286959 h 21579"/>
              <a:gd name="T104" fmla="*/ 398855 w 21600"/>
              <a:gd name="T105" fmla="*/ 51458 h 21579"/>
              <a:gd name="T106" fmla="*/ 398855 w 21600"/>
              <a:gd name="T107" fmla="*/ 51458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4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5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Rectangle 21"/>
          <p:cNvSpPr>
            <a:spLocks noChangeArrowheads="1"/>
          </p:cNvSpPr>
          <p:nvPr/>
        </p:nvSpPr>
        <p:spPr bwMode="auto">
          <a:xfrm>
            <a:off x="1455790" y="2571920"/>
            <a:ext cx="7527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7" name="AutoShape 8"/>
          <p:cNvSpPr/>
          <p:nvPr/>
        </p:nvSpPr>
        <p:spPr bwMode="auto">
          <a:xfrm>
            <a:off x="2208374" y="1613166"/>
            <a:ext cx="413839" cy="281763"/>
          </a:xfrm>
          <a:custGeom>
            <a:avLst/>
            <a:gdLst>
              <a:gd name="T0" fmla="*/ 449095 w 21600"/>
              <a:gd name="T1" fmla="*/ 156201 h 21600"/>
              <a:gd name="T2" fmla="*/ 455745 w 21600"/>
              <a:gd name="T3" fmla="*/ 122962 h 21600"/>
              <a:gd name="T4" fmla="*/ 332668 w 21600"/>
              <a:gd name="T5" fmla="*/ 0 h 21600"/>
              <a:gd name="T6" fmla="*/ 242840 w 21600"/>
              <a:gd name="T7" fmla="*/ 59826 h 21600"/>
              <a:gd name="T8" fmla="*/ 153035 w 21600"/>
              <a:gd name="T9" fmla="*/ 26588 h 21600"/>
              <a:gd name="T10" fmla="*/ 66543 w 21600"/>
              <a:gd name="T11" fmla="*/ 132938 h 21600"/>
              <a:gd name="T12" fmla="*/ 69856 w 21600"/>
              <a:gd name="T13" fmla="*/ 156201 h 21600"/>
              <a:gd name="T14" fmla="*/ 0 w 21600"/>
              <a:gd name="T15" fmla="*/ 252575 h 21600"/>
              <a:gd name="T16" fmla="*/ 103128 w 21600"/>
              <a:gd name="T17" fmla="*/ 355600 h 21600"/>
              <a:gd name="T18" fmla="*/ 419160 w 21600"/>
              <a:gd name="T19" fmla="*/ 355600 h 21600"/>
              <a:gd name="T20" fmla="*/ 522288 w 21600"/>
              <a:gd name="T21" fmla="*/ 252575 h 21600"/>
              <a:gd name="T22" fmla="*/ 449095 w 21600"/>
              <a:gd name="T23" fmla="*/ 156201 h 21600"/>
              <a:gd name="T24" fmla="*/ 399212 w 21600"/>
              <a:gd name="T25" fmla="*/ 335663 h 21600"/>
              <a:gd name="T26" fmla="*/ 262812 w 21600"/>
              <a:gd name="T27" fmla="*/ 335663 h 21600"/>
              <a:gd name="T28" fmla="*/ 345967 w 21600"/>
              <a:gd name="T29" fmla="*/ 252575 h 21600"/>
              <a:gd name="T30" fmla="*/ 342655 w 21600"/>
              <a:gd name="T31" fmla="*/ 242598 h 21600"/>
              <a:gd name="T32" fmla="*/ 306046 w 21600"/>
              <a:gd name="T33" fmla="*/ 242598 h 21600"/>
              <a:gd name="T34" fmla="*/ 306046 w 21600"/>
              <a:gd name="T35" fmla="*/ 225987 h 21600"/>
              <a:gd name="T36" fmla="*/ 306046 w 21600"/>
              <a:gd name="T37" fmla="*/ 122962 h 21600"/>
              <a:gd name="T38" fmla="*/ 299397 w 21600"/>
              <a:gd name="T39" fmla="*/ 119636 h 21600"/>
              <a:gd name="T40" fmla="*/ 212905 w 21600"/>
              <a:gd name="T41" fmla="*/ 119636 h 21600"/>
              <a:gd name="T42" fmla="*/ 206255 w 21600"/>
              <a:gd name="T43" fmla="*/ 126287 h 21600"/>
              <a:gd name="T44" fmla="*/ 206255 w 21600"/>
              <a:gd name="T45" fmla="*/ 225987 h 21600"/>
              <a:gd name="T46" fmla="*/ 206255 w 21600"/>
              <a:gd name="T47" fmla="*/ 242598 h 21600"/>
              <a:gd name="T48" fmla="*/ 169671 w 21600"/>
              <a:gd name="T49" fmla="*/ 242598 h 21600"/>
              <a:gd name="T50" fmla="*/ 169671 w 21600"/>
              <a:gd name="T51" fmla="*/ 252575 h 21600"/>
              <a:gd name="T52" fmla="*/ 252826 w 21600"/>
              <a:gd name="T53" fmla="*/ 335663 h 21600"/>
              <a:gd name="T54" fmla="*/ 126413 w 21600"/>
              <a:gd name="T55" fmla="*/ 335663 h 21600"/>
              <a:gd name="T56" fmla="*/ 36584 w 21600"/>
              <a:gd name="T57" fmla="*/ 249249 h 21600"/>
              <a:gd name="T58" fmla="*/ 96478 w 21600"/>
              <a:gd name="T59" fmla="*/ 166161 h 21600"/>
              <a:gd name="T60" fmla="*/ 93141 w 21600"/>
              <a:gd name="T61" fmla="*/ 146224 h 21600"/>
              <a:gd name="T62" fmla="*/ 169671 w 21600"/>
              <a:gd name="T63" fmla="*/ 56501 h 21600"/>
              <a:gd name="T64" fmla="*/ 249489 w 21600"/>
              <a:gd name="T65" fmla="*/ 99700 h 21600"/>
              <a:gd name="T66" fmla="*/ 326019 w 21600"/>
              <a:gd name="T67" fmla="*/ 36564 h 21600"/>
              <a:gd name="T68" fmla="*/ 425810 w 21600"/>
              <a:gd name="T69" fmla="*/ 139573 h 21600"/>
              <a:gd name="T70" fmla="*/ 422497 w 21600"/>
              <a:gd name="T71" fmla="*/ 166161 h 21600"/>
              <a:gd name="T72" fmla="*/ 489016 w 21600"/>
              <a:gd name="T73" fmla="*/ 249249 h 21600"/>
              <a:gd name="T74" fmla="*/ 399212 w 21600"/>
              <a:gd name="T75" fmla="*/ 335663 h 21600"/>
              <a:gd name="T76" fmla="*/ 399212 w 21600"/>
              <a:gd name="T77" fmla="*/ 335663 h 216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600" h="21600">
                <a:moveTo>
                  <a:pt x="18573" y="9488"/>
                </a:moveTo>
                <a:cubicBezTo>
                  <a:pt x="18711" y="8882"/>
                  <a:pt x="18848" y="8075"/>
                  <a:pt x="18848" y="7469"/>
                </a:cubicBezTo>
                <a:cubicBezTo>
                  <a:pt x="18848" y="3432"/>
                  <a:pt x="16510" y="0"/>
                  <a:pt x="13758" y="0"/>
                </a:cubicBezTo>
                <a:cubicBezTo>
                  <a:pt x="10456" y="0"/>
                  <a:pt x="10043" y="3634"/>
                  <a:pt x="10043" y="3634"/>
                </a:cubicBezTo>
                <a:cubicBezTo>
                  <a:pt x="10043" y="3634"/>
                  <a:pt x="8668" y="1211"/>
                  <a:pt x="6329" y="1615"/>
                </a:cubicBezTo>
                <a:cubicBezTo>
                  <a:pt x="4127" y="2221"/>
                  <a:pt x="2752" y="5047"/>
                  <a:pt x="2752" y="8075"/>
                </a:cubicBezTo>
                <a:cubicBezTo>
                  <a:pt x="2752" y="8478"/>
                  <a:pt x="2752" y="9084"/>
                  <a:pt x="2889" y="9488"/>
                </a:cubicBezTo>
                <a:cubicBezTo>
                  <a:pt x="1238" y="10295"/>
                  <a:pt x="0" y="12718"/>
                  <a:pt x="0" y="15342"/>
                </a:cubicBezTo>
                <a:cubicBezTo>
                  <a:pt x="0" y="18774"/>
                  <a:pt x="1926" y="21600"/>
                  <a:pt x="4265" y="21600"/>
                </a:cubicBezTo>
                <a:cubicBezTo>
                  <a:pt x="17335" y="21600"/>
                  <a:pt x="17335" y="21600"/>
                  <a:pt x="17335" y="21600"/>
                </a:cubicBezTo>
                <a:cubicBezTo>
                  <a:pt x="19674" y="21600"/>
                  <a:pt x="21600" y="18774"/>
                  <a:pt x="21600" y="15342"/>
                </a:cubicBezTo>
                <a:cubicBezTo>
                  <a:pt x="21600" y="12516"/>
                  <a:pt x="20362" y="10295"/>
                  <a:pt x="18573" y="9488"/>
                </a:cubicBezTo>
                <a:close/>
                <a:moveTo>
                  <a:pt x="16510" y="20389"/>
                </a:moveTo>
                <a:cubicBezTo>
                  <a:pt x="10869" y="20389"/>
                  <a:pt x="10869" y="20389"/>
                  <a:pt x="10869" y="20389"/>
                </a:cubicBezTo>
                <a:cubicBezTo>
                  <a:pt x="11282" y="19581"/>
                  <a:pt x="14308" y="15342"/>
                  <a:pt x="14308" y="15342"/>
                </a:cubicBezTo>
                <a:cubicBezTo>
                  <a:pt x="14308" y="15342"/>
                  <a:pt x="14721" y="14736"/>
                  <a:pt x="14171" y="14736"/>
                </a:cubicBezTo>
                <a:cubicBezTo>
                  <a:pt x="13620" y="14736"/>
                  <a:pt x="12657" y="14736"/>
                  <a:pt x="12657" y="14736"/>
                </a:cubicBezTo>
                <a:cubicBezTo>
                  <a:pt x="12657" y="14736"/>
                  <a:pt x="12657" y="14333"/>
                  <a:pt x="12657" y="13727"/>
                </a:cubicBezTo>
                <a:cubicBezTo>
                  <a:pt x="12657" y="12112"/>
                  <a:pt x="12657" y="8882"/>
                  <a:pt x="12657" y="7469"/>
                </a:cubicBezTo>
                <a:cubicBezTo>
                  <a:pt x="12657" y="7469"/>
                  <a:pt x="12657" y="7267"/>
                  <a:pt x="12382" y="7267"/>
                </a:cubicBezTo>
                <a:cubicBezTo>
                  <a:pt x="12107" y="7267"/>
                  <a:pt x="9218" y="7267"/>
                  <a:pt x="8805" y="7267"/>
                </a:cubicBezTo>
                <a:cubicBezTo>
                  <a:pt x="8530" y="7267"/>
                  <a:pt x="8530" y="7671"/>
                  <a:pt x="8530" y="7671"/>
                </a:cubicBezTo>
                <a:cubicBezTo>
                  <a:pt x="8530" y="8882"/>
                  <a:pt x="8530" y="12112"/>
                  <a:pt x="8530" y="13727"/>
                </a:cubicBezTo>
                <a:cubicBezTo>
                  <a:pt x="8530" y="14333"/>
                  <a:pt x="8530" y="14736"/>
                  <a:pt x="8530" y="14736"/>
                </a:cubicBezTo>
                <a:cubicBezTo>
                  <a:pt x="8530" y="14736"/>
                  <a:pt x="7429" y="14736"/>
                  <a:pt x="7017" y="14736"/>
                </a:cubicBezTo>
                <a:cubicBezTo>
                  <a:pt x="6604" y="14736"/>
                  <a:pt x="7017" y="15342"/>
                  <a:pt x="7017" y="15342"/>
                </a:cubicBezTo>
                <a:cubicBezTo>
                  <a:pt x="10456" y="20389"/>
                  <a:pt x="10456" y="20389"/>
                  <a:pt x="10456" y="20389"/>
                </a:cubicBezTo>
                <a:cubicBezTo>
                  <a:pt x="5228" y="20389"/>
                  <a:pt x="5228" y="20389"/>
                  <a:pt x="5228" y="20389"/>
                </a:cubicBezTo>
                <a:cubicBezTo>
                  <a:pt x="3164" y="20389"/>
                  <a:pt x="1513" y="17966"/>
                  <a:pt x="1513" y="15140"/>
                </a:cubicBezTo>
                <a:cubicBezTo>
                  <a:pt x="1513" y="12718"/>
                  <a:pt x="2614" y="10901"/>
                  <a:pt x="3990" y="10093"/>
                </a:cubicBezTo>
                <a:cubicBezTo>
                  <a:pt x="3852" y="9690"/>
                  <a:pt x="3852" y="9286"/>
                  <a:pt x="3852" y="8882"/>
                </a:cubicBezTo>
                <a:cubicBezTo>
                  <a:pt x="3852" y="6460"/>
                  <a:pt x="5090" y="4037"/>
                  <a:pt x="7017" y="3432"/>
                </a:cubicBezTo>
                <a:cubicBezTo>
                  <a:pt x="9080" y="3230"/>
                  <a:pt x="10318" y="6056"/>
                  <a:pt x="10318" y="6056"/>
                </a:cubicBezTo>
                <a:cubicBezTo>
                  <a:pt x="10318" y="6056"/>
                  <a:pt x="10594" y="2221"/>
                  <a:pt x="13483" y="2221"/>
                </a:cubicBezTo>
                <a:cubicBezTo>
                  <a:pt x="15822" y="2221"/>
                  <a:pt x="17610" y="5047"/>
                  <a:pt x="17610" y="8478"/>
                </a:cubicBezTo>
                <a:cubicBezTo>
                  <a:pt x="17610" y="9084"/>
                  <a:pt x="17610" y="9690"/>
                  <a:pt x="17473" y="10093"/>
                </a:cubicBezTo>
                <a:cubicBezTo>
                  <a:pt x="18986" y="10699"/>
                  <a:pt x="20224" y="12718"/>
                  <a:pt x="20224" y="15140"/>
                </a:cubicBezTo>
                <a:cubicBezTo>
                  <a:pt x="20224" y="17966"/>
                  <a:pt x="18573" y="20389"/>
                  <a:pt x="16510" y="20389"/>
                </a:cubicBezTo>
                <a:close/>
                <a:moveTo>
                  <a:pt x="16510" y="20389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8" name="Rectangle 21"/>
          <p:cNvSpPr>
            <a:spLocks noChangeArrowheads="1"/>
          </p:cNvSpPr>
          <p:nvPr/>
        </p:nvSpPr>
        <p:spPr bwMode="auto">
          <a:xfrm>
            <a:off x="2006855" y="1950241"/>
            <a:ext cx="7527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AutoShape 21"/>
          <p:cNvSpPr/>
          <p:nvPr/>
        </p:nvSpPr>
        <p:spPr bwMode="auto">
          <a:xfrm>
            <a:off x="3348451" y="1660609"/>
            <a:ext cx="347172" cy="289310"/>
          </a:xfrm>
          <a:custGeom>
            <a:avLst/>
            <a:gdLst>
              <a:gd name="T0" fmla="*/ 432795 w 21600"/>
              <a:gd name="T1" fmla="*/ 242301 h 21600"/>
              <a:gd name="T2" fmla="*/ 438150 w 21600"/>
              <a:gd name="T3" fmla="*/ 346598 h 21600"/>
              <a:gd name="T4" fmla="*/ 420076 w 21600"/>
              <a:gd name="T5" fmla="*/ 365125 h 21600"/>
              <a:gd name="T6" fmla="*/ 315711 w 21600"/>
              <a:gd name="T7" fmla="*/ 359817 h 21600"/>
              <a:gd name="T8" fmla="*/ 310681 w 21600"/>
              <a:gd name="T9" fmla="*/ 255520 h 21600"/>
              <a:gd name="T10" fmla="*/ 328572 w 21600"/>
              <a:gd name="T11" fmla="*/ 236993 h 21600"/>
              <a:gd name="T12" fmla="*/ 360845 w 21600"/>
              <a:gd name="T13" fmla="*/ 200633 h 21600"/>
              <a:gd name="T14" fmla="*/ 232727 w 21600"/>
              <a:gd name="T15" fmla="*/ 196119 h 21600"/>
              <a:gd name="T16" fmla="*/ 264797 w 21600"/>
              <a:gd name="T17" fmla="*/ 236993 h 21600"/>
              <a:gd name="T18" fmla="*/ 282870 w 21600"/>
              <a:gd name="T19" fmla="*/ 255520 h 21600"/>
              <a:gd name="T20" fmla="*/ 277515 w 21600"/>
              <a:gd name="T21" fmla="*/ 359817 h 21600"/>
              <a:gd name="T22" fmla="*/ 173292 w 21600"/>
              <a:gd name="T23" fmla="*/ 365125 h 21600"/>
              <a:gd name="T24" fmla="*/ 155219 w 21600"/>
              <a:gd name="T25" fmla="*/ 346598 h 21600"/>
              <a:gd name="T26" fmla="*/ 160533 w 21600"/>
              <a:gd name="T27" fmla="*/ 242301 h 21600"/>
              <a:gd name="T28" fmla="*/ 205363 w 21600"/>
              <a:gd name="T29" fmla="*/ 236993 h 21600"/>
              <a:gd name="T30" fmla="*/ 82275 w 21600"/>
              <a:gd name="T31" fmla="*/ 196119 h 21600"/>
              <a:gd name="T32" fmla="*/ 77508 w 21600"/>
              <a:gd name="T33" fmla="*/ 236993 h 21600"/>
              <a:gd name="T34" fmla="*/ 122804 w 21600"/>
              <a:gd name="T35" fmla="*/ 242301 h 21600"/>
              <a:gd name="T36" fmla="*/ 128118 w 21600"/>
              <a:gd name="T37" fmla="*/ 346598 h 21600"/>
              <a:gd name="T38" fmla="*/ 109578 w 21600"/>
              <a:gd name="T39" fmla="*/ 365125 h 21600"/>
              <a:gd name="T40" fmla="*/ 5315 w 21600"/>
              <a:gd name="T41" fmla="*/ 359817 h 21600"/>
              <a:gd name="T42" fmla="*/ 0 w 21600"/>
              <a:gd name="T43" fmla="*/ 255520 h 21600"/>
              <a:gd name="T44" fmla="*/ 18520 w 21600"/>
              <a:gd name="T45" fmla="*/ 236993 h 21600"/>
              <a:gd name="T46" fmla="*/ 50144 w 21600"/>
              <a:gd name="T47" fmla="*/ 200633 h 21600"/>
              <a:gd name="T48" fmla="*/ 82234 w 21600"/>
              <a:gd name="T49" fmla="*/ 169006 h 21600"/>
              <a:gd name="T50" fmla="*/ 205322 w 21600"/>
              <a:gd name="T51" fmla="*/ 127642 h 21600"/>
              <a:gd name="T52" fmla="*/ 160493 w 21600"/>
              <a:gd name="T53" fmla="*/ 122520 h 21600"/>
              <a:gd name="T54" fmla="*/ 155178 w 21600"/>
              <a:gd name="T55" fmla="*/ 18020 h 21600"/>
              <a:gd name="T56" fmla="*/ 173252 w 21600"/>
              <a:gd name="T57" fmla="*/ 0 h 21600"/>
              <a:gd name="T58" fmla="*/ 277475 w 21600"/>
              <a:gd name="T59" fmla="*/ 5308 h 21600"/>
              <a:gd name="T60" fmla="*/ 282830 w 21600"/>
              <a:gd name="T61" fmla="*/ 109605 h 21600"/>
              <a:gd name="T62" fmla="*/ 264756 w 21600"/>
              <a:gd name="T63" fmla="*/ 127642 h 21600"/>
              <a:gd name="T64" fmla="*/ 232686 w 21600"/>
              <a:gd name="T65" fmla="*/ 169006 h 21600"/>
              <a:gd name="T66" fmla="*/ 378371 w 21600"/>
              <a:gd name="T67" fmla="*/ 178151 h 21600"/>
              <a:gd name="T68" fmla="*/ 387905 w 21600"/>
              <a:gd name="T69" fmla="*/ 236993 h 21600"/>
              <a:gd name="T70" fmla="*/ 420076 w 21600"/>
              <a:gd name="T71" fmla="*/ 236993 h 216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1600" h="21600">
                <a:moveTo>
                  <a:pt x="20709" y="14020"/>
                </a:moveTo>
                <a:cubicBezTo>
                  <a:pt x="20951" y="14020"/>
                  <a:pt x="21162" y="14126"/>
                  <a:pt x="21336" y="14334"/>
                </a:cubicBezTo>
                <a:cubicBezTo>
                  <a:pt x="21512" y="14549"/>
                  <a:pt x="21600" y="14810"/>
                  <a:pt x="21600" y="15116"/>
                </a:cubicBezTo>
                <a:lnTo>
                  <a:pt x="21600" y="20504"/>
                </a:lnTo>
                <a:cubicBezTo>
                  <a:pt x="21600" y="20816"/>
                  <a:pt x="21512" y="21071"/>
                  <a:pt x="21336" y="21286"/>
                </a:cubicBezTo>
                <a:cubicBezTo>
                  <a:pt x="21162" y="21494"/>
                  <a:pt x="20951" y="21600"/>
                  <a:pt x="20709" y="21600"/>
                </a:cubicBezTo>
                <a:lnTo>
                  <a:pt x="16198" y="21600"/>
                </a:lnTo>
                <a:cubicBezTo>
                  <a:pt x="15940" y="21600"/>
                  <a:pt x="15730" y="21494"/>
                  <a:pt x="15564" y="21286"/>
                </a:cubicBezTo>
                <a:cubicBezTo>
                  <a:pt x="15400" y="21071"/>
                  <a:pt x="15316" y="20816"/>
                  <a:pt x="15316" y="20504"/>
                </a:cubicBezTo>
                <a:lnTo>
                  <a:pt x="15316" y="15116"/>
                </a:lnTo>
                <a:cubicBezTo>
                  <a:pt x="15316" y="14810"/>
                  <a:pt x="15400" y="14549"/>
                  <a:pt x="15571" y="14334"/>
                </a:cubicBezTo>
                <a:cubicBezTo>
                  <a:pt x="15737" y="14126"/>
                  <a:pt x="15945" y="14020"/>
                  <a:pt x="16198" y="14020"/>
                </a:cubicBezTo>
                <a:lnTo>
                  <a:pt x="17789" y="14020"/>
                </a:lnTo>
                <a:lnTo>
                  <a:pt x="17789" y="11869"/>
                </a:lnTo>
                <a:cubicBezTo>
                  <a:pt x="17789" y="11699"/>
                  <a:pt x="17708" y="11611"/>
                  <a:pt x="17544" y="11602"/>
                </a:cubicBezTo>
                <a:lnTo>
                  <a:pt x="11473" y="11602"/>
                </a:lnTo>
                <a:lnTo>
                  <a:pt x="11473" y="14020"/>
                </a:lnTo>
                <a:lnTo>
                  <a:pt x="13054" y="14020"/>
                </a:lnTo>
                <a:cubicBezTo>
                  <a:pt x="13297" y="14020"/>
                  <a:pt x="13507" y="14126"/>
                  <a:pt x="13681" y="14334"/>
                </a:cubicBezTo>
                <a:cubicBezTo>
                  <a:pt x="13857" y="14549"/>
                  <a:pt x="13945" y="14810"/>
                  <a:pt x="13945" y="15116"/>
                </a:cubicBezTo>
                <a:lnTo>
                  <a:pt x="13945" y="20504"/>
                </a:lnTo>
                <a:cubicBezTo>
                  <a:pt x="13945" y="20816"/>
                  <a:pt x="13857" y="21071"/>
                  <a:pt x="13681" y="21286"/>
                </a:cubicBezTo>
                <a:cubicBezTo>
                  <a:pt x="13507" y="21494"/>
                  <a:pt x="13297" y="21600"/>
                  <a:pt x="13054" y="21600"/>
                </a:cubicBezTo>
                <a:lnTo>
                  <a:pt x="8543" y="21600"/>
                </a:lnTo>
                <a:cubicBezTo>
                  <a:pt x="8298" y="21600"/>
                  <a:pt x="8090" y="21494"/>
                  <a:pt x="7914" y="21286"/>
                </a:cubicBezTo>
                <a:cubicBezTo>
                  <a:pt x="7740" y="21071"/>
                  <a:pt x="7652" y="20816"/>
                  <a:pt x="7652" y="20504"/>
                </a:cubicBezTo>
                <a:lnTo>
                  <a:pt x="7652" y="15116"/>
                </a:lnTo>
                <a:cubicBezTo>
                  <a:pt x="7652" y="14810"/>
                  <a:pt x="7740" y="14549"/>
                  <a:pt x="7914" y="14334"/>
                </a:cubicBezTo>
                <a:cubicBezTo>
                  <a:pt x="8090" y="14126"/>
                  <a:pt x="8298" y="14020"/>
                  <a:pt x="8543" y="14020"/>
                </a:cubicBezTo>
                <a:lnTo>
                  <a:pt x="10124" y="14020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2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2" y="14020"/>
                  <a:pt x="5875" y="14126"/>
                  <a:pt x="6054" y="14334"/>
                </a:cubicBezTo>
                <a:cubicBezTo>
                  <a:pt x="6230" y="14549"/>
                  <a:pt x="6316" y="14810"/>
                  <a:pt x="6316" y="15116"/>
                </a:cubicBezTo>
                <a:lnTo>
                  <a:pt x="6316" y="20504"/>
                </a:lnTo>
                <a:cubicBezTo>
                  <a:pt x="6316" y="20816"/>
                  <a:pt x="6230" y="21071"/>
                  <a:pt x="6054" y="21286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1" y="21494"/>
                  <a:pt x="262" y="21286"/>
                </a:cubicBezTo>
                <a:cubicBezTo>
                  <a:pt x="88" y="21071"/>
                  <a:pt x="0" y="20816"/>
                  <a:pt x="0" y="20504"/>
                </a:cubicBezTo>
                <a:lnTo>
                  <a:pt x="0" y="15116"/>
                </a:lnTo>
                <a:cubicBezTo>
                  <a:pt x="0" y="14810"/>
                  <a:pt x="88" y="14549"/>
                  <a:pt x="262" y="14334"/>
                </a:cubicBezTo>
                <a:cubicBezTo>
                  <a:pt x="438" y="14126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2"/>
                  <a:pt x="2942" y="10544"/>
                </a:cubicBezTo>
                <a:cubicBezTo>
                  <a:pt x="3253" y="10180"/>
                  <a:pt x="3623" y="9998"/>
                  <a:pt x="4054" y="9998"/>
                </a:cubicBezTo>
                <a:lnTo>
                  <a:pt x="10122" y="9998"/>
                </a:lnTo>
                <a:lnTo>
                  <a:pt x="10122" y="7551"/>
                </a:lnTo>
                <a:lnTo>
                  <a:pt x="8541" y="7551"/>
                </a:lnTo>
                <a:cubicBezTo>
                  <a:pt x="8296" y="7551"/>
                  <a:pt x="8088" y="7451"/>
                  <a:pt x="7912" y="7248"/>
                </a:cubicBezTo>
                <a:cubicBezTo>
                  <a:pt x="7738" y="7045"/>
                  <a:pt x="7650" y="6790"/>
                  <a:pt x="7650" y="6484"/>
                </a:cubicBezTo>
                <a:lnTo>
                  <a:pt x="7650" y="1066"/>
                </a:lnTo>
                <a:cubicBezTo>
                  <a:pt x="7650" y="776"/>
                  <a:pt x="7738" y="523"/>
                  <a:pt x="7912" y="314"/>
                </a:cubicBezTo>
                <a:cubicBezTo>
                  <a:pt x="8088" y="103"/>
                  <a:pt x="8296" y="0"/>
                  <a:pt x="8541" y="0"/>
                </a:cubicBezTo>
                <a:lnTo>
                  <a:pt x="13052" y="0"/>
                </a:lnTo>
                <a:cubicBezTo>
                  <a:pt x="13294" y="0"/>
                  <a:pt x="13505" y="103"/>
                  <a:pt x="13679" y="314"/>
                </a:cubicBezTo>
                <a:cubicBezTo>
                  <a:pt x="13855" y="523"/>
                  <a:pt x="13943" y="776"/>
                  <a:pt x="13943" y="1066"/>
                </a:cubicBezTo>
                <a:lnTo>
                  <a:pt x="13943" y="6484"/>
                </a:lnTo>
                <a:cubicBezTo>
                  <a:pt x="13943" y="6790"/>
                  <a:pt x="13855" y="7045"/>
                  <a:pt x="13679" y="7248"/>
                </a:cubicBezTo>
                <a:cubicBezTo>
                  <a:pt x="13505" y="7451"/>
                  <a:pt x="13294" y="7551"/>
                  <a:pt x="13052" y="7551"/>
                </a:cubicBezTo>
                <a:lnTo>
                  <a:pt x="11471" y="7551"/>
                </a:lnTo>
                <a:lnTo>
                  <a:pt x="11471" y="9998"/>
                </a:lnTo>
                <a:lnTo>
                  <a:pt x="17541" y="9998"/>
                </a:lnTo>
                <a:cubicBezTo>
                  <a:pt x="17970" y="9998"/>
                  <a:pt x="18339" y="10177"/>
                  <a:pt x="18653" y="10539"/>
                </a:cubicBezTo>
                <a:cubicBezTo>
                  <a:pt x="18966" y="10900"/>
                  <a:pt x="19123" y="11344"/>
                  <a:pt x="19123" y="11869"/>
                </a:cubicBezTo>
                <a:lnTo>
                  <a:pt x="19123" y="14020"/>
                </a:lnTo>
                <a:lnTo>
                  <a:pt x="20709" y="14020"/>
                </a:lnTo>
                <a:close/>
                <a:moveTo>
                  <a:pt x="20709" y="14020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AutoShape 16"/>
          <p:cNvSpPr/>
          <p:nvPr/>
        </p:nvSpPr>
        <p:spPr bwMode="auto">
          <a:xfrm>
            <a:off x="3910166" y="2203625"/>
            <a:ext cx="319499" cy="309436"/>
          </a:xfrm>
          <a:custGeom>
            <a:avLst/>
            <a:gdLst>
              <a:gd name="T0" fmla="*/ 375933 w 21600"/>
              <a:gd name="T1" fmla="*/ 0 h 21600"/>
              <a:gd name="T2" fmla="*/ 27292 w 21600"/>
              <a:gd name="T3" fmla="*/ 0 h 21600"/>
              <a:gd name="T4" fmla="*/ 0 w 21600"/>
              <a:gd name="T5" fmla="*/ 27680 h 21600"/>
              <a:gd name="T6" fmla="*/ 0 w 21600"/>
              <a:gd name="T7" fmla="*/ 279822 h 21600"/>
              <a:gd name="T8" fmla="*/ 27292 w 21600"/>
              <a:gd name="T9" fmla="*/ 307502 h 21600"/>
              <a:gd name="T10" fmla="*/ 160693 w 21600"/>
              <a:gd name="T11" fmla="*/ 307502 h 21600"/>
              <a:gd name="T12" fmla="*/ 118242 w 21600"/>
              <a:gd name="T13" fmla="*/ 362845 h 21600"/>
              <a:gd name="T14" fmla="*/ 118242 w 21600"/>
              <a:gd name="T15" fmla="*/ 390525 h 21600"/>
              <a:gd name="T16" fmla="*/ 160693 w 21600"/>
              <a:gd name="T17" fmla="*/ 390525 h 21600"/>
              <a:gd name="T18" fmla="*/ 242532 w 21600"/>
              <a:gd name="T19" fmla="*/ 390525 h 21600"/>
              <a:gd name="T20" fmla="*/ 281959 w 21600"/>
              <a:gd name="T21" fmla="*/ 390525 h 21600"/>
              <a:gd name="T22" fmla="*/ 281959 w 21600"/>
              <a:gd name="T23" fmla="*/ 362845 h 21600"/>
              <a:gd name="T24" fmla="*/ 242532 w 21600"/>
              <a:gd name="T25" fmla="*/ 307502 h 21600"/>
              <a:gd name="T26" fmla="*/ 375933 w 21600"/>
              <a:gd name="T27" fmla="*/ 307502 h 21600"/>
              <a:gd name="T28" fmla="*/ 403225 w 21600"/>
              <a:gd name="T29" fmla="*/ 279822 h 21600"/>
              <a:gd name="T30" fmla="*/ 403225 w 21600"/>
              <a:gd name="T31" fmla="*/ 27680 h 21600"/>
              <a:gd name="T32" fmla="*/ 375933 w 21600"/>
              <a:gd name="T33" fmla="*/ 0 h 21600"/>
              <a:gd name="T34" fmla="*/ 178875 w 21600"/>
              <a:gd name="T35" fmla="*/ 273675 h 21600"/>
              <a:gd name="T36" fmla="*/ 203125 w 21600"/>
              <a:gd name="T37" fmla="*/ 252142 h 21600"/>
              <a:gd name="T38" fmla="*/ 227374 w 21600"/>
              <a:gd name="T39" fmla="*/ 273675 h 21600"/>
              <a:gd name="T40" fmla="*/ 203125 w 21600"/>
              <a:gd name="T41" fmla="*/ 298282 h 21600"/>
              <a:gd name="T42" fmla="*/ 178875 w 21600"/>
              <a:gd name="T43" fmla="*/ 273675 h 21600"/>
              <a:gd name="T44" fmla="*/ 372908 w 21600"/>
              <a:gd name="T45" fmla="*/ 242921 h 21600"/>
              <a:gd name="T46" fmla="*/ 27292 w 21600"/>
              <a:gd name="T47" fmla="*/ 242921 h 21600"/>
              <a:gd name="T48" fmla="*/ 27292 w 21600"/>
              <a:gd name="T49" fmla="*/ 30754 h 21600"/>
              <a:gd name="T50" fmla="*/ 372908 w 21600"/>
              <a:gd name="T51" fmla="*/ 30754 h 21600"/>
              <a:gd name="T52" fmla="*/ 372908 w 21600"/>
              <a:gd name="T53" fmla="*/ 242921 h 21600"/>
              <a:gd name="T54" fmla="*/ 372908 w 21600"/>
              <a:gd name="T55" fmla="*/ 242921 h 216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1600" h="21600">
                <a:moveTo>
                  <a:pt x="20138" y="0"/>
                </a:moveTo>
                <a:cubicBezTo>
                  <a:pt x="1462" y="0"/>
                  <a:pt x="1462" y="0"/>
                  <a:pt x="1462" y="0"/>
                </a:cubicBezTo>
                <a:cubicBezTo>
                  <a:pt x="650" y="0"/>
                  <a:pt x="0" y="680"/>
                  <a:pt x="0" y="1531"/>
                </a:cubicBezTo>
                <a:cubicBezTo>
                  <a:pt x="0" y="15477"/>
                  <a:pt x="0" y="15477"/>
                  <a:pt x="0" y="15477"/>
                </a:cubicBezTo>
                <a:cubicBezTo>
                  <a:pt x="0" y="16328"/>
                  <a:pt x="650" y="17008"/>
                  <a:pt x="1462" y="17008"/>
                </a:cubicBezTo>
                <a:cubicBezTo>
                  <a:pt x="8608" y="17008"/>
                  <a:pt x="8608" y="17008"/>
                  <a:pt x="8608" y="17008"/>
                </a:cubicBezTo>
                <a:cubicBezTo>
                  <a:pt x="8608" y="17008"/>
                  <a:pt x="8932" y="20069"/>
                  <a:pt x="6334" y="20069"/>
                </a:cubicBezTo>
                <a:cubicBezTo>
                  <a:pt x="6334" y="21600"/>
                  <a:pt x="6334" y="21600"/>
                  <a:pt x="6334" y="21600"/>
                </a:cubicBezTo>
                <a:cubicBezTo>
                  <a:pt x="8608" y="21600"/>
                  <a:pt x="8608" y="21600"/>
                  <a:pt x="8608" y="21600"/>
                </a:cubicBezTo>
                <a:cubicBezTo>
                  <a:pt x="12992" y="21600"/>
                  <a:pt x="12992" y="21600"/>
                  <a:pt x="12992" y="21600"/>
                </a:cubicBezTo>
                <a:cubicBezTo>
                  <a:pt x="15104" y="21600"/>
                  <a:pt x="15104" y="21600"/>
                  <a:pt x="15104" y="21600"/>
                </a:cubicBezTo>
                <a:cubicBezTo>
                  <a:pt x="15104" y="20069"/>
                  <a:pt x="15104" y="20069"/>
                  <a:pt x="15104" y="20069"/>
                </a:cubicBezTo>
                <a:cubicBezTo>
                  <a:pt x="12505" y="20069"/>
                  <a:pt x="12992" y="17008"/>
                  <a:pt x="12992" y="17008"/>
                </a:cubicBezTo>
                <a:cubicBezTo>
                  <a:pt x="20138" y="17008"/>
                  <a:pt x="20138" y="17008"/>
                  <a:pt x="20138" y="17008"/>
                </a:cubicBezTo>
                <a:cubicBezTo>
                  <a:pt x="20950" y="17008"/>
                  <a:pt x="21600" y="16328"/>
                  <a:pt x="21600" y="15477"/>
                </a:cubicBezTo>
                <a:cubicBezTo>
                  <a:pt x="21600" y="1531"/>
                  <a:pt x="21600" y="1531"/>
                  <a:pt x="21600" y="1531"/>
                </a:cubicBezTo>
                <a:cubicBezTo>
                  <a:pt x="21600" y="680"/>
                  <a:pt x="20950" y="0"/>
                  <a:pt x="20138" y="0"/>
                </a:cubicBezTo>
                <a:close/>
                <a:moveTo>
                  <a:pt x="9582" y="15137"/>
                </a:moveTo>
                <a:cubicBezTo>
                  <a:pt x="9582" y="14457"/>
                  <a:pt x="10232" y="13946"/>
                  <a:pt x="10881" y="13946"/>
                </a:cubicBezTo>
                <a:cubicBezTo>
                  <a:pt x="11531" y="13946"/>
                  <a:pt x="12180" y="14457"/>
                  <a:pt x="12180" y="15137"/>
                </a:cubicBezTo>
                <a:cubicBezTo>
                  <a:pt x="12180" y="15817"/>
                  <a:pt x="11531" y="16498"/>
                  <a:pt x="10881" y="16498"/>
                </a:cubicBezTo>
                <a:cubicBezTo>
                  <a:pt x="10232" y="16498"/>
                  <a:pt x="9582" y="15817"/>
                  <a:pt x="9582" y="15137"/>
                </a:cubicBezTo>
                <a:close/>
                <a:moveTo>
                  <a:pt x="19976" y="13436"/>
                </a:moveTo>
                <a:cubicBezTo>
                  <a:pt x="1462" y="13436"/>
                  <a:pt x="1462" y="13436"/>
                  <a:pt x="1462" y="13436"/>
                </a:cubicBezTo>
                <a:cubicBezTo>
                  <a:pt x="1462" y="1701"/>
                  <a:pt x="1462" y="1701"/>
                  <a:pt x="1462" y="1701"/>
                </a:cubicBezTo>
                <a:cubicBezTo>
                  <a:pt x="19976" y="1701"/>
                  <a:pt x="19976" y="1701"/>
                  <a:pt x="19976" y="1701"/>
                </a:cubicBezTo>
                <a:lnTo>
                  <a:pt x="19976" y="13436"/>
                </a:lnTo>
                <a:close/>
                <a:moveTo>
                  <a:pt x="19976" y="13436"/>
                </a:move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1" name="Rectangle 21"/>
          <p:cNvSpPr>
            <a:spLocks noChangeArrowheads="1"/>
          </p:cNvSpPr>
          <p:nvPr/>
        </p:nvSpPr>
        <p:spPr bwMode="auto">
          <a:xfrm>
            <a:off x="3149665" y="1978816"/>
            <a:ext cx="7535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Rectangle 21"/>
          <p:cNvSpPr>
            <a:spLocks noChangeArrowheads="1"/>
          </p:cNvSpPr>
          <p:nvPr/>
        </p:nvSpPr>
        <p:spPr bwMode="auto">
          <a:xfrm>
            <a:off x="3701099" y="2499189"/>
            <a:ext cx="7527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TextBox 23"/>
          <p:cNvSpPr txBox="1"/>
          <p:nvPr/>
        </p:nvSpPr>
        <p:spPr>
          <a:xfrm>
            <a:off x="720725" y="3174365"/>
            <a:ext cx="1122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环境了解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职能熟悉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情绪管理培训</a:t>
            </a:r>
            <a:endParaRPr kumimoji="0" lang="en-GB" altLang="zh-CN" sz="1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4" name="TextBox 24"/>
          <p:cNvSpPr txBox="1"/>
          <p:nvPr/>
        </p:nvSpPr>
        <p:spPr>
          <a:xfrm>
            <a:off x="709985" y="2840818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4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岗前培训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sp>
        <p:nvSpPr>
          <p:cNvPr id="85" name="TextBox 23"/>
          <p:cNvSpPr txBox="1"/>
          <p:nvPr/>
        </p:nvSpPr>
        <p:spPr>
          <a:xfrm>
            <a:off x="1858645" y="744220"/>
            <a:ext cx="132778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 algn="l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业务基础知识培训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营销技巧培训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>
              <a:lnSpc>
                <a:spcPct val="60000"/>
              </a:lnSpc>
              <a:spcBef>
                <a:spcPct val="50000"/>
              </a:spcBef>
              <a:buClr>
                <a:srgbClr val="1C1C1C"/>
              </a:buClr>
              <a:buNone/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职业生涯规划培训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endParaRPr kumimoji="0" lang="en-GB" altLang="zh-CN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6" name="TextBox 24"/>
          <p:cNvSpPr txBox="1"/>
          <p:nvPr/>
        </p:nvSpPr>
        <p:spPr>
          <a:xfrm>
            <a:off x="1865092" y="403160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algn="ctr" defTabSz="91440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altLang="en-US" sz="14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通关培训</a:t>
            </a:r>
            <a:endParaRPr kumimoji="0" lang="zh-CN" altLang="en-US" sz="14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TextBox 23"/>
          <p:cNvSpPr txBox="1"/>
          <p:nvPr/>
        </p:nvSpPr>
        <p:spPr>
          <a:xfrm>
            <a:off x="3402330" y="697865"/>
            <a:ext cx="1515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 algn="l">
              <a:spcBef>
                <a:spcPct val="50000"/>
              </a:spcBef>
              <a:buClr>
                <a:srgbClr val="1C1C1C"/>
              </a:buClr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情绪管理培训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高级营销技巧培训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职业生涯规划培训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初级管理培训</a:t>
            </a:r>
            <a:endParaRPr kumimoji="0" lang="zh-CN" altLang="en-US" sz="1000" b="0" i="0" u="none" strike="noStrike" cap="none" spc="0" normalizeH="0" baseline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8" name="TextBox 24"/>
          <p:cNvSpPr txBox="1"/>
          <p:nvPr/>
        </p:nvSpPr>
        <p:spPr>
          <a:xfrm>
            <a:off x="3398827" y="40325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algn="ctr" defTabSz="91440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/>
            </a:pPr>
            <a:r>
              <a:rPr lang="zh-CN" altLang="en-US" sz="14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技能培训</a:t>
            </a:r>
            <a:endParaRPr kumimoji="0" lang="zh-CN" altLang="en-US" sz="14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TextBox 23"/>
          <p:cNvSpPr txBox="1"/>
          <p:nvPr/>
        </p:nvSpPr>
        <p:spPr>
          <a:xfrm>
            <a:off x="4256405" y="3106420"/>
            <a:ext cx="1364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 algn="l">
              <a:spcBef>
                <a:spcPct val="50000"/>
              </a:spcBef>
              <a:buClr>
                <a:srgbClr val="1C1C1C"/>
              </a:buClr>
            </a:pPr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情绪管理培训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高级营销技巧培训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职业生涯规划培训</a:t>
            </a:r>
            <a:endParaRPr lang="zh-CN" altLang="en-US" sz="1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0650" indent="-120650" algn="l"/>
            <a:r>
              <a:rPr lang="zh-CN" altLang="en-US" sz="1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团队管理与实践</a:t>
            </a:r>
            <a:endParaRPr kumimoji="0" lang="zh-CN" altLang="en-US" sz="1000" b="0" i="0" u="none" strike="noStrike" cap="none" spc="0" normalizeH="0" baseline="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0" name="TextBox 24"/>
          <p:cNvSpPr txBox="1"/>
          <p:nvPr/>
        </p:nvSpPr>
        <p:spPr>
          <a:xfrm>
            <a:off x="4221982" y="2840722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400" b="1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综合培训</a:t>
            </a:r>
            <a:endParaRPr kumimoji="0" lang="zh-CN" altLang="en-US" sz="1400" b="1" i="0" u="none" strike="noStrike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Text Box 4"/>
          <p:cNvSpPr txBox="1"/>
          <p:nvPr/>
        </p:nvSpPr>
        <p:spPr>
          <a:xfrm>
            <a:off x="5279708" y="209748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培训资源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虚线箭头 46"/>
          <p:cNvSpPr/>
          <p:nvPr/>
        </p:nvSpPr>
        <p:spPr>
          <a:xfrm>
            <a:off x="5705158" y="3613150"/>
            <a:ext cx="360362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5" y="22969"/>
              </a:cxn>
              <a:cxn ang="0">
                <a:pos x="52048" y="28633"/>
              </a:cxn>
              <a:cxn ang="0">
                <a:pos x="60722" y="15529"/>
              </a:cxn>
              <a:cxn ang="0">
                <a:pos x="66420" y="21193"/>
              </a:cxn>
              <a:cxn ang="0">
                <a:pos x="60722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1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2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5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5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2" name="Line 4"/>
          <p:cNvSpPr/>
          <p:nvPr/>
        </p:nvSpPr>
        <p:spPr>
          <a:xfrm>
            <a:off x="4532630" y="546735"/>
            <a:ext cx="1743710" cy="635"/>
          </a:xfrm>
          <a:prstGeom prst="line">
            <a:avLst/>
          </a:prstGeom>
          <a:ln w="9525" cap="rnd" cmpd="sng">
            <a:solidFill>
              <a:srgbClr val="FFFFFF"/>
            </a:solidFill>
            <a:prstDash val="sysDot"/>
            <a:headEnd type="none" w="med" len="med"/>
            <a:tailEnd type="none" w="med" len="med"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前进箭头 342"/>
          <p:cNvSpPr/>
          <p:nvPr/>
        </p:nvSpPr>
        <p:spPr>
          <a:xfrm rot="-2820000">
            <a:off x="352425" y="127000"/>
            <a:ext cx="444500" cy="550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981" y="99000"/>
              </a:cxn>
              <a:cxn ang="0">
                <a:pos x="0" y="19800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9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Text Box 4"/>
          <p:cNvSpPr txBox="1"/>
          <p:nvPr/>
        </p:nvSpPr>
        <p:spPr>
          <a:xfrm>
            <a:off x="2543017" y="1711325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工作环境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Line 7"/>
          <p:cNvSpPr/>
          <p:nvPr/>
        </p:nvSpPr>
        <p:spPr>
          <a:xfrm>
            <a:off x="2397125" y="21018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4" name="虚线箭头 46"/>
          <p:cNvSpPr/>
          <p:nvPr/>
        </p:nvSpPr>
        <p:spPr>
          <a:xfrm>
            <a:off x="2962275" y="232092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0" y="0"/>
            <a:ext cx="1879600" cy="276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公司环境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09620" y="292735"/>
            <a:ext cx="2588241" cy="3600026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65" y="292735"/>
            <a:ext cx="2602309" cy="36000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0" y="0"/>
            <a:ext cx="1879600" cy="2768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生活环境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未命名_meitu_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855" y="292735"/>
            <a:ext cx="2607703" cy="3600026"/>
          </a:xfrm>
          <a:prstGeom prst="rect">
            <a:avLst/>
          </a:prstGeom>
        </p:spPr>
      </p:pic>
      <p:pic>
        <p:nvPicPr>
          <p:cNvPr id="3" name="图片 2" descr="542453245_meitu_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5655" y="292735"/>
            <a:ext cx="2602309" cy="36000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/>
          <p:nvPr/>
        </p:nvSpPr>
        <p:spPr>
          <a:xfrm>
            <a:off x="0" y="0"/>
            <a:ext cx="1879600" cy="2655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开展丰富多彩的业余活动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活动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815" y="299085"/>
            <a:ext cx="2607703" cy="3600026"/>
          </a:xfrm>
          <a:prstGeom prst="rect">
            <a:avLst/>
          </a:prstGeom>
        </p:spPr>
      </p:pic>
      <p:pic>
        <p:nvPicPr>
          <p:cNvPr id="5" name="图片 4" descr="活动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5020" y="299085"/>
            <a:ext cx="2602309" cy="360002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微信图片_201709191351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20000">
            <a:off x="408305" y="2219325"/>
            <a:ext cx="2014220" cy="1510665"/>
          </a:xfrm>
          <a:prstGeom prst="rect">
            <a:avLst/>
          </a:prstGeom>
          <a:ln w="44450" cap="rnd"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图片 11" descr="微信图片_201708081450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00000">
            <a:off x="653415" y="153035"/>
            <a:ext cx="2152015" cy="1614170"/>
          </a:xfrm>
          <a:prstGeom prst="rect">
            <a:avLst/>
          </a:prstGeom>
          <a:ln w="44450" cap="rnd" cmpd="sng">
            <a:solidFill>
              <a:schemeClr val="bg1">
                <a:lumMod val="95000"/>
              </a:schemeClr>
            </a:solidFill>
          </a:ln>
        </p:spPr>
      </p:pic>
      <p:pic>
        <p:nvPicPr>
          <p:cNvPr id="16" name="图片 15" descr="微信图片_2017091913515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13585" y="1672590"/>
            <a:ext cx="2011680" cy="1508760"/>
          </a:xfrm>
          <a:prstGeom prst="rect">
            <a:avLst/>
          </a:prstGeom>
          <a:ln w="44450" cap="rnd">
            <a:solidFill>
              <a:schemeClr val="bg1">
                <a:lumMod val="95000"/>
              </a:schemeClr>
            </a:solidFill>
          </a:ln>
        </p:spPr>
      </p:pic>
      <p:pic>
        <p:nvPicPr>
          <p:cNvPr id="13" name="图片 12" descr="微信图片_201708081450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20000">
            <a:off x="3373120" y="219075"/>
            <a:ext cx="2190750" cy="1643380"/>
          </a:xfrm>
          <a:prstGeom prst="rect">
            <a:avLst/>
          </a:prstGeom>
          <a:ln w="44450" cap="rnd">
            <a:solidFill>
              <a:schemeClr val="bg1">
                <a:lumMod val="95000"/>
              </a:schemeClr>
            </a:solidFill>
          </a:ln>
        </p:spPr>
      </p:pic>
      <p:pic>
        <p:nvPicPr>
          <p:cNvPr id="20" name="图片 19" descr="微信图片_2017091913520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20000">
            <a:off x="3919220" y="2007235"/>
            <a:ext cx="2400220" cy="1800013"/>
          </a:xfrm>
          <a:prstGeom prst="rect">
            <a:avLst/>
          </a:prstGeom>
          <a:ln w="44450" cap="rnd">
            <a:solidFill>
              <a:schemeClr val="bg1">
                <a:lumMod val="95000"/>
              </a:schemeClr>
            </a:solidFill>
          </a:ln>
        </p:spPr>
      </p:pic>
      <p:sp>
        <p:nvSpPr>
          <p:cNvPr id="27650" name="Text Box 2"/>
          <p:cNvSpPr txBox="1"/>
          <p:nvPr/>
        </p:nvSpPr>
        <p:spPr>
          <a:xfrm>
            <a:off x="0" y="0"/>
            <a:ext cx="4035425" cy="261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1100" b="1" dirty="0" smtClean="0">
                <a:solidFill>
                  <a:srgbClr val="EAEAEA"/>
                </a:solidFill>
                <a:ea typeface="微软雅黑" panose="020B0503020204020204" pitchFamily="34" charset="-122"/>
              </a:rPr>
              <a:t>健全的激励机制</a:t>
            </a:r>
            <a:endParaRPr lang="zh-CN" altLang="zh-CN" sz="1100" b="1" dirty="0">
              <a:solidFill>
                <a:srgbClr val="EAEAEA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合体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25" y="19685"/>
            <a:ext cx="4677014" cy="3960029"/>
          </a:xfrm>
          <a:prstGeom prst="rect">
            <a:avLst/>
          </a:prstGeom>
        </p:spPr>
      </p:pic>
      <p:sp>
        <p:nvSpPr>
          <p:cNvPr id="29704" name="虚线箭头 46"/>
          <p:cNvSpPr/>
          <p:nvPr/>
        </p:nvSpPr>
        <p:spPr>
          <a:xfrm>
            <a:off x="5662295" y="3578860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4"/>
          <p:cNvSpPr txBox="1"/>
          <p:nvPr/>
        </p:nvSpPr>
        <p:spPr>
          <a:xfrm>
            <a:off x="1314133" y="3510478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同心协力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3944303" y="3510478"/>
            <a:ext cx="995680" cy="33718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共创未来</a:t>
            </a:r>
            <a:endPara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前进箭头 342"/>
          <p:cNvSpPr/>
          <p:nvPr/>
        </p:nvSpPr>
        <p:spPr>
          <a:xfrm rot="-2820000">
            <a:off x="352425" y="127000"/>
            <a:ext cx="444500" cy="550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981" y="99000"/>
              </a:cxn>
              <a:cxn ang="0">
                <a:pos x="0" y="19800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699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0" name="Text Box 4"/>
          <p:cNvSpPr txBox="1"/>
          <p:nvPr/>
        </p:nvSpPr>
        <p:spPr>
          <a:xfrm>
            <a:off x="2500313" y="1711325"/>
            <a:ext cx="1284287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29703" name="Line 7"/>
          <p:cNvSpPr/>
          <p:nvPr/>
        </p:nvSpPr>
        <p:spPr>
          <a:xfrm>
            <a:off x="2397125" y="21018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9704" name="虚线箭头 46"/>
          <p:cNvSpPr/>
          <p:nvPr/>
        </p:nvSpPr>
        <p:spPr>
          <a:xfrm>
            <a:off x="2962275" y="232092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5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706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前进箭头 342"/>
          <p:cNvSpPr/>
          <p:nvPr/>
        </p:nvSpPr>
        <p:spPr>
          <a:xfrm rot="-2820000">
            <a:off x="352425" y="127000"/>
            <a:ext cx="444500" cy="550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9981" y="99000"/>
              </a:cxn>
              <a:cxn ang="0">
                <a:pos x="0" y="19800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9" name="前进箭头 342"/>
          <p:cNvSpPr/>
          <p:nvPr/>
        </p:nvSpPr>
        <p:spPr>
          <a:xfrm rot="2460000">
            <a:off x="793750" y="1355725"/>
            <a:ext cx="1876425" cy="2330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530445" y="7495948"/>
              </a:cxn>
              <a:cxn ang="0">
                <a:pos x="0" y="14991897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Text Box 4"/>
          <p:cNvSpPr txBox="1"/>
          <p:nvPr/>
        </p:nvSpPr>
        <p:spPr>
          <a:xfrm>
            <a:off x="2543017" y="1711325"/>
            <a:ext cx="1198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公司介绍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Line 7"/>
          <p:cNvSpPr/>
          <p:nvPr/>
        </p:nvSpPr>
        <p:spPr>
          <a:xfrm>
            <a:off x="2397125" y="2101850"/>
            <a:ext cx="1492250" cy="0"/>
          </a:xfrm>
          <a:prstGeom prst="line">
            <a:avLst/>
          </a:prstGeom>
          <a:ln w="952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104" name="虚线箭头 46"/>
          <p:cNvSpPr/>
          <p:nvPr/>
        </p:nvSpPr>
        <p:spPr>
          <a:xfrm>
            <a:off x="2962275" y="232092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5" name="前进箭头 342"/>
          <p:cNvSpPr/>
          <p:nvPr/>
        </p:nvSpPr>
        <p:spPr>
          <a:xfrm rot="-420000">
            <a:off x="4232275" y="1033463"/>
            <a:ext cx="711200" cy="8604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7265"/>
              </a:cxn>
              <a:cxn ang="0">
                <a:pos x="0" y="754530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6" name="前进箭头 342"/>
          <p:cNvSpPr/>
          <p:nvPr/>
        </p:nvSpPr>
        <p:spPr>
          <a:xfrm rot="5880000">
            <a:off x="4502150" y="2611438"/>
            <a:ext cx="711200" cy="8620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3361" y="379356"/>
              </a:cxn>
              <a:cxn ang="0">
                <a:pos x="0" y="758713"/>
              </a:cxn>
              <a:cxn ang="0">
                <a:pos x="0" y="0"/>
              </a:cxn>
            </a:cxnLst>
            <a:rect l="0" t="0" r="0" b="0"/>
            <a:pathLst>
              <a:path w="792088" h="918822">
                <a:moveTo>
                  <a:pt x="0" y="0"/>
                </a:moveTo>
                <a:lnTo>
                  <a:pt x="792088" y="459411"/>
                </a:lnTo>
                <a:lnTo>
                  <a:pt x="0" y="918822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3077" name="Picture 13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00" y="238125"/>
            <a:ext cx="1008007" cy="44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Text Box 13"/>
          <p:cNvSpPr txBox="1"/>
          <p:nvPr/>
        </p:nvSpPr>
        <p:spPr>
          <a:xfrm>
            <a:off x="163084" y="184558"/>
            <a:ext cx="2655617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江苏远洋数据股份有限公司成立于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年，注册资本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12477.5196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万元人民币，公司总部位于昆山花桥国际商务城服务外包基地，占地面积达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亩，总建筑面积超过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万平方米，拥有呼叫中心席位将近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10000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席，是国内领先的以金融服务外包为主体积极拓展电子商务、消费金融、互联网大数据等创新业务的综合性集团公司。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42" name="虚线箭头 46"/>
          <p:cNvSpPr/>
          <p:nvPr/>
        </p:nvSpPr>
        <p:spPr>
          <a:xfrm>
            <a:off x="5536565" y="3555365"/>
            <a:ext cx="360363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6" y="22969"/>
              </a:cxn>
              <a:cxn ang="0">
                <a:pos x="52048" y="28633"/>
              </a:cxn>
              <a:cxn ang="0">
                <a:pos x="60723" y="15529"/>
              </a:cxn>
              <a:cxn ang="0">
                <a:pos x="66420" y="21193"/>
              </a:cxn>
              <a:cxn ang="0">
                <a:pos x="60723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2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3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6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6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25" y="251671"/>
            <a:ext cx="3372399" cy="337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exagon 54"/>
          <p:cNvSpPr/>
          <p:nvPr/>
        </p:nvSpPr>
        <p:spPr>
          <a:xfrm rot="5400000">
            <a:off x="1598376" y="458783"/>
            <a:ext cx="3160414" cy="2978443"/>
          </a:xfrm>
          <a:prstGeom prst="hexagon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62" name="Group 71"/>
          <p:cNvGrpSpPr/>
          <p:nvPr/>
        </p:nvGrpSpPr>
        <p:grpSpPr>
          <a:xfrm>
            <a:off x="2804457" y="124960"/>
            <a:ext cx="774960" cy="774960"/>
            <a:chOff x="4160694" y="1208495"/>
            <a:chExt cx="822613" cy="822613"/>
          </a:xfrm>
        </p:grpSpPr>
        <p:sp>
          <p:nvSpPr>
            <p:cNvPr id="163" name="Freeform 31"/>
            <p:cNvSpPr/>
            <p:nvPr/>
          </p:nvSpPr>
          <p:spPr>
            <a:xfrm>
              <a:off x="4160694" y="1208495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4" name="Freeform 62"/>
            <p:cNvSpPr>
              <a:spLocks noEditPoints="1"/>
            </p:cNvSpPr>
            <p:nvPr/>
          </p:nvSpPr>
          <p:spPr bwMode="auto">
            <a:xfrm>
              <a:off x="4406792" y="1453272"/>
              <a:ext cx="330417" cy="333059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5" name="Group 72"/>
          <p:cNvGrpSpPr/>
          <p:nvPr/>
        </p:nvGrpSpPr>
        <p:grpSpPr>
          <a:xfrm>
            <a:off x="1166227" y="714467"/>
            <a:ext cx="774960" cy="774960"/>
            <a:chOff x="2728576" y="1786331"/>
            <a:chExt cx="822613" cy="822613"/>
          </a:xfrm>
        </p:grpSpPr>
        <p:sp>
          <p:nvSpPr>
            <p:cNvPr id="166" name="Freeform 32"/>
            <p:cNvSpPr/>
            <p:nvPr/>
          </p:nvSpPr>
          <p:spPr>
            <a:xfrm>
              <a:off x="2728576" y="1786331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7" name="Freeform 66"/>
            <p:cNvSpPr>
              <a:spLocks noEditPoints="1"/>
            </p:cNvSpPr>
            <p:nvPr/>
          </p:nvSpPr>
          <p:spPr bwMode="auto">
            <a:xfrm>
              <a:off x="2932219" y="2033861"/>
              <a:ext cx="422299" cy="327553"/>
            </a:xfrm>
            <a:custGeom>
              <a:avLst/>
              <a:gdLst/>
              <a:ahLst/>
              <a:cxnLst>
                <a:cxn ang="0">
                  <a:pos x="29" y="41"/>
                </a:cxn>
                <a:cxn ang="0">
                  <a:pos x="22" y="40"/>
                </a:cxn>
                <a:cxn ang="0">
                  <a:pos x="11" y="45"/>
                </a:cxn>
                <a:cxn ang="0">
                  <a:pos x="7" y="46"/>
                </a:cxn>
                <a:cxn ang="0">
                  <a:pos x="7" y="46"/>
                </a:cxn>
                <a:cxn ang="0">
                  <a:pos x="6" y="45"/>
                </a:cxn>
                <a:cxn ang="0">
                  <a:pos x="6" y="43"/>
                </a:cxn>
                <a:cxn ang="0">
                  <a:pos x="11" y="36"/>
                </a:cxn>
                <a:cxn ang="0">
                  <a:pos x="0" y="20"/>
                </a:cxn>
                <a:cxn ang="0">
                  <a:pos x="29" y="0"/>
                </a:cxn>
                <a:cxn ang="0">
                  <a:pos x="57" y="20"/>
                </a:cxn>
                <a:cxn ang="0">
                  <a:pos x="29" y="41"/>
                </a:cxn>
                <a:cxn ang="0">
                  <a:pos x="62" y="47"/>
                </a:cxn>
                <a:cxn ang="0">
                  <a:pos x="66" y="53"/>
                </a:cxn>
                <a:cxn ang="0">
                  <a:pos x="67" y="55"/>
                </a:cxn>
                <a:cxn ang="0">
                  <a:pos x="66" y="56"/>
                </a:cxn>
                <a:cxn ang="0">
                  <a:pos x="62" y="55"/>
                </a:cxn>
                <a:cxn ang="0">
                  <a:pos x="51" y="50"/>
                </a:cxn>
                <a:cxn ang="0">
                  <a:pos x="44" y="51"/>
                </a:cxn>
                <a:cxn ang="0">
                  <a:pos x="25" y="46"/>
                </a:cxn>
                <a:cxn ang="0">
                  <a:pos x="29" y="46"/>
                </a:cxn>
                <a:cxn ang="0">
                  <a:pos x="52" y="39"/>
                </a:cxn>
                <a:cxn ang="0">
                  <a:pos x="62" y="20"/>
                </a:cxn>
                <a:cxn ang="0">
                  <a:pos x="61" y="14"/>
                </a:cxn>
                <a:cxn ang="0">
                  <a:pos x="72" y="30"/>
                </a:cxn>
                <a:cxn ang="0">
                  <a:pos x="62" y="47"/>
                </a:cxn>
              </a:cxnLst>
              <a:rect l="0" t="0" r="r" b="b"/>
              <a:pathLst>
                <a:path w="72" h="56">
                  <a:moveTo>
                    <a:pt x="29" y="41"/>
                  </a:moveTo>
                  <a:cubicBezTo>
                    <a:pt x="26" y="41"/>
                    <a:pt x="24" y="40"/>
                    <a:pt x="22" y="40"/>
                  </a:cubicBezTo>
                  <a:cubicBezTo>
                    <a:pt x="18" y="42"/>
                    <a:pt x="15" y="44"/>
                    <a:pt x="11" y="45"/>
                  </a:cubicBezTo>
                  <a:cubicBezTo>
                    <a:pt x="9" y="45"/>
                    <a:pt x="8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6" y="45"/>
                    <a:pt x="6" y="45"/>
                  </a:cubicBezTo>
                  <a:cubicBezTo>
                    <a:pt x="5" y="44"/>
                    <a:pt x="6" y="43"/>
                    <a:pt x="6" y="43"/>
                  </a:cubicBezTo>
                  <a:cubicBezTo>
                    <a:pt x="8" y="41"/>
                    <a:pt x="10" y="40"/>
                    <a:pt x="11" y="36"/>
                  </a:cubicBezTo>
                  <a:cubicBezTo>
                    <a:pt x="5" y="32"/>
                    <a:pt x="0" y="27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44" y="0"/>
                    <a:pt x="57" y="9"/>
                    <a:pt x="57" y="20"/>
                  </a:cubicBezTo>
                  <a:cubicBezTo>
                    <a:pt x="57" y="32"/>
                    <a:pt x="44" y="41"/>
                    <a:pt x="29" y="41"/>
                  </a:cubicBezTo>
                  <a:close/>
                  <a:moveTo>
                    <a:pt x="62" y="47"/>
                  </a:moveTo>
                  <a:cubicBezTo>
                    <a:pt x="63" y="50"/>
                    <a:pt x="65" y="51"/>
                    <a:pt x="66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7" y="56"/>
                    <a:pt x="67" y="56"/>
                    <a:pt x="66" y="56"/>
                  </a:cubicBezTo>
                  <a:cubicBezTo>
                    <a:pt x="65" y="56"/>
                    <a:pt x="63" y="56"/>
                    <a:pt x="62" y="55"/>
                  </a:cubicBezTo>
                  <a:cubicBezTo>
                    <a:pt x="58" y="54"/>
                    <a:pt x="55" y="53"/>
                    <a:pt x="51" y="50"/>
                  </a:cubicBezTo>
                  <a:cubicBezTo>
                    <a:pt x="49" y="51"/>
                    <a:pt x="47" y="51"/>
                    <a:pt x="44" y="51"/>
                  </a:cubicBezTo>
                  <a:cubicBezTo>
                    <a:pt x="37" y="51"/>
                    <a:pt x="30" y="49"/>
                    <a:pt x="25" y="46"/>
                  </a:cubicBezTo>
                  <a:cubicBezTo>
                    <a:pt x="26" y="46"/>
                    <a:pt x="28" y="46"/>
                    <a:pt x="29" y="46"/>
                  </a:cubicBezTo>
                  <a:cubicBezTo>
                    <a:pt x="37" y="46"/>
                    <a:pt x="46" y="43"/>
                    <a:pt x="52" y="39"/>
                  </a:cubicBezTo>
                  <a:cubicBezTo>
                    <a:pt x="58" y="34"/>
                    <a:pt x="62" y="27"/>
                    <a:pt x="62" y="20"/>
                  </a:cubicBezTo>
                  <a:cubicBezTo>
                    <a:pt x="62" y="18"/>
                    <a:pt x="62" y="16"/>
                    <a:pt x="61" y="14"/>
                  </a:cubicBezTo>
                  <a:cubicBezTo>
                    <a:pt x="68" y="18"/>
                    <a:pt x="72" y="24"/>
                    <a:pt x="72" y="30"/>
                  </a:cubicBezTo>
                  <a:cubicBezTo>
                    <a:pt x="72" y="37"/>
                    <a:pt x="68" y="43"/>
                    <a:pt x="62" y="4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68" name="Group 73"/>
          <p:cNvGrpSpPr/>
          <p:nvPr/>
        </p:nvGrpSpPr>
        <p:grpSpPr>
          <a:xfrm>
            <a:off x="1166227" y="2645476"/>
            <a:ext cx="774960" cy="774960"/>
            <a:chOff x="2728576" y="3447948"/>
            <a:chExt cx="822613" cy="822613"/>
          </a:xfrm>
        </p:grpSpPr>
        <p:sp>
          <p:nvSpPr>
            <p:cNvPr id="169" name="Freeform 33"/>
            <p:cNvSpPr/>
            <p:nvPr/>
          </p:nvSpPr>
          <p:spPr>
            <a:xfrm>
              <a:off x="2728576" y="3447948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0" name="Freeform 6"/>
            <p:cNvSpPr>
              <a:spLocks noEditPoints="1"/>
            </p:cNvSpPr>
            <p:nvPr/>
          </p:nvSpPr>
          <p:spPr bwMode="auto">
            <a:xfrm>
              <a:off x="2957111" y="3716216"/>
              <a:ext cx="365543" cy="286077"/>
            </a:xfrm>
            <a:custGeom>
              <a:avLst/>
              <a:gdLst/>
              <a:ahLst/>
              <a:cxnLst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43"/>
                </a:cxn>
                <a:cxn ang="0">
                  <a:pos x="2" y="41"/>
                </a:cxn>
                <a:cxn ang="0">
                  <a:pos x="61" y="41"/>
                </a:cxn>
                <a:cxn ang="0">
                  <a:pos x="64" y="43"/>
                </a:cxn>
                <a:cxn ang="0">
                  <a:pos x="64" y="48"/>
                </a:cxn>
                <a:cxn ang="0">
                  <a:pos x="59" y="20"/>
                </a:cxn>
                <a:cxn ang="0">
                  <a:pos x="57" y="23"/>
                </a:cxn>
                <a:cxn ang="0">
                  <a:pos x="7" y="23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7" y="13"/>
                </a:cxn>
                <a:cxn ang="0">
                  <a:pos x="57" y="13"/>
                </a:cxn>
                <a:cxn ang="0">
                  <a:pos x="59" y="16"/>
                </a:cxn>
                <a:cxn ang="0">
                  <a:pos x="59" y="20"/>
                </a:cxn>
                <a:cxn ang="0">
                  <a:pos x="50" y="34"/>
                </a:cxn>
                <a:cxn ang="0">
                  <a:pos x="48" y="36"/>
                </a:cxn>
                <a:cxn ang="0">
                  <a:pos x="16" y="36"/>
                </a:cxn>
                <a:cxn ang="0">
                  <a:pos x="13" y="34"/>
                </a:cxn>
                <a:cxn ang="0">
                  <a:pos x="13" y="29"/>
                </a:cxn>
                <a:cxn ang="0">
                  <a:pos x="16" y="27"/>
                </a:cxn>
                <a:cxn ang="0">
                  <a:pos x="48" y="27"/>
                </a:cxn>
                <a:cxn ang="0">
                  <a:pos x="50" y="29"/>
                </a:cxn>
                <a:cxn ang="0">
                  <a:pos x="50" y="34"/>
                </a:cxn>
                <a:cxn ang="0">
                  <a:pos x="45" y="7"/>
                </a:cxn>
                <a:cxn ang="0">
                  <a:pos x="43" y="9"/>
                </a:cxn>
                <a:cxn ang="0">
                  <a:pos x="20" y="9"/>
                </a:cxn>
                <a:cxn ang="0">
                  <a:pos x="18" y="7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43" y="0"/>
                </a:cxn>
                <a:cxn ang="0">
                  <a:pos x="45" y="2"/>
                </a:cxn>
                <a:cxn ang="0">
                  <a:pos x="45" y="7"/>
                </a:cxn>
              </a:cxnLst>
              <a:rect l="0" t="0" r="r" b="b"/>
              <a:pathLst>
                <a:path w="64" h="50"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63" y="41"/>
                    <a:pt x="64" y="42"/>
                    <a:pt x="64" y="43"/>
                  </a:cubicBezTo>
                  <a:lnTo>
                    <a:pt x="64" y="48"/>
                  </a:lnTo>
                  <a:close/>
                  <a:moveTo>
                    <a:pt x="59" y="20"/>
                  </a:moveTo>
                  <a:cubicBezTo>
                    <a:pt x="59" y="22"/>
                    <a:pt x="58" y="23"/>
                    <a:pt x="5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5" y="23"/>
                    <a:pt x="4" y="22"/>
                    <a:pt x="4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4"/>
                    <a:pt x="5" y="13"/>
                    <a:pt x="7" y="13"/>
                  </a:cubicBezTo>
                  <a:cubicBezTo>
                    <a:pt x="57" y="13"/>
                    <a:pt x="57" y="13"/>
                    <a:pt x="57" y="13"/>
                  </a:cubicBezTo>
                  <a:cubicBezTo>
                    <a:pt x="58" y="13"/>
                    <a:pt x="59" y="14"/>
                    <a:pt x="59" y="16"/>
                  </a:cubicBezTo>
                  <a:lnTo>
                    <a:pt x="59" y="20"/>
                  </a:lnTo>
                  <a:close/>
                  <a:moveTo>
                    <a:pt x="50" y="34"/>
                  </a:moveTo>
                  <a:cubicBezTo>
                    <a:pt x="50" y="35"/>
                    <a:pt x="49" y="36"/>
                    <a:pt x="48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6"/>
                    <a:pt x="13" y="35"/>
                    <a:pt x="13" y="34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28"/>
                    <a:pt x="15" y="27"/>
                    <a:pt x="16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50" y="28"/>
                    <a:pt x="50" y="29"/>
                  </a:cubicBezTo>
                  <a:lnTo>
                    <a:pt x="50" y="34"/>
                  </a:lnTo>
                  <a:close/>
                  <a:moveTo>
                    <a:pt x="45" y="7"/>
                  </a:moveTo>
                  <a:cubicBezTo>
                    <a:pt x="45" y="8"/>
                    <a:pt x="44" y="9"/>
                    <a:pt x="43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9" y="0"/>
                    <a:pt x="2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4" y="0"/>
                    <a:pt x="45" y="1"/>
                    <a:pt x="45" y="2"/>
                  </a:cubicBezTo>
                  <a:lnTo>
                    <a:pt x="45" y="7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1" name="Group 77"/>
          <p:cNvGrpSpPr/>
          <p:nvPr/>
        </p:nvGrpSpPr>
        <p:grpSpPr>
          <a:xfrm>
            <a:off x="4367901" y="714467"/>
            <a:ext cx="774960" cy="774960"/>
            <a:chOff x="5573678" y="1786331"/>
            <a:chExt cx="822613" cy="822613"/>
          </a:xfrm>
        </p:grpSpPr>
        <p:sp>
          <p:nvSpPr>
            <p:cNvPr id="172" name="Freeform 85"/>
            <p:cNvSpPr/>
            <p:nvPr/>
          </p:nvSpPr>
          <p:spPr>
            <a:xfrm>
              <a:off x="5573678" y="1786331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3" name="Freeform 57"/>
            <p:cNvSpPr>
              <a:spLocks noEditPoints="1"/>
            </p:cNvSpPr>
            <p:nvPr/>
          </p:nvSpPr>
          <p:spPr bwMode="auto">
            <a:xfrm>
              <a:off x="5843023" y="2071785"/>
              <a:ext cx="283922" cy="251704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4" name="Group 76"/>
          <p:cNvGrpSpPr/>
          <p:nvPr/>
        </p:nvGrpSpPr>
        <p:grpSpPr>
          <a:xfrm>
            <a:off x="4367901" y="2645476"/>
            <a:ext cx="774960" cy="774960"/>
            <a:chOff x="5573678" y="3447948"/>
            <a:chExt cx="822613" cy="822613"/>
          </a:xfrm>
        </p:grpSpPr>
        <p:sp>
          <p:nvSpPr>
            <p:cNvPr id="175" name="Freeform 87"/>
            <p:cNvSpPr/>
            <p:nvPr/>
          </p:nvSpPr>
          <p:spPr>
            <a:xfrm>
              <a:off x="5573678" y="3447948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6" name="Freeform 131"/>
            <p:cNvSpPr/>
            <p:nvPr/>
          </p:nvSpPr>
          <p:spPr bwMode="auto">
            <a:xfrm>
              <a:off x="5824314" y="3688432"/>
              <a:ext cx="321341" cy="326210"/>
            </a:xfrm>
            <a:custGeom>
              <a:avLst/>
              <a:gdLst/>
              <a:ahLst/>
              <a:cxnLst>
                <a:cxn ang="0">
                  <a:pos x="61" y="49"/>
                </a:cxn>
                <a:cxn ang="0">
                  <a:pos x="49" y="62"/>
                </a:cxn>
                <a:cxn ang="0">
                  <a:pos x="36" y="49"/>
                </a:cxn>
                <a:cxn ang="0">
                  <a:pos x="36" y="48"/>
                </a:cxn>
                <a:cxn ang="0">
                  <a:pos x="21" y="41"/>
                </a:cxn>
                <a:cxn ang="0">
                  <a:pos x="13" y="44"/>
                </a:cxn>
                <a:cxn ang="0">
                  <a:pos x="0" y="31"/>
                </a:cxn>
                <a:cxn ang="0">
                  <a:pos x="13" y="18"/>
                </a:cxn>
                <a:cxn ang="0">
                  <a:pos x="21" y="22"/>
                </a:cxn>
                <a:cxn ang="0">
                  <a:pos x="36" y="15"/>
                </a:cxn>
                <a:cxn ang="0">
                  <a:pos x="36" y="13"/>
                </a:cxn>
                <a:cxn ang="0">
                  <a:pos x="49" y="0"/>
                </a:cxn>
                <a:cxn ang="0">
                  <a:pos x="61" y="13"/>
                </a:cxn>
                <a:cxn ang="0">
                  <a:pos x="49" y="26"/>
                </a:cxn>
                <a:cxn ang="0">
                  <a:pos x="40" y="23"/>
                </a:cxn>
                <a:cxn ang="0">
                  <a:pos x="25" y="30"/>
                </a:cxn>
                <a:cxn ang="0">
                  <a:pos x="25" y="31"/>
                </a:cxn>
                <a:cxn ang="0">
                  <a:pos x="25" y="33"/>
                </a:cxn>
                <a:cxn ang="0">
                  <a:pos x="40" y="40"/>
                </a:cxn>
                <a:cxn ang="0">
                  <a:pos x="49" y="36"/>
                </a:cxn>
                <a:cxn ang="0">
                  <a:pos x="61" y="49"/>
                </a:cxn>
              </a:cxnLst>
              <a:rect l="0" t="0" r="r" b="b"/>
              <a:pathLst>
                <a:path w="61" h="62">
                  <a:moveTo>
                    <a:pt x="61" y="49"/>
                  </a:moveTo>
                  <a:cubicBezTo>
                    <a:pt x="61" y="56"/>
                    <a:pt x="56" y="62"/>
                    <a:pt x="49" y="62"/>
                  </a:cubicBezTo>
                  <a:cubicBezTo>
                    <a:pt x="41" y="62"/>
                    <a:pt x="36" y="56"/>
                    <a:pt x="36" y="49"/>
                  </a:cubicBezTo>
                  <a:cubicBezTo>
                    <a:pt x="36" y="49"/>
                    <a:pt x="36" y="48"/>
                    <a:pt x="36" y="48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9" y="43"/>
                    <a:pt x="16" y="44"/>
                    <a:pt x="13" y="44"/>
                  </a:cubicBezTo>
                  <a:cubicBezTo>
                    <a:pt x="6" y="44"/>
                    <a:pt x="0" y="38"/>
                    <a:pt x="0" y="31"/>
                  </a:cubicBezTo>
                  <a:cubicBezTo>
                    <a:pt x="0" y="24"/>
                    <a:pt x="6" y="18"/>
                    <a:pt x="13" y="18"/>
                  </a:cubicBezTo>
                  <a:cubicBezTo>
                    <a:pt x="16" y="18"/>
                    <a:pt x="19" y="20"/>
                    <a:pt x="21" y="22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6" y="6"/>
                    <a:pt x="41" y="0"/>
                    <a:pt x="49" y="0"/>
                  </a:cubicBezTo>
                  <a:cubicBezTo>
                    <a:pt x="56" y="0"/>
                    <a:pt x="61" y="6"/>
                    <a:pt x="61" y="13"/>
                  </a:cubicBezTo>
                  <a:cubicBezTo>
                    <a:pt x="61" y="20"/>
                    <a:pt x="56" y="26"/>
                    <a:pt x="49" y="26"/>
                  </a:cubicBezTo>
                  <a:cubicBezTo>
                    <a:pt x="45" y="26"/>
                    <a:pt x="42" y="25"/>
                    <a:pt x="40" y="2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5" y="31"/>
                    <a:pt x="25" y="31"/>
                  </a:cubicBezTo>
                  <a:cubicBezTo>
                    <a:pt x="25" y="32"/>
                    <a:pt x="25" y="32"/>
                    <a:pt x="25" y="33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2" y="38"/>
                    <a:pt x="45" y="36"/>
                    <a:pt x="49" y="36"/>
                  </a:cubicBezTo>
                  <a:cubicBezTo>
                    <a:pt x="56" y="36"/>
                    <a:pt x="61" y="42"/>
                    <a:pt x="61" y="49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77" name="Group 75"/>
          <p:cNvGrpSpPr/>
          <p:nvPr/>
        </p:nvGrpSpPr>
        <p:grpSpPr>
          <a:xfrm>
            <a:off x="2804457" y="3107468"/>
            <a:ext cx="774960" cy="774960"/>
            <a:chOff x="4160694" y="3979236"/>
            <a:chExt cx="822613" cy="822613"/>
          </a:xfrm>
        </p:grpSpPr>
        <p:sp>
          <p:nvSpPr>
            <p:cNvPr id="178" name="Freeform 89"/>
            <p:cNvSpPr/>
            <p:nvPr/>
          </p:nvSpPr>
          <p:spPr>
            <a:xfrm>
              <a:off x="4160694" y="3979236"/>
              <a:ext cx="822613" cy="822613"/>
            </a:xfrm>
            <a:custGeom>
              <a:avLst/>
              <a:gdLst>
                <a:gd name="connsiteX0" fmla="*/ 0 w 661361"/>
                <a:gd name="connsiteY0" fmla="*/ 330681 h 661361"/>
                <a:gd name="connsiteX1" fmla="*/ 96855 w 661361"/>
                <a:gd name="connsiteY1" fmla="*/ 96854 h 661361"/>
                <a:gd name="connsiteX2" fmla="*/ 330682 w 661361"/>
                <a:gd name="connsiteY2" fmla="*/ 0 h 661361"/>
                <a:gd name="connsiteX3" fmla="*/ 564509 w 661361"/>
                <a:gd name="connsiteY3" fmla="*/ 96855 h 661361"/>
                <a:gd name="connsiteX4" fmla="*/ 661363 w 661361"/>
                <a:gd name="connsiteY4" fmla="*/ 330682 h 661361"/>
                <a:gd name="connsiteX5" fmla="*/ 564509 w 661361"/>
                <a:gd name="connsiteY5" fmla="*/ 564509 h 661361"/>
                <a:gd name="connsiteX6" fmla="*/ 330682 w 661361"/>
                <a:gd name="connsiteY6" fmla="*/ 661363 h 661361"/>
                <a:gd name="connsiteX7" fmla="*/ 96855 w 661361"/>
                <a:gd name="connsiteY7" fmla="*/ 564509 h 661361"/>
                <a:gd name="connsiteX8" fmla="*/ 1 w 661361"/>
                <a:gd name="connsiteY8" fmla="*/ 330682 h 661361"/>
                <a:gd name="connsiteX9" fmla="*/ 0 w 661361"/>
                <a:gd name="connsiteY9" fmla="*/ 330681 h 66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1361" h="661361">
                  <a:moveTo>
                    <a:pt x="0" y="330681"/>
                  </a:moveTo>
                  <a:cubicBezTo>
                    <a:pt x="0" y="242979"/>
                    <a:pt x="34840" y="158869"/>
                    <a:pt x="96855" y="96854"/>
                  </a:cubicBezTo>
                  <a:cubicBezTo>
                    <a:pt x="158870" y="34839"/>
                    <a:pt x="242980" y="0"/>
                    <a:pt x="330682" y="0"/>
                  </a:cubicBezTo>
                  <a:cubicBezTo>
                    <a:pt x="418384" y="0"/>
                    <a:pt x="502494" y="34840"/>
                    <a:pt x="564509" y="96855"/>
                  </a:cubicBezTo>
                  <a:cubicBezTo>
                    <a:pt x="626524" y="158870"/>
                    <a:pt x="661363" y="242980"/>
                    <a:pt x="661363" y="330682"/>
                  </a:cubicBezTo>
                  <a:cubicBezTo>
                    <a:pt x="661363" y="418384"/>
                    <a:pt x="626523" y="502494"/>
                    <a:pt x="564509" y="564509"/>
                  </a:cubicBezTo>
                  <a:cubicBezTo>
                    <a:pt x="502494" y="626524"/>
                    <a:pt x="418384" y="661363"/>
                    <a:pt x="330682" y="661363"/>
                  </a:cubicBezTo>
                  <a:cubicBezTo>
                    <a:pt x="242980" y="661363"/>
                    <a:pt x="158870" y="626523"/>
                    <a:pt x="96855" y="564509"/>
                  </a:cubicBezTo>
                  <a:cubicBezTo>
                    <a:pt x="34840" y="502494"/>
                    <a:pt x="1" y="418384"/>
                    <a:pt x="1" y="330682"/>
                  </a:cubicBezTo>
                  <a:lnTo>
                    <a:pt x="0" y="330681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0" vert="horz" wrap="square" lIns="149587" tIns="149587" rIns="149587" bIns="149587" numCol="1" spcCol="1270" anchor="ctr" anchorCtr="0">
              <a:noAutofit/>
            </a:bodyPr>
            <a:lstStyle/>
            <a:p>
              <a:pPr marL="0" marR="0" lvl="0" indent="0" algn="ctr" defTabSz="93726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9" name="Freeform 5"/>
            <p:cNvSpPr>
              <a:spLocks noEditPoints="1"/>
            </p:cNvSpPr>
            <p:nvPr/>
          </p:nvSpPr>
          <p:spPr bwMode="auto">
            <a:xfrm>
              <a:off x="4388138" y="4206680"/>
              <a:ext cx="367725" cy="367725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55" y="135"/>
                </a:cxn>
                <a:cxn ang="0">
                  <a:pos x="277" y="122"/>
                </a:cxn>
                <a:cxn ang="0">
                  <a:pos x="303" y="116"/>
                </a:cxn>
                <a:cxn ang="0">
                  <a:pos x="296" y="105"/>
                </a:cxn>
                <a:cxn ang="0">
                  <a:pos x="278" y="89"/>
                </a:cxn>
                <a:cxn ang="0">
                  <a:pos x="265" y="90"/>
                </a:cxn>
                <a:cxn ang="0">
                  <a:pos x="256" y="82"/>
                </a:cxn>
                <a:cxn ang="0">
                  <a:pos x="231" y="73"/>
                </a:cxn>
                <a:cxn ang="0">
                  <a:pos x="234" y="98"/>
                </a:cxn>
                <a:cxn ang="0">
                  <a:pos x="224" y="118"/>
                </a:cxn>
                <a:cxn ang="0">
                  <a:pos x="205" y="103"/>
                </a:cxn>
                <a:cxn ang="0">
                  <a:pos x="175" y="89"/>
                </a:cxn>
                <a:cxn ang="0">
                  <a:pos x="183" y="68"/>
                </a:cxn>
                <a:cxn ang="0">
                  <a:pos x="212" y="58"/>
                </a:cxn>
                <a:cxn ang="0">
                  <a:pos x="207" y="47"/>
                </a:cxn>
                <a:cxn ang="0">
                  <a:pos x="188" y="50"/>
                </a:cxn>
                <a:cxn ang="0">
                  <a:pos x="168" y="37"/>
                </a:cxn>
                <a:cxn ang="0">
                  <a:pos x="171" y="52"/>
                </a:cxn>
                <a:cxn ang="0">
                  <a:pos x="157" y="52"/>
                </a:cxn>
                <a:cxn ang="0">
                  <a:pos x="141" y="40"/>
                </a:cxn>
                <a:cxn ang="0">
                  <a:pos x="126" y="47"/>
                </a:cxn>
                <a:cxn ang="0">
                  <a:pos x="143" y="51"/>
                </a:cxn>
                <a:cxn ang="0">
                  <a:pos x="131" y="58"/>
                </a:cxn>
                <a:cxn ang="0">
                  <a:pos x="56" y="107"/>
                </a:cxn>
                <a:cxn ang="0">
                  <a:pos x="65" y="118"/>
                </a:cxn>
                <a:cxn ang="0">
                  <a:pos x="79" y="135"/>
                </a:cxn>
                <a:cxn ang="0">
                  <a:pos x="74" y="158"/>
                </a:cxn>
                <a:cxn ang="0">
                  <a:pos x="88" y="185"/>
                </a:cxn>
                <a:cxn ang="0">
                  <a:pos x="108" y="214"/>
                </a:cxn>
                <a:cxn ang="0">
                  <a:pos x="118" y="227"/>
                </a:cxn>
                <a:cxn ang="0">
                  <a:pos x="105" y="197"/>
                </a:cxn>
                <a:cxn ang="0">
                  <a:pos x="125" y="225"/>
                </a:cxn>
                <a:cxn ang="0">
                  <a:pos x="150" y="255"/>
                </a:cxn>
                <a:cxn ang="0">
                  <a:pos x="184" y="269"/>
                </a:cxn>
                <a:cxn ang="0">
                  <a:pos x="213" y="290"/>
                </a:cxn>
                <a:cxn ang="0">
                  <a:pos x="224" y="288"/>
                </a:cxn>
                <a:cxn ang="0">
                  <a:pos x="212" y="268"/>
                </a:cxn>
                <a:cxn ang="0">
                  <a:pos x="197" y="262"/>
                </a:cxn>
                <a:cxn ang="0">
                  <a:pos x="194" y="239"/>
                </a:cxn>
                <a:cxn ang="0">
                  <a:pos x="171" y="250"/>
                </a:cxn>
                <a:cxn ang="0">
                  <a:pos x="168" y="210"/>
                </a:cxn>
                <a:cxn ang="0">
                  <a:pos x="184" y="206"/>
                </a:cxn>
                <a:cxn ang="0">
                  <a:pos x="196" y="202"/>
                </a:cxn>
                <a:cxn ang="0">
                  <a:pos x="214" y="211"/>
                </a:cxn>
                <a:cxn ang="0">
                  <a:pos x="221" y="205"/>
                </a:cxn>
                <a:cxn ang="0">
                  <a:pos x="234" y="179"/>
                </a:cxn>
                <a:cxn ang="0">
                  <a:pos x="233" y="171"/>
                </a:cxn>
                <a:cxn ang="0">
                  <a:pos x="252" y="157"/>
                </a:cxn>
                <a:cxn ang="0">
                  <a:pos x="266" y="143"/>
                </a:cxn>
                <a:cxn ang="0">
                  <a:pos x="273" y="131"/>
                </a:cxn>
                <a:cxn ang="0">
                  <a:pos x="255" y="135"/>
                </a:cxn>
                <a:cxn ang="0">
                  <a:pos x="295" y="298"/>
                </a:cxn>
                <a:cxn ang="0">
                  <a:pos x="272" y="288"/>
                </a:cxn>
                <a:cxn ang="0">
                  <a:pos x="251" y="288"/>
                </a:cxn>
                <a:cxn ang="0">
                  <a:pos x="236" y="286"/>
                </a:cxn>
                <a:cxn ang="0">
                  <a:pos x="230" y="307"/>
                </a:cxn>
                <a:cxn ang="0">
                  <a:pos x="223" y="335"/>
                </a:cxn>
                <a:cxn ang="0">
                  <a:pos x="308" y="302"/>
                </a:cxn>
              </a:cxnLst>
              <a:rect l="0" t="0" r="r" b="b"/>
              <a:pathLst>
                <a:path w="384" h="384">
                  <a:moveTo>
                    <a:pt x="384" y="192"/>
                  </a:moveTo>
                  <a:cubicBezTo>
                    <a:pt x="384" y="298"/>
                    <a:pt x="298" y="384"/>
                    <a:pt x="192" y="384"/>
                  </a:cubicBezTo>
                  <a:cubicBezTo>
                    <a:pt x="86" y="384"/>
                    <a:pt x="0" y="298"/>
                    <a:pt x="0" y="192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98" y="0"/>
                    <a:pt x="384" y="86"/>
                    <a:pt x="384" y="192"/>
                  </a:cubicBezTo>
                  <a:close/>
                  <a:moveTo>
                    <a:pt x="255" y="135"/>
                  </a:moveTo>
                  <a:cubicBezTo>
                    <a:pt x="256" y="135"/>
                    <a:pt x="257" y="130"/>
                    <a:pt x="258" y="129"/>
                  </a:cubicBezTo>
                  <a:cubicBezTo>
                    <a:pt x="260" y="127"/>
                    <a:pt x="262" y="126"/>
                    <a:pt x="264" y="125"/>
                  </a:cubicBezTo>
                  <a:cubicBezTo>
                    <a:pt x="268" y="124"/>
                    <a:pt x="272" y="123"/>
                    <a:pt x="277" y="122"/>
                  </a:cubicBezTo>
                  <a:cubicBezTo>
                    <a:pt x="281" y="121"/>
                    <a:pt x="286" y="121"/>
                    <a:pt x="289" y="125"/>
                  </a:cubicBezTo>
                  <a:cubicBezTo>
                    <a:pt x="289" y="124"/>
                    <a:pt x="295" y="119"/>
                    <a:pt x="295" y="119"/>
                  </a:cubicBezTo>
                  <a:cubicBezTo>
                    <a:pt x="298" y="118"/>
                    <a:pt x="301" y="118"/>
                    <a:pt x="303" y="116"/>
                  </a:cubicBezTo>
                  <a:cubicBezTo>
                    <a:pt x="303" y="115"/>
                    <a:pt x="303" y="110"/>
                    <a:pt x="303" y="110"/>
                  </a:cubicBezTo>
                  <a:cubicBezTo>
                    <a:pt x="299" y="111"/>
                    <a:pt x="298" y="107"/>
                    <a:pt x="297" y="103"/>
                  </a:cubicBezTo>
                  <a:cubicBezTo>
                    <a:pt x="297" y="104"/>
                    <a:pt x="297" y="104"/>
                    <a:pt x="296" y="105"/>
                  </a:cubicBezTo>
                  <a:cubicBezTo>
                    <a:pt x="296" y="102"/>
                    <a:pt x="291" y="104"/>
                    <a:pt x="290" y="104"/>
                  </a:cubicBezTo>
                  <a:cubicBezTo>
                    <a:pt x="284" y="102"/>
                    <a:pt x="285" y="98"/>
                    <a:pt x="283" y="94"/>
                  </a:cubicBezTo>
                  <a:cubicBezTo>
                    <a:pt x="282" y="92"/>
                    <a:pt x="279" y="91"/>
                    <a:pt x="278" y="89"/>
                  </a:cubicBezTo>
                  <a:cubicBezTo>
                    <a:pt x="277" y="87"/>
                    <a:pt x="277" y="84"/>
                    <a:pt x="274" y="84"/>
                  </a:cubicBezTo>
                  <a:cubicBezTo>
                    <a:pt x="273" y="84"/>
                    <a:pt x="270" y="89"/>
                    <a:pt x="270" y="89"/>
                  </a:cubicBezTo>
                  <a:cubicBezTo>
                    <a:pt x="267" y="88"/>
                    <a:pt x="266" y="89"/>
                    <a:pt x="265" y="90"/>
                  </a:cubicBezTo>
                  <a:cubicBezTo>
                    <a:pt x="263" y="91"/>
                    <a:pt x="262" y="91"/>
                    <a:pt x="260" y="92"/>
                  </a:cubicBezTo>
                  <a:cubicBezTo>
                    <a:pt x="265" y="90"/>
                    <a:pt x="258" y="88"/>
                    <a:pt x="256" y="88"/>
                  </a:cubicBezTo>
                  <a:cubicBezTo>
                    <a:pt x="260" y="87"/>
                    <a:pt x="258" y="83"/>
                    <a:pt x="256" y="82"/>
                  </a:cubicBezTo>
                  <a:cubicBezTo>
                    <a:pt x="256" y="82"/>
                    <a:pt x="257" y="82"/>
                    <a:pt x="257" y="82"/>
                  </a:cubicBezTo>
                  <a:cubicBezTo>
                    <a:pt x="257" y="79"/>
                    <a:pt x="250" y="77"/>
                    <a:pt x="247" y="76"/>
                  </a:cubicBezTo>
                  <a:cubicBezTo>
                    <a:pt x="245" y="74"/>
                    <a:pt x="233" y="72"/>
                    <a:pt x="231" y="73"/>
                  </a:cubicBezTo>
                  <a:cubicBezTo>
                    <a:pt x="228" y="75"/>
                    <a:pt x="231" y="80"/>
                    <a:pt x="231" y="83"/>
                  </a:cubicBezTo>
                  <a:cubicBezTo>
                    <a:pt x="232" y="86"/>
                    <a:pt x="228" y="86"/>
                    <a:pt x="228" y="89"/>
                  </a:cubicBezTo>
                  <a:cubicBezTo>
                    <a:pt x="228" y="93"/>
                    <a:pt x="236" y="92"/>
                    <a:pt x="234" y="98"/>
                  </a:cubicBezTo>
                  <a:cubicBezTo>
                    <a:pt x="233" y="102"/>
                    <a:pt x="228" y="102"/>
                    <a:pt x="226" y="105"/>
                  </a:cubicBezTo>
                  <a:cubicBezTo>
                    <a:pt x="224" y="108"/>
                    <a:pt x="227" y="112"/>
                    <a:pt x="229" y="114"/>
                  </a:cubicBezTo>
                  <a:cubicBezTo>
                    <a:pt x="231" y="115"/>
                    <a:pt x="225" y="118"/>
                    <a:pt x="224" y="118"/>
                  </a:cubicBezTo>
                  <a:cubicBezTo>
                    <a:pt x="220" y="120"/>
                    <a:pt x="217" y="114"/>
                    <a:pt x="216" y="110"/>
                  </a:cubicBezTo>
                  <a:cubicBezTo>
                    <a:pt x="215" y="108"/>
                    <a:pt x="215" y="104"/>
                    <a:pt x="212" y="103"/>
                  </a:cubicBezTo>
                  <a:cubicBezTo>
                    <a:pt x="210" y="102"/>
                    <a:pt x="206" y="102"/>
                    <a:pt x="205" y="103"/>
                  </a:cubicBezTo>
                  <a:cubicBezTo>
                    <a:pt x="203" y="99"/>
                    <a:pt x="198" y="98"/>
                    <a:pt x="194" y="97"/>
                  </a:cubicBezTo>
                  <a:cubicBezTo>
                    <a:pt x="189" y="95"/>
                    <a:pt x="185" y="95"/>
                    <a:pt x="180" y="96"/>
                  </a:cubicBezTo>
                  <a:cubicBezTo>
                    <a:pt x="181" y="95"/>
                    <a:pt x="179" y="88"/>
                    <a:pt x="175" y="89"/>
                  </a:cubicBezTo>
                  <a:cubicBezTo>
                    <a:pt x="176" y="86"/>
                    <a:pt x="176" y="84"/>
                    <a:pt x="176" y="81"/>
                  </a:cubicBezTo>
                  <a:cubicBezTo>
                    <a:pt x="177" y="79"/>
                    <a:pt x="178" y="77"/>
                    <a:pt x="179" y="75"/>
                  </a:cubicBezTo>
                  <a:cubicBezTo>
                    <a:pt x="180" y="74"/>
                    <a:pt x="185" y="69"/>
                    <a:pt x="183" y="68"/>
                  </a:cubicBezTo>
                  <a:cubicBezTo>
                    <a:pt x="188" y="69"/>
                    <a:pt x="193" y="69"/>
                    <a:pt x="196" y="66"/>
                  </a:cubicBezTo>
                  <a:cubicBezTo>
                    <a:pt x="198" y="63"/>
                    <a:pt x="199" y="60"/>
                    <a:pt x="202" y="57"/>
                  </a:cubicBezTo>
                  <a:cubicBezTo>
                    <a:pt x="205" y="53"/>
                    <a:pt x="209" y="58"/>
                    <a:pt x="212" y="58"/>
                  </a:cubicBezTo>
                  <a:cubicBezTo>
                    <a:pt x="217" y="59"/>
                    <a:pt x="217" y="53"/>
                    <a:pt x="214" y="51"/>
                  </a:cubicBezTo>
                  <a:cubicBezTo>
                    <a:pt x="218" y="51"/>
                    <a:pt x="215" y="45"/>
                    <a:pt x="213" y="44"/>
                  </a:cubicBezTo>
                  <a:cubicBezTo>
                    <a:pt x="211" y="43"/>
                    <a:pt x="202" y="46"/>
                    <a:pt x="207" y="47"/>
                  </a:cubicBezTo>
                  <a:cubicBezTo>
                    <a:pt x="206" y="47"/>
                    <a:pt x="200" y="59"/>
                    <a:pt x="196" y="53"/>
                  </a:cubicBezTo>
                  <a:cubicBezTo>
                    <a:pt x="195" y="52"/>
                    <a:pt x="195" y="47"/>
                    <a:pt x="193" y="46"/>
                  </a:cubicBezTo>
                  <a:cubicBezTo>
                    <a:pt x="190" y="46"/>
                    <a:pt x="189" y="49"/>
                    <a:pt x="188" y="50"/>
                  </a:cubicBezTo>
                  <a:cubicBezTo>
                    <a:pt x="190" y="47"/>
                    <a:pt x="181" y="45"/>
                    <a:pt x="180" y="44"/>
                  </a:cubicBezTo>
                  <a:cubicBezTo>
                    <a:pt x="183" y="42"/>
                    <a:pt x="180" y="39"/>
                    <a:pt x="178" y="38"/>
                  </a:cubicBezTo>
                  <a:cubicBezTo>
                    <a:pt x="176" y="36"/>
                    <a:pt x="169" y="35"/>
                    <a:pt x="168" y="37"/>
                  </a:cubicBezTo>
                  <a:cubicBezTo>
                    <a:pt x="163" y="43"/>
                    <a:pt x="173" y="44"/>
                    <a:pt x="175" y="45"/>
                  </a:cubicBezTo>
                  <a:cubicBezTo>
                    <a:pt x="176" y="46"/>
                    <a:pt x="179" y="48"/>
                    <a:pt x="177" y="49"/>
                  </a:cubicBezTo>
                  <a:cubicBezTo>
                    <a:pt x="176" y="50"/>
                    <a:pt x="171" y="51"/>
                    <a:pt x="171" y="52"/>
                  </a:cubicBezTo>
                  <a:cubicBezTo>
                    <a:pt x="169" y="54"/>
                    <a:pt x="172" y="57"/>
                    <a:pt x="170" y="59"/>
                  </a:cubicBezTo>
                  <a:cubicBezTo>
                    <a:pt x="168" y="57"/>
                    <a:pt x="168" y="53"/>
                    <a:pt x="166" y="50"/>
                  </a:cubicBezTo>
                  <a:cubicBezTo>
                    <a:pt x="168" y="53"/>
                    <a:pt x="157" y="52"/>
                    <a:pt x="157" y="52"/>
                  </a:cubicBezTo>
                  <a:cubicBezTo>
                    <a:pt x="154" y="52"/>
                    <a:pt x="148" y="54"/>
                    <a:pt x="145" y="50"/>
                  </a:cubicBezTo>
                  <a:cubicBezTo>
                    <a:pt x="144" y="49"/>
                    <a:pt x="144" y="44"/>
                    <a:pt x="146" y="45"/>
                  </a:cubicBezTo>
                  <a:cubicBezTo>
                    <a:pt x="144" y="43"/>
                    <a:pt x="142" y="41"/>
                    <a:pt x="141" y="40"/>
                  </a:cubicBezTo>
                  <a:cubicBezTo>
                    <a:pt x="132" y="43"/>
                    <a:pt x="125" y="47"/>
                    <a:pt x="117" y="51"/>
                  </a:cubicBezTo>
                  <a:cubicBezTo>
                    <a:pt x="118" y="51"/>
                    <a:pt x="119" y="51"/>
                    <a:pt x="120" y="50"/>
                  </a:cubicBezTo>
                  <a:cubicBezTo>
                    <a:pt x="122" y="50"/>
                    <a:pt x="124" y="48"/>
                    <a:pt x="126" y="47"/>
                  </a:cubicBezTo>
                  <a:cubicBezTo>
                    <a:pt x="128" y="46"/>
                    <a:pt x="134" y="43"/>
                    <a:pt x="136" y="46"/>
                  </a:cubicBezTo>
                  <a:cubicBezTo>
                    <a:pt x="137" y="45"/>
                    <a:pt x="137" y="45"/>
                    <a:pt x="138" y="44"/>
                  </a:cubicBezTo>
                  <a:cubicBezTo>
                    <a:pt x="139" y="46"/>
                    <a:pt x="141" y="48"/>
                    <a:pt x="143" y="51"/>
                  </a:cubicBezTo>
                  <a:cubicBezTo>
                    <a:pt x="141" y="50"/>
                    <a:pt x="137" y="50"/>
                    <a:pt x="135" y="50"/>
                  </a:cubicBezTo>
                  <a:cubicBezTo>
                    <a:pt x="133" y="51"/>
                    <a:pt x="130" y="51"/>
                    <a:pt x="130" y="53"/>
                  </a:cubicBezTo>
                  <a:cubicBezTo>
                    <a:pt x="130" y="55"/>
                    <a:pt x="131" y="57"/>
                    <a:pt x="131" y="58"/>
                  </a:cubicBezTo>
                  <a:cubicBezTo>
                    <a:pt x="128" y="56"/>
                    <a:pt x="125" y="52"/>
                    <a:pt x="121" y="51"/>
                  </a:cubicBezTo>
                  <a:cubicBezTo>
                    <a:pt x="119" y="51"/>
                    <a:pt x="117" y="51"/>
                    <a:pt x="115" y="52"/>
                  </a:cubicBezTo>
                  <a:cubicBezTo>
                    <a:pt x="91" y="65"/>
                    <a:pt x="71" y="84"/>
                    <a:pt x="56" y="107"/>
                  </a:cubicBezTo>
                  <a:cubicBezTo>
                    <a:pt x="57" y="108"/>
                    <a:pt x="58" y="109"/>
                    <a:pt x="59" y="109"/>
                  </a:cubicBezTo>
                  <a:cubicBezTo>
                    <a:pt x="62" y="110"/>
                    <a:pt x="59" y="117"/>
                    <a:pt x="64" y="113"/>
                  </a:cubicBezTo>
                  <a:cubicBezTo>
                    <a:pt x="66" y="115"/>
                    <a:pt x="66" y="116"/>
                    <a:pt x="65" y="118"/>
                  </a:cubicBezTo>
                  <a:cubicBezTo>
                    <a:pt x="65" y="118"/>
                    <a:pt x="75" y="124"/>
                    <a:pt x="76" y="125"/>
                  </a:cubicBezTo>
                  <a:cubicBezTo>
                    <a:pt x="78" y="126"/>
                    <a:pt x="80" y="128"/>
                    <a:pt x="81" y="130"/>
                  </a:cubicBezTo>
                  <a:cubicBezTo>
                    <a:pt x="82" y="132"/>
                    <a:pt x="80" y="134"/>
                    <a:pt x="79" y="135"/>
                  </a:cubicBezTo>
                  <a:cubicBezTo>
                    <a:pt x="78" y="134"/>
                    <a:pt x="75" y="130"/>
                    <a:pt x="74" y="131"/>
                  </a:cubicBezTo>
                  <a:cubicBezTo>
                    <a:pt x="73" y="133"/>
                    <a:pt x="74" y="139"/>
                    <a:pt x="77" y="139"/>
                  </a:cubicBezTo>
                  <a:cubicBezTo>
                    <a:pt x="73" y="139"/>
                    <a:pt x="75" y="155"/>
                    <a:pt x="74" y="158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3" y="161"/>
                    <a:pt x="76" y="173"/>
                    <a:pt x="81" y="172"/>
                  </a:cubicBezTo>
                  <a:cubicBezTo>
                    <a:pt x="78" y="172"/>
                    <a:pt x="87" y="184"/>
                    <a:pt x="88" y="185"/>
                  </a:cubicBezTo>
                  <a:cubicBezTo>
                    <a:pt x="91" y="187"/>
                    <a:pt x="95" y="188"/>
                    <a:pt x="97" y="192"/>
                  </a:cubicBezTo>
                  <a:cubicBezTo>
                    <a:pt x="100" y="195"/>
                    <a:pt x="100" y="201"/>
                    <a:pt x="103" y="203"/>
                  </a:cubicBezTo>
                  <a:cubicBezTo>
                    <a:pt x="102" y="206"/>
                    <a:pt x="108" y="210"/>
                    <a:pt x="108" y="214"/>
                  </a:cubicBezTo>
                  <a:cubicBezTo>
                    <a:pt x="108" y="214"/>
                    <a:pt x="107" y="214"/>
                    <a:pt x="107" y="215"/>
                  </a:cubicBezTo>
                  <a:cubicBezTo>
                    <a:pt x="108" y="218"/>
                    <a:pt x="113" y="218"/>
                    <a:pt x="115" y="221"/>
                  </a:cubicBezTo>
                  <a:cubicBezTo>
                    <a:pt x="116" y="223"/>
                    <a:pt x="115" y="228"/>
                    <a:pt x="118" y="227"/>
                  </a:cubicBezTo>
                  <a:cubicBezTo>
                    <a:pt x="118" y="222"/>
                    <a:pt x="115" y="216"/>
                    <a:pt x="112" y="212"/>
                  </a:cubicBezTo>
                  <a:cubicBezTo>
                    <a:pt x="110" y="209"/>
                    <a:pt x="109" y="207"/>
                    <a:pt x="108" y="204"/>
                  </a:cubicBezTo>
                  <a:cubicBezTo>
                    <a:pt x="106" y="202"/>
                    <a:pt x="106" y="199"/>
                    <a:pt x="105" y="197"/>
                  </a:cubicBezTo>
                  <a:cubicBezTo>
                    <a:pt x="106" y="197"/>
                    <a:pt x="112" y="199"/>
                    <a:pt x="111" y="200"/>
                  </a:cubicBezTo>
                  <a:cubicBezTo>
                    <a:pt x="109" y="205"/>
                    <a:pt x="119" y="214"/>
                    <a:pt x="122" y="217"/>
                  </a:cubicBezTo>
                  <a:cubicBezTo>
                    <a:pt x="123" y="218"/>
                    <a:pt x="128" y="225"/>
                    <a:pt x="125" y="225"/>
                  </a:cubicBezTo>
                  <a:cubicBezTo>
                    <a:pt x="129" y="225"/>
                    <a:pt x="133" y="230"/>
                    <a:pt x="135" y="233"/>
                  </a:cubicBezTo>
                  <a:cubicBezTo>
                    <a:pt x="137" y="236"/>
                    <a:pt x="136" y="241"/>
                    <a:pt x="138" y="245"/>
                  </a:cubicBezTo>
                  <a:cubicBezTo>
                    <a:pt x="139" y="250"/>
                    <a:pt x="146" y="252"/>
                    <a:pt x="150" y="255"/>
                  </a:cubicBezTo>
                  <a:cubicBezTo>
                    <a:pt x="154" y="256"/>
                    <a:pt x="157" y="259"/>
                    <a:pt x="160" y="260"/>
                  </a:cubicBezTo>
                  <a:cubicBezTo>
                    <a:pt x="166" y="262"/>
                    <a:pt x="167" y="260"/>
                    <a:pt x="171" y="260"/>
                  </a:cubicBezTo>
                  <a:cubicBezTo>
                    <a:pt x="178" y="259"/>
                    <a:pt x="179" y="266"/>
                    <a:pt x="184" y="269"/>
                  </a:cubicBezTo>
                  <a:cubicBezTo>
                    <a:pt x="187" y="270"/>
                    <a:pt x="194" y="273"/>
                    <a:pt x="198" y="271"/>
                  </a:cubicBezTo>
                  <a:cubicBezTo>
                    <a:pt x="196" y="272"/>
                    <a:pt x="203" y="282"/>
                    <a:pt x="204" y="283"/>
                  </a:cubicBezTo>
                  <a:cubicBezTo>
                    <a:pt x="206" y="286"/>
                    <a:pt x="210" y="287"/>
                    <a:pt x="213" y="290"/>
                  </a:cubicBezTo>
                  <a:cubicBezTo>
                    <a:pt x="213" y="290"/>
                    <a:pt x="214" y="289"/>
                    <a:pt x="214" y="288"/>
                  </a:cubicBezTo>
                  <a:cubicBezTo>
                    <a:pt x="213" y="291"/>
                    <a:pt x="218" y="296"/>
                    <a:pt x="221" y="296"/>
                  </a:cubicBezTo>
                  <a:cubicBezTo>
                    <a:pt x="223" y="295"/>
                    <a:pt x="224" y="290"/>
                    <a:pt x="224" y="288"/>
                  </a:cubicBezTo>
                  <a:cubicBezTo>
                    <a:pt x="219" y="290"/>
                    <a:pt x="215" y="288"/>
                    <a:pt x="212" y="283"/>
                  </a:cubicBezTo>
                  <a:cubicBezTo>
                    <a:pt x="211" y="282"/>
                    <a:pt x="207" y="275"/>
                    <a:pt x="211" y="275"/>
                  </a:cubicBezTo>
                  <a:cubicBezTo>
                    <a:pt x="216" y="275"/>
                    <a:pt x="212" y="271"/>
                    <a:pt x="212" y="268"/>
                  </a:cubicBezTo>
                  <a:cubicBezTo>
                    <a:pt x="211" y="264"/>
                    <a:pt x="208" y="262"/>
                    <a:pt x="206" y="259"/>
                  </a:cubicBezTo>
                  <a:cubicBezTo>
                    <a:pt x="205" y="262"/>
                    <a:pt x="200" y="261"/>
                    <a:pt x="198" y="259"/>
                  </a:cubicBezTo>
                  <a:cubicBezTo>
                    <a:pt x="198" y="259"/>
                    <a:pt x="197" y="261"/>
                    <a:pt x="197" y="262"/>
                  </a:cubicBezTo>
                  <a:cubicBezTo>
                    <a:pt x="196" y="262"/>
                    <a:pt x="195" y="262"/>
                    <a:pt x="194" y="261"/>
                  </a:cubicBezTo>
                  <a:cubicBezTo>
                    <a:pt x="194" y="258"/>
                    <a:pt x="194" y="255"/>
                    <a:pt x="195" y="251"/>
                  </a:cubicBezTo>
                  <a:cubicBezTo>
                    <a:pt x="196" y="247"/>
                    <a:pt x="205" y="238"/>
                    <a:pt x="194" y="239"/>
                  </a:cubicBezTo>
                  <a:cubicBezTo>
                    <a:pt x="190" y="239"/>
                    <a:pt x="188" y="240"/>
                    <a:pt x="187" y="244"/>
                  </a:cubicBezTo>
                  <a:cubicBezTo>
                    <a:pt x="186" y="247"/>
                    <a:pt x="186" y="249"/>
                    <a:pt x="183" y="251"/>
                  </a:cubicBezTo>
                  <a:cubicBezTo>
                    <a:pt x="181" y="252"/>
                    <a:pt x="173" y="251"/>
                    <a:pt x="171" y="250"/>
                  </a:cubicBezTo>
                  <a:cubicBezTo>
                    <a:pt x="166" y="247"/>
                    <a:pt x="163" y="239"/>
                    <a:pt x="163" y="234"/>
                  </a:cubicBezTo>
                  <a:cubicBezTo>
                    <a:pt x="163" y="227"/>
                    <a:pt x="166" y="221"/>
                    <a:pt x="163" y="215"/>
                  </a:cubicBezTo>
                  <a:cubicBezTo>
                    <a:pt x="164" y="213"/>
                    <a:pt x="166" y="211"/>
                    <a:pt x="168" y="210"/>
                  </a:cubicBezTo>
                  <a:cubicBezTo>
                    <a:pt x="169" y="209"/>
                    <a:pt x="171" y="210"/>
                    <a:pt x="172" y="207"/>
                  </a:cubicBezTo>
                  <a:cubicBezTo>
                    <a:pt x="171" y="207"/>
                    <a:pt x="170" y="206"/>
                    <a:pt x="170" y="206"/>
                  </a:cubicBezTo>
                  <a:cubicBezTo>
                    <a:pt x="173" y="208"/>
                    <a:pt x="180" y="203"/>
                    <a:pt x="184" y="206"/>
                  </a:cubicBezTo>
                  <a:cubicBezTo>
                    <a:pt x="186" y="207"/>
                    <a:pt x="188" y="208"/>
                    <a:pt x="189" y="205"/>
                  </a:cubicBezTo>
                  <a:cubicBezTo>
                    <a:pt x="189" y="205"/>
                    <a:pt x="187" y="202"/>
                    <a:pt x="188" y="200"/>
                  </a:cubicBezTo>
                  <a:cubicBezTo>
                    <a:pt x="189" y="204"/>
                    <a:pt x="192" y="205"/>
                    <a:pt x="196" y="202"/>
                  </a:cubicBezTo>
                  <a:cubicBezTo>
                    <a:pt x="197" y="203"/>
                    <a:pt x="201" y="203"/>
                    <a:pt x="204" y="204"/>
                  </a:cubicBezTo>
                  <a:cubicBezTo>
                    <a:pt x="207" y="206"/>
                    <a:pt x="207" y="209"/>
                    <a:pt x="211" y="205"/>
                  </a:cubicBezTo>
                  <a:cubicBezTo>
                    <a:pt x="213" y="208"/>
                    <a:pt x="213" y="208"/>
                    <a:pt x="214" y="211"/>
                  </a:cubicBezTo>
                  <a:cubicBezTo>
                    <a:pt x="214" y="214"/>
                    <a:pt x="216" y="221"/>
                    <a:pt x="218" y="222"/>
                  </a:cubicBezTo>
                  <a:cubicBezTo>
                    <a:pt x="224" y="225"/>
                    <a:pt x="222" y="217"/>
                    <a:pt x="222" y="214"/>
                  </a:cubicBezTo>
                  <a:cubicBezTo>
                    <a:pt x="222" y="213"/>
                    <a:pt x="222" y="205"/>
                    <a:pt x="221" y="205"/>
                  </a:cubicBezTo>
                  <a:cubicBezTo>
                    <a:pt x="213" y="203"/>
                    <a:pt x="216" y="197"/>
                    <a:pt x="221" y="193"/>
                  </a:cubicBezTo>
                  <a:cubicBezTo>
                    <a:pt x="222" y="192"/>
                    <a:pt x="227" y="190"/>
                    <a:pt x="230" y="188"/>
                  </a:cubicBezTo>
                  <a:cubicBezTo>
                    <a:pt x="232" y="186"/>
                    <a:pt x="235" y="183"/>
                    <a:pt x="234" y="179"/>
                  </a:cubicBezTo>
                  <a:cubicBezTo>
                    <a:pt x="235" y="179"/>
                    <a:pt x="236" y="178"/>
                    <a:pt x="236" y="177"/>
                  </a:cubicBezTo>
                  <a:cubicBezTo>
                    <a:pt x="236" y="177"/>
                    <a:pt x="233" y="174"/>
                    <a:pt x="232" y="175"/>
                  </a:cubicBezTo>
                  <a:cubicBezTo>
                    <a:pt x="234" y="174"/>
                    <a:pt x="234" y="172"/>
                    <a:pt x="233" y="171"/>
                  </a:cubicBezTo>
                  <a:cubicBezTo>
                    <a:pt x="235" y="169"/>
                    <a:pt x="234" y="166"/>
                    <a:pt x="236" y="165"/>
                  </a:cubicBezTo>
                  <a:cubicBezTo>
                    <a:pt x="239" y="169"/>
                    <a:pt x="245" y="165"/>
                    <a:pt x="242" y="162"/>
                  </a:cubicBezTo>
                  <a:cubicBezTo>
                    <a:pt x="244" y="158"/>
                    <a:pt x="250" y="160"/>
                    <a:pt x="252" y="157"/>
                  </a:cubicBezTo>
                  <a:cubicBezTo>
                    <a:pt x="255" y="158"/>
                    <a:pt x="253" y="153"/>
                    <a:pt x="255" y="150"/>
                  </a:cubicBezTo>
                  <a:cubicBezTo>
                    <a:pt x="256" y="148"/>
                    <a:pt x="259" y="148"/>
                    <a:pt x="262" y="147"/>
                  </a:cubicBezTo>
                  <a:cubicBezTo>
                    <a:pt x="262" y="147"/>
                    <a:pt x="268" y="143"/>
                    <a:pt x="266" y="143"/>
                  </a:cubicBezTo>
                  <a:cubicBezTo>
                    <a:pt x="270" y="144"/>
                    <a:pt x="279" y="139"/>
                    <a:pt x="272" y="135"/>
                  </a:cubicBezTo>
                  <a:cubicBezTo>
                    <a:pt x="273" y="133"/>
                    <a:pt x="270" y="132"/>
                    <a:pt x="268" y="132"/>
                  </a:cubicBezTo>
                  <a:cubicBezTo>
                    <a:pt x="269" y="131"/>
                    <a:pt x="272" y="132"/>
                    <a:pt x="273" y="131"/>
                  </a:cubicBezTo>
                  <a:cubicBezTo>
                    <a:pt x="276" y="129"/>
                    <a:pt x="274" y="128"/>
                    <a:pt x="271" y="127"/>
                  </a:cubicBezTo>
                  <a:cubicBezTo>
                    <a:pt x="268" y="126"/>
                    <a:pt x="263" y="128"/>
                    <a:pt x="261" y="130"/>
                  </a:cubicBezTo>
                  <a:cubicBezTo>
                    <a:pt x="259" y="132"/>
                    <a:pt x="257" y="134"/>
                    <a:pt x="255" y="135"/>
                  </a:cubicBezTo>
                  <a:close/>
                  <a:moveTo>
                    <a:pt x="308" y="302"/>
                  </a:moveTo>
                  <a:cubicBezTo>
                    <a:pt x="306" y="301"/>
                    <a:pt x="303" y="301"/>
                    <a:pt x="301" y="300"/>
                  </a:cubicBezTo>
                  <a:cubicBezTo>
                    <a:pt x="299" y="300"/>
                    <a:pt x="298" y="299"/>
                    <a:pt x="295" y="298"/>
                  </a:cubicBezTo>
                  <a:cubicBezTo>
                    <a:pt x="296" y="293"/>
                    <a:pt x="290" y="292"/>
                    <a:pt x="287" y="289"/>
                  </a:cubicBezTo>
                  <a:cubicBezTo>
                    <a:pt x="284" y="287"/>
                    <a:pt x="282" y="284"/>
                    <a:pt x="277" y="285"/>
                  </a:cubicBezTo>
                  <a:cubicBezTo>
                    <a:pt x="276" y="285"/>
                    <a:pt x="271" y="287"/>
                    <a:pt x="272" y="288"/>
                  </a:cubicBezTo>
                  <a:cubicBezTo>
                    <a:pt x="269" y="285"/>
                    <a:pt x="268" y="284"/>
                    <a:pt x="263" y="282"/>
                  </a:cubicBezTo>
                  <a:cubicBezTo>
                    <a:pt x="259" y="281"/>
                    <a:pt x="257" y="276"/>
                    <a:pt x="253" y="281"/>
                  </a:cubicBezTo>
                  <a:cubicBezTo>
                    <a:pt x="251" y="283"/>
                    <a:pt x="252" y="286"/>
                    <a:pt x="251" y="288"/>
                  </a:cubicBezTo>
                  <a:cubicBezTo>
                    <a:pt x="247" y="285"/>
                    <a:pt x="254" y="282"/>
                    <a:pt x="251" y="279"/>
                  </a:cubicBezTo>
                  <a:cubicBezTo>
                    <a:pt x="248" y="275"/>
                    <a:pt x="243" y="281"/>
                    <a:pt x="240" y="282"/>
                  </a:cubicBezTo>
                  <a:cubicBezTo>
                    <a:pt x="239" y="284"/>
                    <a:pt x="237" y="284"/>
                    <a:pt x="236" y="286"/>
                  </a:cubicBezTo>
                  <a:cubicBezTo>
                    <a:pt x="235" y="287"/>
                    <a:pt x="234" y="290"/>
                    <a:pt x="233" y="291"/>
                  </a:cubicBezTo>
                  <a:cubicBezTo>
                    <a:pt x="233" y="289"/>
                    <a:pt x="228" y="290"/>
                    <a:pt x="228" y="288"/>
                  </a:cubicBezTo>
                  <a:cubicBezTo>
                    <a:pt x="229" y="294"/>
                    <a:pt x="229" y="301"/>
                    <a:pt x="230" y="307"/>
                  </a:cubicBezTo>
                  <a:cubicBezTo>
                    <a:pt x="231" y="310"/>
                    <a:pt x="230" y="316"/>
                    <a:pt x="227" y="319"/>
                  </a:cubicBezTo>
                  <a:cubicBezTo>
                    <a:pt x="224" y="321"/>
                    <a:pt x="221" y="324"/>
                    <a:pt x="220" y="329"/>
                  </a:cubicBezTo>
                  <a:cubicBezTo>
                    <a:pt x="220" y="332"/>
                    <a:pt x="220" y="334"/>
                    <a:pt x="223" y="335"/>
                  </a:cubicBezTo>
                  <a:cubicBezTo>
                    <a:pt x="223" y="339"/>
                    <a:pt x="219" y="342"/>
                    <a:pt x="219" y="346"/>
                  </a:cubicBezTo>
                  <a:cubicBezTo>
                    <a:pt x="219" y="346"/>
                    <a:pt x="220" y="348"/>
                    <a:pt x="220" y="350"/>
                  </a:cubicBezTo>
                  <a:cubicBezTo>
                    <a:pt x="254" y="344"/>
                    <a:pt x="285" y="327"/>
                    <a:pt x="308" y="302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1" name="Freeform 109"/>
          <p:cNvSpPr/>
          <p:nvPr/>
        </p:nvSpPr>
        <p:spPr>
          <a:xfrm>
            <a:off x="2594610" y="1363980"/>
            <a:ext cx="1168400" cy="1168400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  <a:alpha val="6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149587" tIns="149587" rIns="149587" bIns="149587" numCol="1" spcCol="1270" anchor="ctr" anchorCtr="0">
            <a:noAutofit/>
          </a:bodyPr>
          <a:lstStyle/>
          <a:p>
            <a:pPr marL="0" marR="0" lvl="0" indent="0" algn="ctr" defTabSz="93726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83" name="Straight Connector 56"/>
          <p:cNvCxnSpPr/>
          <p:nvPr/>
        </p:nvCxnSpPr>
        <p:spPr>
          <a:xfrm flipH="1">
            <a:off x="3178582" y="890530"/>
            <a:ext cx="2" cy="383855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84" name="Straight Connector 57"/>
          <p:cNvCxnSpPr/>
          <p:nvPr/>
        </p:nvCxnSpPr>
        <p:spPr>
          <a:xfrm flipH="1">
            <a:off x="3178582" y="2616315"/>
            <a:ext cx="2" cy="383855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85" name="Straight Connector 60"/>
          <p:cNvCxnSpPr/>
          <p:nvPr/>
        </p:nvCxnSpPr>
        <p:spPr>
          <a:xfrm rot="10800000" flipV="1">
            <a:off x="3759655" y="1274386"/>
            <a:ext cx="583004" cy="337407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86" name="Straight Connector 61"/>
          <p:cNvCxnSpPr/>
          <p:nvPr/>
        </p:nvCxnSpPr>
        <p:spPr>
          <a:xfrm rot="10800000" flipV="1">
            <a:off x="1992272" y="2282760"/>
            <a:ext cx="605239" cy="333556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87" name="Straight Connector 66"/>
          <p:cNvCxnSpPr/>
          <p:nvPr/>
        </p:nvCxnSpPr>
        <p:spPr>
          <a:xfrm rot="14400000" flipV="1">
            <a:off x="3763897" y="2333562"/>
            <a:ext cx="583004" cy="337407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188" name="Straight Connector 67"/>
          <p:cNvCxnSpPr/>
          <p:nvPr/>
        </p:nvCxnSpPr>
        <p:spPr>
          <a:xfrm rot="14400000" flipV="1">
            <a:off x="1985327" y="1300031"/>
            <a:ext cx="605239" cy="333556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191" name="Text Box 4"/>
          <p:cNvSpPr txBox="1"/>
          <p:nvPr/>
        </p:nvSpPr>
        <p:spPr>
          <a:xfrm>
            <a:off x="278130" y="960120"/>
            <a:ext cx="82359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呼叫中心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3" name="Text Box 4"/>
          <p:cNvSpPr txBox="1"/>
          <p:nvPr/>
        </p:nvSpPr>
        <p:spPr>
          <a:xfrm>
            <a:off x="3759835" y="3622040"/>
            <a:ext cx="82359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电子商务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4" name="Text Box 4"/>
          <p:cNvSpPr txBox="1"/>
          <p:nvPr/>
        </p:nvSpPr>
        <p:spPr>
          <a:xfrm>
            <a:off x="278130" y="2999740"/>
            <a:ext cx="82359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数据处理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5" name="Text Box 4"/>
          <p:cNvSpPr txBox="1"/>
          <p:nvPr/>
        </p:nvSpPr>
        <p:spPr>
          <a:xfrm>
            <a:off x="1648460" y="219075"/>
            <a:ext cx="105092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第三方支付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6" name="Text Box 4"/>
          <p:cNvSpPr txBox="1"/>
          <p:nvPr/>
        </p:nvSpPr>
        <p:spPr>
          <a:xfrm>
            <a:off x="5238115" y="951865"/>
            <a:ext cx="823595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消费金融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7" name="Text Box 4"/>
          <p:cNvSpPr txBox="1"/>
          <p:nvPr/>
        </p:nvSpPr>
        <p:spPr>
          <a:xfrm>
            <a:off x="5288280" y="2999740"/>
            <a:ext cx="949960" cy="26035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1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保险</a:t>
            </a:r>
            <a:endParaRPr lang="zh-CN" altLang="en-US" sz="11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2641600" y="1619250"/>
            <a:ext cx="116649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</a:t>
            </a:r>
            <a:endParaRPr lang="zh-CN" altLang="en-US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 Data</a:t>
            </a:r>
            <a:endParaRPr lang="en-US" altLang="zh-CN" sz="1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6"/>
          <p:cNvGrpSpPr/>
          <p:nvPr/>
        </p:nvGrpSpPr>
        <p:grpSpPr bwMode="auto">
          <a:xfrm>
            <a:off x="280670" y="306070"/>
            <a:ext cx="5995670" cy="3272320"/>
            <a:chOff x="214314" y="631710"/>
            <a:chExt cx="8375260" cy="4442161"/>
          </a:xfrm>
        </p:grpSpPr>
        <p:grpSp>
          <p:nvGrpSpPr>
            <p:cNvPr id="3" name="组合 2"/>
            <p:cNvGrpSpPr/>
            <p:nvPr/>
          </p:nvGrpSpPr>
          <p:grpSpPr bwMode="auto">
            <a:xfrm>
              <a:off x="214314" y="2341208"/>
              <a:ext cx="6127768" cy="941632"/>
              <a:chOff x="223645" y="2948175"/>
              <a:chExt cx="6876733" cy="942325"/>
            </a:xfrm>
          </p:grpSpPr>
          <p:sp>
            <p:nvSpPr>
              <p:cNvPr id="5" name="AutoShape 7"/>
              <p:cNvSpPr>
                <a:spLocks noChangeArrowheads="1"/>
              </p:cNvSpPr>
              <p:nvPr/>
            </p:nvSpPr>
            <p:spPr bwMode="auto">
              <a:xfrm>
                <a:off x="223645" y="2964069"/>
                <a:ext cx="6684329" cy="915311"/>
              </a:xfrm>
              <a:prstGeom prst="homePlate">
                <a:avLst>
                  <a:gd name="adj" fmla="val 40030"/>
                </a:avLst>
              </a:prstGeom>
              <a:gradFill rotWithShape="1">
                <a:gsLst>
                  <a:gs pos="0">
                    <a:srgbClr val="B2B2B2">
                      <a:gamma/>
                      <a:tint val="5882"/>
                      <a:invGamma/>
                    </a:srgbClr>
                  </a:gs>
                  <a:gs pos="100000">
                    <a:srgbClr val="EAEAEA"/>
                  </a:gs>
                </a:gsLst>
                <a:lin ang="5400000" scaled="1"/>
              </a:gradFill>
              <a:ln w="9525">
                <a:solidFill>
                  <a:srgbClr val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marL="357505" indent="-357505" eaLnBrk="1" fontAlgn="auto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200" kern="0" dirty="0">
                  <a:solidFill>
                    <a:srgbClr val="646464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AutoShape 8"/>
              <p:cNvSpPr>
                <a:spLocks noChangeArrowheads="1"/>
              </p:cNvSpPr>
              <p:nvPr/>
            </p:nvSpPr>
            <p:spPr bwMode="auto">
              <a:xfrm>
                <a:off x="5144251" y="2954533"/>
                <a:ext cx="566530" cy="934380"/>
              </a:xfrm>
              <a:prstGeom prst="chevron">
                <a:avLst>
                  <a:gd name="adj" fmla="val 55472"/>
                </a:avLst>
              </a:prstGeom>
              <a:solidFill>
                <a:srgbClr val="0070C0"/>
              </a:solidFill>
              <a:ln w="9525">
                <a:solidFill>
                  <a:sysClr val="window" lastClr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3756434" y="2954531"/>
                <a:ext cx="566530" cy="934379"/>
              </a:xfrm>
              <a:prstGeom prst="chevron">
                <a:avLst>
                  <a:gd name="adj" fmla="val 55472"/>
                </a:avLst>
              </a:prstGeom>
              <a:solidFill>
                <a:srgbClr val="0070C0"/>
              </a:solidFill>
              <a:ln w="9525">
                <a:solidFill>
                  <a:sysClr val="window" lastClr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2366835" y="2954531"/>
                <a:ext cx="566528" cy="934379"/>
              </a:xfrm>
              <a:prstGeom prst="chevron">
                <a:avLst>
                  <a:gd name="adj" fmla="val 55472"/>
                </a:avLst>
              </a:prstGeom>
              <a:solidFill>
                <a:srgbClr val="0070C0"/>
              </a:solidFill>
              <a:ln w="9525">
                <a:solidFill>
                  <a:sysClr val="window" lastClr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AutoShape 8"/>
              <p:cNvSpPr>
                <a:spLocks noChangeArrowheads="1"/>
              </p:cNvSpPr>
              <p:nvPr/>
            </p:nvSpPr>
            <p:spPr bwMode="auto">
              <a:xfrm>
                <a:off x="977237" y="2954531"/>
                <a:ext cx="568310" cy="935969"/>
              </a:xfrm>
              <a:prstGeom prst="chevron">
                <a:avLst>
                  <a:gd name="adj" fmla="val 55472"/>
                </a:avLst>
              </a:prstGeom>
              <a:solidFill>
                <a:srgbClr val="0070C0"/>
              </a:solidFill>
              <a:ln w="9525">
                <a:solidFill>
                  <a:sysClr val="window" lastClr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AutoShape 8"/>
              <p:cNvSpPr>
                <a:spLocks noChangeArrowheads="1"/>
              </p:cNvSpPr>
              <p:nvPr/>
            </p:nvSpPr>
            <p:spPr bwMode="auto">
              <a:xfrm>
                <a:off x="6533850" y="2948175"/>
                <a:ext cx="566528" cy="934380"/>
              </a:xfrm>
              <a:prstGeom prst="chevron">
                <a:avLst>
                  <a:gd name="adj" fmla="val 55472"/>
                </a:avLst>
              </a:prstGeom>
              <a:solidFill>
                <a:srgbClr val="0070C0"/>
              </a:solidFill>
              <a:ln w="9525">
                <a:solidFill>
                  <a:sysClr val="window" lastClr="FFFFFF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TextBox 25"/>
              <p:cNvSpPr txBox="1"/>
              <p:nvPr/>
            </p:nvSpPr>
            <p:spPr>
              <a:xfrm>
                <a:off x="241460" y="3237391"/>
                <a:ext cx="646699" cy="312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0" dirty="0">
                    <a:latin typeface="Impact" panose="020B0806030902050204" pitchFamily="34" charset="0"/>
                    <a:ea typeface="微软雅黑" panose="020B0503020204020204" pitchFamily="34" charset="-122"/>
                  </a:rPr>
                  <a:t>1990</a:t>
                </a:r>
                <a:endParaRPr lang="zh-CN" altLang="en-US" kern="0" dirty="0"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TextBox 26"/>
              <p:cNvSpPr txBox="1"/>
              <p:nvPr/>
            </p:nvSpPr>
            <p:spPr>
              <a:xfrm>
                <a:off x="1631060" y="3237309"/>
                <a:ext cx="646699" cy="312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0" dirty="0">
                    <a:latin typeface="Impact" panose="020B0806030902050204" pitchFamily="34" charset="0"/>
                    <a:ea typeface="微软雅黑" panose="020B0503020204020204" pitchFamily="34" charset="-122"/>
                  </a:rPr>
                  <a:t>1998</a:t>
                </a:r>
                <a:endParaRPr lang="zh-CN" altLang="en-US" kern="0" dirty="0"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TextBox 27"/>
              <p:cNvSpPr txBox="1"/>
              <p:nvPr/>
            </p:nvSpPr>
            <p:spPr>
              <a:xfrm>
                <a:off x="3018878" y="3237309"/>
                <a:ext cx="751809" cy="312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i="1" kern="0" dirty="0" smtClean="0">
                    <a:solidFill>
                      <a:srgbClr val="646464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2012</a:t>
                </a:r>
                <a:endParaRPr lang="zh-CN" altLang="en-US" i="1" kern="0" dirty="0">
                  <a:solidFill>
                    <a:srgbClr val="646464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TextBox 28"/>
              <p:cNvSpPr txBox="1"/>
              <p:nvPr/>
            </p:nvSpPr>
            <p:spPr>
              <a:xfrm>
                <a:off x="4406695" y="3237309"/>
                <a:ext cx="703708" cy="312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0" dirty="0" smtClean="0">
                    <a:latin typeface="Impact" panose="020B0806030902050204" pitchFamily="34" charset="0"/>
                    <a:ea typeface="微软雅黑" panose="020B0503020204020204" pitchFamily="34" charset="-122"/>
                  </a:rPr>
                  <a:t>2014</a:t>
                </a:r>
                <a:endParaRPr lang="zh-CN" altLang="en-US" kern="0" dirty="0"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TextBox 29"/>
              <p:cNvSpPr txBox="1"/>
              <p:nvPr/>
            </p:nvSpPr>
            <p:spPr>
              <a:xfrm>
                <a:off x="5794513" y="3237309"/>
                <a:ext cx="703707" cy="313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defRPr i="1">
                    <a:solidFill>
                      <a:srgbClr val="646464"/>
                    </a:solidFill>
                  </a:defRPr>
                </a:lvl1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kern="0" dirty="0" smtClean="0">
                    <a:latin typeface="Impact" panose="020B0806030902050204" pitchFamily="34" charset="0"/>
                    <a:ea typeface="微软雅黑" panose="020B0503020204020204" pitchFamily="34" charset="-122"/>
                  </a:rPr>
                  <a:t>2015</a:t>
                </a:r>
                <a:endParaRPr lang="zh-CN" altLang="en-US" kern="0" dirty="0"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5" name="组合 40"/>
            <p:cNvGrpSpPr/>
            <p:nvPr/>
          </p:nvGrpSpPr>
          <p:grpSpPr bwMode="auto">
            <a:xfrm>
              <a:off x="464727" y="3118099"/>
              <a:ext cx="1722857" cy="1135546"/>
              <a:chOff x="941884" y="3983470"/>
              <a:chExt cx="1933504" cy="1135561"/>
            </a:xfrm>
          </p:grpSpPr>
          <p:cxnSp>
            <p:nvCxnSpPr>
              <p:cNvPr id="96" name="直接连接符 41"/>
              <p:cNvCxnSpPr>
                <a:cxnSpLocks noChangeShapeType="1"/>
              </p:cNvCxnSpPr>
              <p:nvPr/>
            </p:nvCxnSpPr>
            <p:spPr bwMode="auto">
              <a:xfrm>
                <a:off x="941884" y="3983470"/>
                <a:ext cx="0" cy="1037839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7" name="TextBox 42"/>
              <p:cNvSpPr txBox="1"/>
              <p:nvPr/>
            </p:nvSpPr>
            <p:spPr>
              <a:xfrm>
                <a:off x="949474" y="4337178"/>
                <a:ext cx="1925914" cy="7818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远洋成立</a:t>
                </a:r>
                <a:endPara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企业成立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8" name="组合 43"/>
            <p:cNvGrpSpPr/>
            <p:nvPr/>
          </p:nvGrpSpPr>
          <p:grpSpPr bwMode="auto">
            <a:xfrm>
              <a:off x="1668469" y="1053414"/>
              <a:ext cx="1716094" cy="1501123"/>
              <a:chOff x="2292895" y="1917484"/>
              <a:chExt cx="1925915" cy="1501897"/>
            </a:xfrm>
          </p:grpSpPr>
          <p:cxnSp>
            <p:nvCxnSpPr>
              <p:cNvPr id="99" name="直接连接符 44"/>
              <p:cNvCxnSpPr>
                <a:cxnSpLocks noChangeShapeType="1"/>
              </p:cNvCxnSpPr>
              <p:nvPr/>
            </p:nvCxnSpPr>
            <p:spPr bwMode="auto">
              <a:xfrm>
                <a:off x="2293144" y="2060848"/>
                <a:ext cx="0" cy="1358533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0" name="TextBox 45"/>
              <p:cNvSpPr txBox="1"/>
              <p:nvPr/>
            </p:nvSpPr>
            <p:spPr>
              <a:xfrm>
                <a:off x="2292895" y="1917484"/>
                <a:ext cx="1925915" cy="78224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外包服务</a:t>
                </a:r>
                <a:endPara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开展账单打印业务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46"/>
            <p:cNvGrpSpPr/>
            <p:nvPr/>
          </p:nvGrpSpPr>
          <p:grpSpPr bwMode="auto">
            <a:xfrm>
              <a:off x="2876503" y="3114924"/>
              <a:ext cx="1725677" cy="1958947"/>
              <a:chOff x="3648596" y="3980384"/>
              <a:chExt cx="1936668" cy="1958854"/>
            </a:xfrm>
          </p:grpSpPr>
          <p:cxnSp>
            <p:nvCxnSpPr>
              <p:cNvPr id="102" name="直接连接符 47"/>
              <p:cNvCxnSpPr>
                <a:cxnSpLocks noChangeShapeType="1"/>
              </p:cNvCxnSpPr>
              <p:nvPr/>
            </p:nvCxnSpPr>
            <p:spPr bwMode="auto">
              <a:xfrm>
                <a:off x="3648596" y="3980384"/>
                <a:ext cx="0" cy="1358533"/>
              </a:xfrm>
              <a:prstGeom prst="line">
                <a:avLst/>
              </a:prstGeom>
              <a:noFill/>
              <a:ln w="9525" algn="ctr">
                <a:solidFill>
                  <a:srgbClr val="FFFFFF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3" name="TextBox 48"/>
              <p:cNvSpPr txBox="1"/>
              <p:nvPr/>
            </p:nvSpPr>
            <p:spPr>
              <a:xfrm>
                <a:off x="3659351" y="4311840"/>
                <a:ext cx="1925913" cy="16273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一站式服务</a:t>
                </a:r>
                <a:endParaRPr lang="zh-CN" altLang="en-US" sz="1200" b="1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公司推出一站式金融后台服务理念</a:t>
                </a:r>
                <a:endParaRPr lang="zh-CN" altLang="en-US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rPr>
                  <a:t>成立呼叫中心、制卡、电子商务等子公司</a:t>
                </a:r>
                <a:endParaRPr lang="zh-CN" altLang="en-US" kern="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4" name="组合 49"/>
            <p:cNvGrpSpPr/>
            <p:nvPr/>
          </p:nvGrpSpPr>
          <p:grpSpPr bwMode="auto">
            <a:xfrm>
              <a:off x="5287981" y="3114924"/>
              <a:ext cx="2224095" cy="1702477"/>
              <a:chOff x="6354545" y="3980384"/>
              <a:chExt cx="2496027" cy="1702396"/>
            </a:xfrm>
          </p:grpSpPr>
          <p:cxnSp>
            <p:nvCxnSpPr>
              <p:cNvPr id="105" name="直接连接符 50"/>
              <p:cNvCxnSpPr>
                <a:cxnSpLocks noChangeShapeType="1"/>
              </p:cNvCxnSpPr>
              <p:nvPr/>
            </p:nvCxnSpPr>
            <p:spPr bwMode="auto">
              <a:xfrm>
                <a:off x="6363260" y="3980384"/>
                <a:ext cx="0" cy="1139997"/>
              </a:xfrm>
              <a:prstGeom prst="line">
                <a:avLst/>
              </a:prstGeom>
              <a:noFill/>
              <a:ln w="9525" algn="ctr">
                <a:solidFill>
                  <a:srgbClr val="888888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6" name="TextBox 51"/>
              <p:cNvSpPr txBox="1"/>
              <p:nvPr/>
            </p:nvSpPr>
            <p:spPr>
              <a:xfrm>
                <a:off x="6354545" y="4337246"/>
                <a:ext cx="2496027" cy="134553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发展保险</a:t>
                </a:r>
                <a:endPara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收购保险代理公司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与银行全面合作销售保险产品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7" name="组合 52"/>
            <p:cNvGrpSpPr/>
            <p:nvPr/>
          </p:nvGrpSpPr>
          <p:grpSpPr bwMode="auto">
            <a:xfrm>
              <a:off x="4120477" y="1053414"/>
              <a:ext cx="2251770" cy="1501123"/>
              <a:chOff x="5044092" y="1917484"/>
              <a:chExt cx="1925664" cy="1501897"/>
            </a:xfrm>
          </p:grpSpPr>
          <p:cxnSp>
            <p:nvCxnSpPr>
              <p:cNvPr id="108" name="直接连接符 107"/>
              <p:cNvCxnSpPr>
                <a:cxnSpLocks noChangeShapeType="1"/>
              </p:cNvCxnSpPr>
              <p:nvPr/>
            </p:nvCxnSpPr>
            <p:spPr bwMode="auto">
              <a:xfrm>
                <a:off x="5044092" y="2060848"/>
                <a:ext cx="0" cy="1358533"/>
              </a:xfrm>
              <a:prstGeom prst="line">
                <a:avLst/>
              </a:prstGeom>
              <a:noFill/>
              <a:ln w="9525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9" name="TextBox 54"/>
              <p:cNvSpPr txBox="1"/>
              <p:nvPr/>
            </p:nvSpPr>
            <p:spPr>
              <a:xfrm>
                <a:off x="5044680" y="1917484"/>
                <a:ext cx="1925076" cy="134629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200" b="1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外包合作</a:t>
                </a:r>
                <a:endPara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向外包合作转型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成立非金融外呼中心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  <a:p>
                <a:pPr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kern="0" dirty="0">
                    <a:solidFill>
                      <a:schemeClr val="bg1"/>
                    </a:solidFill>
                    <a:uFillTx/>
                    <a:latin typeface="Arial" panose="020B0604020202020204" pitchFamily="34" charset="0"/>
                    <a:ea typeface="微软雅黑" panose="020B0503020204020204" pitchFamily="34" charset="-122"/>
                  </a:rPr>
                  <a:t>拓展大数据整合服务</a:t>
                </a:r>
                <a:endPara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0" name="Group 12"/>
            <p:cNvGrpSpPr/>
            <p:nvPr/>
          </p:nvGrpSpPr>
          <p:grpSpPr bwMode="auto">
            <a:xfrm rot="-1693754" flipH="1" flipV="1">
              <a:off x="6743450" y="3103812"/>
              <a:ext cx="1093613" cy="293687"/>
              <a:chOff x="2532" y="1051"/>
              <a:chExt cx="893" cy="246"/>
            </a:xfrm>
          </p:grpSpPr>
          <p:grpSp>
            <p:nvGrpSpPr>
              <p:cNvPr id="111" name="Group 13"/>
              <p:cNvGrpSpPr/>
              <p:nvPr/>
            </p:nvGrpSpPr>
            <p:grpSpPr bwMode="auto">
              <a:xfrm>
                <a:off x="2533" y="1063"/>
                <a:ext cx="741" cy="186"/>
                <a:chOff x="1567" y="2572"/>
                <a:chExt cx="1115" cy="279"/>
              </a:xfrm>
            </p:grpSpPr>
            <p:sp>
              <p:nvSpPr>
                <p:cNvPr id="112" name="AutoShape 14"/>
                <p:cNvSpPr>
                  <a:spLocks noChangeArrowheads="1"/>
                </p:cNvSpPr>
                <p:nvPr/>
              </p:nvSpPr>
              <p:spPr bwMode="ltGray">
                <a:xfrm rot="5263130">
                  <a:off x="1862" y="2287"/>
                  <a:ext cx="227" cy="80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3" name="AutoShape 15"/>
                <p:cNvSpPr>
                  <a:spLocks noChangeArrowheads="1"/>
                </p:cNvSpPr>
                <p:nvPr/>
              </p:nvSpPr>
              <p:spPr bwMode="ltGray">
                <a:xfrm rot="6078281">
                  <a:off x="2000" y="2283"/>
                  <a:ext cx="223" cy="813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4" name="AutoShape 16"/>
                <p:cNvSpPr>
                  <a:spLocks noChangeArrowheads="1"/>
                </p:cNvSpPr>
                <p:nvPr/>
              </p:nvSpPr>
              <p:spPr bwMode="ltGray">
                <a:xfrm rot="6373927">
                  <a:off x="2072" y="2306"/>
                  <a:ext cx="225" cy="80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5" name="AutoShape 1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38"/>
                  <a:ext cx="227" cy="80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6" name="Group 18"/>
              <p:cNvGrpSpPr/>
              <p:nvPr/>
            </p:nvGrpSpPr>
            <p:grpSpPr bwMode="auto">
              <a:xfrm rot="1353540">
                <a:off x="2683" y="1125"/>
                <a:ext cx="741" cy="188"/>
                <a:chOff x="1572" y="2571"/>
                <a:chExt cx="1114" cy="280"/>
              </a:xfrm>
            </p:grpSpPr>
            <p:sp>
              <p:nvSpPr>
                <p:cNvPr id="117" name="AutoShape 19"/>
                <p:cNvSpPr>
                  <a:spLocks noChangeArrowheads="1"/>
                </p:cNvSpPr>
                <p:nvPr/>
              </p:nvSpPr>
              <p:spPr bwMode="ltGray">
                <a:xfrm rot="5263130">
                  <a:off x="1875" y="2292"/>
                  <a:ext cx="224" cy="80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8" name="AutoShape 20"/>
                <p:cNvSpPr>
                  <a:spLocks noChangeArrowheads="1"/>
                </p:cNvSpPr>
                <p:nvPr/>
              </p:nvSpPr>
              <p:spPr bwMode="ltGray">
                <a:xfrm rot="6078281">
                  <a:off x="2007" y="2285"/>
                  <a:ext cx="220" cy="813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9" name="AutoShape 21"/>
                <p:cNvSpPr>
                  <a:spLocks noChangeArrowheads="1"/>
                </p:cNvSpPr>
                <p:nvPr/>
              </p:nvSpPr>
              <p:spPr bwMode="ltGray">
                <a:xfrm rot="6373927">
                  <a:off x="2084" y="2312"/>
                  <a:ext cx="222" cy="80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0" name="AutoShape 22"/>
                <p:cNvSpPr>
                  <a:spLocks noChangeArrowheads="1"/>
                </p:cNvSpPr>
                <p:nvPr/>
              </p:nvSpPr>
              <p:spPr bwMode="ltGray">
                <a:xfrm rot="6906312">
                  <a:off x="2172" y="2342"/>
                  <a:ext cx="226" cy="81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121" name="直接连接符 66"/>
            <p:cNvCxnSpPr>
              <a:cxnSpLocks noChangeShapeType="1"/>
            </p:cNvCxnSpPr>
            <p:nvPr/>
          </p:nvCxnSpPr>
          <p:spPr bwMode="auto">
            <a:xfrm>
              <a:off x="7106337" y="1052762"/>
              <a:ext cx="0" cy="1053457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2" name="TextBox 46"/>
            <p:cNvSpPr txBox="1"/>
            <p:nvPr/>
          </p:nvSpPr>
          <p:spPr bwMode="auto">
            <a:xfrm>
              <a:off x="7213803" y="631710"/>
              <a:ext cx="1375771" cy="17214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互联网</a:t>
              </a:r>
              <a:r>
                <a:rPr lang="en-US" altLang="zh-CN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+</a:t>
              </a:r>
              <a:endParaRPr lang="en-US" altLang="zh-CN" sz="1200" b="1" kern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b="1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大数据时代</a:t>
              </a:r>
              <a:endParaRPr lang="zh-CN" altLang="en-US" sz="1200" b="1" kern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kern="0" dirty="0">
                  <a:solidFill>
                    <a:schemeClr val="bg1"/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rPr>
                <a:t>利用大数据资源，全面发展消费金融服务</a:t>
              </a:r>
              <a:endParaRPr lang="zh-CN" altLang="en-US" kern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23" name="组合 69"/>
            <p:cNvGrpSpPr/>
            <p:nvPr/>
          </p:nvGrpSpPr>
          <p:grpSpPr bwMode="auto">
            <a:xfrm>
              <a:off x="6591326" y="2214177"/>
              <a:ext cx="1282296" cy="1238571"/>
              <a:chOff x="7970483" y="3043711"/>
              <a:chExt cx="1281931" cy="1238394"/>
            </a:xfrm>
          </p:grpSpPr>
          <p:grpSp>
            <p:nvGrpSpPr>
              <p:cNvPr id="124" name="组合 4"/>
              <p:cNvGrpSpPr/>
              <p:nvPr/>
            </p:nvGrpSpPr>
            <p:grpSpPr bwMode="auto">
              <a:xfrm>
                <a:off x="7970483" y="3043711"/>
                <a:ext cx="1237903" cy="1238394"/>
                <a:chOff x="8011118" y="2698817"/>
                <a:chExt cx="1931886" cy="1932653"/>
              </a:xfrm>
            </p:grpSpPr>
            <p:sp>
              <p:nvSpPr>
                <p:cNvPr id="126" name="Oval 19"/>
                <p:cNvSpPr>
                  <a:spLocks noChangeArrowheads="1"/>
                </p:cNvSpPr>
                <p:nvPr/>
              </p:nvSpPr>
              <p:spPr bwMode="auto">
                <a:xfrm>
                  <a:off x="8011118" y="2698817"/>
                  <a:ext cx="1931886" cy="1932653"/>
                </a:xfrm>
                <a:prstGeom prst="ellipse">
                  <a:avLst/>
                </a:prstGeom>
                <a:solidFill>
                  <a:srgbClr val="0070C0"/>
                </a:solidFill>
                <a:ln w="9525">
                  <a:solidFill>
                    <a:srgbClr val="2676FF">
                      <a:lumMod val="75000"/>
                    </a:srgbClr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+mn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27" name="未知"/>
                <p:cNvSpPr/>
                <p:nvPr/>
              </p:nvSpPr>
              <p:spPr bwMode="auto">
                <a:xfrm>
                  <a:off x="8234028" y="2743417"/>
                  <a:ext cx="1488542" cy="725983"/>
                </a:xfrm>
                <a:custGeom>
                  <a:avLst/>
                  <a:gdLst>
                    <a:gd name="T0" fmla="*/ 729 w 1321"/>
                    <a:gd name="T1" fmla="*/ 203 h 712"/>
                    <a:gd name="T2" fmla="*/ 738 w 1321"/>
                    <a:gd name="T3" fmla="*/ 224 h 712"/>
                    <a:gd name="T4" fmla="*/ 740 w 1321"/>
                    <a:gd name="T5" fmla="*/ 244 h 712"/>
                    <a:gd name="T6" fmla="*/ 737 w 1321"/>
                    <a:gd name="T7" fmla="*/ 262 h 712"/>
                    <a:gd name="T8" fmla="*/ 727 w 1321"/>
                    <a:gd name="T9" fmla="*/ 279 h 712"/>
                    <a:gd name="T10" fmla="*/ 713 w 1321"/>
                    <a:gd name="T11" fmla="*/ 294 h 712"/>
                    <a:gd name="T12" fmla="*/ 694 w 1321"/>
                    <a:gd name="T13" fmla="*/ 306 h 712"/>
                    <a:gd name="T14" fmla="*/ 670 w 1321"/>
                    <a:gd name="T15" fmla="*/ 318 h 712"/>
                    <a:gd name="T16" fmla="*/ 643 w 1321"/>
                    <a:gd name="T17" fmla="*/ 329 h 712"/>
                    <a:gd name="T18" fmla="*/ 612 w 1321"/>
                    <a:gd name="T19" fmla="*/ 338 h 712"/>
                    <a:gd name="T20" fmla="*/ 578 w 1321"/>
                    <a:gd name="T21" fmla="*/ 346 h 712"/>
                    <a:gd name="T22" fmla="*/ 542 w 1321"/>
                    <a:gd name="T23" fmla="*/ 352 h 712"/>
                    <a:gd name="T24" fmla="*/ 502 w 1321"/>
                    <a:gd name="T25" fmla="*/ 357 h 712"/>
                    <a:gd name="T26" fmla="*/ 462 w 1321"/>
                    <a:gd name="T27" fmla="*/ 360 h 712"/>
                    <a:gd name="T28" fmla="*/ 445 w 1321"/>
                    <a:gd name="T29" fmla="*/ 361 h 712"/>
                    <a:gd name="T30" fmla="*/ 267 w 1321"/>
                    <a:gd name="T31" fmla="*/ 361 h 712"/>
                    <a:gd name="T32" fmla="*/ 264 w 1321"/>
                    <a:gd name="T33" fmla="*/ 361 h 712"/>
                    <a:gd name="T34" fmla="*/ 229 w 1321"/>
                    <a:gd name="T35" fmla="*/ 359 h 712"/>
                    <a:gd name="T36" fmla="*/ 195 w 1321"/>
                    <a:gd name="T37" fmla="*/ 357 h 712"/>
                    <a:gd name="T38" fmla="*/ 162 w 1321"/>
                    <a:gd name="T39" fmla="*/ 353 h 712"/>
                    <a:gd name="T40" fmla="*/ 132 w 1321"/>
                    <a:gd name="T41" fmla="*/ 349 h 712"/>
                    <a:gd name="T42" fmla="*/ 104 w 1321"/>
                    <a:gd name="T43" fmla="*/ 343 h 712"/>
                    <a:gd name="T44" fmla="*/ 79 w 1321"/>
                    <a:gd name="T45" fmla="*/ 336 h 712"/>
                    <a:gd name="T46" fmla="*/ 57 w 1321"/>
                    <a:gd name="T47" fmla="*/ 329 h 712"/>
                    <a:gd name="T48" fmla="*/ 38 w 1321"/>
                    <a:gd name="T49" fmla="*/ 319 h 712"/>
                    <a:gd name="T50" fmla="*/ 22 w 1321"/>
                    <a:gd name="T51" fmla="*/ 308 h 712"/>
                    <a:gd name="T52" fmla="*/ 10 w 1321"/>
                    <a:gd name="T53" fmla="*/ 296 h 712"/>
                    <a:gd name="T54" fmla="*/ 3 w 1321"/>
                    <a:gd name="T55" fmla="*/ 281 h 712"/>
                    <a:gd name="T56" fmla="*/ 0 w 1321"/>
                    <a:gd name="T57" fmla="*/ 266 h 712"/>
                    <a:gd name="T58" fmla="*/ 0 w 1321"/>
                    <a:gd name="T59" fmla="*/ 264 h 712"/>
                    <a:gd name="T60" fmla="*/ 2 w 1321"/>
                    <a:gd name="T61" fmla="*/ 247 h 712"/>
                    <a:gd name="T62" fmla="*/ 9 w 1321"/>
                    <a:gd name="T63" fmla="*/ 226 h 712"/>
                    <a:gd name="T64" fmla="*/ 29 w 1321"/>
                    <a:gd name="T65" fmla="*/ 188 h 712"/>
                    <a:gd name="T66" fmla="*/ 53 w 1321"/>
                    <a:gd name="T67" fmla="*/ 152 h 712"/>
                    <a:gd name="T68" fmla="*/ 82 w 1321"/>
                    <a:gd name="T69" fmla="*/ 119 h 712"/>
                    <a:gd name="T70" fmla="*/ 114 w 1321"/>
                    <a:gd name="T71" fmla="*/ 89 h 712"/>
                    <a:gd name="T72" fmla="*/ 151 w 1321"/>
                    <a:gd name="T73" fmla="*/ 63 h 712"/>
                    <a:gd name="T74" fmla="*/ 191 w 1321"/>
                    <a:gd name="T75" fmla="*/ 42 h 712"/>
                    <a:gd name="T76" fmla="*/ 232 w 1321"/>
                    <a:gd name="T77" fmla="*/ 24 h 712"/>
                    <a:gd name="T78" fmla="*/ 278 w 1321"/>
                    <a:gd name="T79" fmla="*/ 11 h 712"/>
                    <a:gd name="T80" fmla="*/ 325 w 1321"/>
                    <a:gd name="T81" fmla="*/ 3 h 712"/>
                    <a:gd name="T82" fmla="*/ 374 w 1321"/>
                    <a:gd name="T83" fmla="*/ 0 h 712"/>
                    <a:gd name="T84" fmla="*/ 374 w 1321"/>
                    <a:gd name="T85" fmla="*/ 0 h 712"/>
                    <a:gd name="T86" fmla="*/ 425 w 1321"/>
                    <a:gd name="T87" fmla="*/ 3 h 712"/>
                    <a:gd name="T88" fmla="*/ 474 w 1321"/>
                    <a:gd name="T89" fmla="*/ 12 h 712"/>
                    <a:gd name="T90" fmla="*/ 522 w 1321"/>
                    <a:gd name="T91" fmla="*/ 27 h 712"/>
                    <a:gd name="T92" fmla="*/ 566 w 1321"/>
                    <a:gd name="T93" fmla="*/ 46 h 712"/>
                    <a:gd name="T94" fmla="*/ 606 w 1321"/>
                    <a:gd name="T95" fmla="*/ 69 h 712"/>
                    <a:gd name="T96" fmla="*/ 644 w 1321"/>
                    <a:gd name="T97" fmla="*/ 98 h 712"/>
                    <a:gd name="T98" fmla="*/ 677 w 1321"/>
                    <a:gd name="T99" fmla="*/ 130 h 712"/>
                    <a:gd name="T100" fmla="*/ 705 w 1321"/>
                    <a:gd name="T101" fmla="*/ 165 h 712"/>
                    <a:gd name="T102" fmla="*/ 729 w 1321"/>
                    <a:gd name="T103" fmla="*/ 203 h 712"/>
                    <a:gd name="T104" fmla="*/ 729 w 1321"/>
                    <a:gd name="T105" fmla="*/ 203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FF0000">
                        <a:alpha val="0"/>
                      </a:srgbClr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28" name="TextBox 71"/>
              <p:cNvSpPr txBox="1"/>
              <p:nvPr/>
            </p:nvSpPr>
            <p:spPr>
              <a:xfrm>
                <a:off x="8035547" y="3342197"/>
                <a:ext cx="1216867" cy="626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400" i="1" kern="0" dirty="0" smtClean="0">
                    <a:solidFill>
                      <a:sysClr val="window" lastClr="FFFFFF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未来</a:t>
                </a:r>
                <a:endParaRPr lang="zh-CN" altLang="en-US" sz="2400" i="1" kern="0" dirty="0">
                  <a:solidFill>
                    <a:sysClr val="window" lastClr="FFFFFF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9" name="Group 12"/>
            <p:cNvGrpSpPr/>
            <p:nvPr/>
          </p:nvGrpSpPr>
          <p:grpSpPr bwMode="auto">
            <a:xfrm rot="-1693754" flipH="1" flipV="1">
              <a:off x="6665925" y="3163885"/>
              <a:ext cx="1227138" cy="293687"/>
              <a:chOff x="2532" y="1051"/>
              <a:chExt cx="893" cy="246"/>
            </a:xfrm>
          </p:grpSpPr>
          <p:grpSp>
            <p:nvGrpSpPr>
              <p:cNvPr id="130" name="Group 13"/>
              <p:cNvGrpSpPr/>
              <p:nvPr/>
            </p:nvGrpSpPr>
            <p:grpSpPr bwMode="auto">
              <a:xfrm>
                <a:off x="2533" y="1063"/>
                <a:ext cx="741" cy="186"/>
                <a:chOff x="1567" y="2572"/>
                <a:chExt cx="1115" cy="279"/>
              </a:xfrm>
            </p:grpSpPr>
            <p:sp>
              <p:nvSpPr>
                <p:cNvPr id="131" name="AutoShape 14"/>
                <p:cNvSpPr>
                  <a:spLocks noChangeArrowheads="1"/>
                </p:cNvSpPr>
                <p:nvPr/>
              </p:nvSpPr>
              <p:spPr bwMode="ltGray">
                <a:xfrm rot="5263130">
                  <a:off x="1864" y="2287"/>
                  <a:ext cx="225" cy="814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2" name="AutoShape 15"/>
                <p:cNvSpPr>
                  <a:spLocks noChangeArrowheads="1"/>
                </p:cNvSpPr>
                <p:nvPr/>
              </p:nvSpPr>
              <p:spPr bwMode="ltGray">
                <a:xfrm rot="6078281">
                  <a:off x="2000" y="2285"/>
                  <a:ext cx="223" cy="8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3" name="AutoShape 16"/>
                <p:cNvSpPr>
                  <a:spLocks noChangeArrowheads="1"/>
                </p:cNvSpPr>
                <p:nvPr/>
              </p:nvSpPr>
              <p:spPr bwMode="ltGray">
                <a:xfrm rot="6373927">
                  <a:off x="2074" y="2307"/>
                  <a:ext cx="225" cy="814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4" name="AutoShape 17"/>
                <p:cNvSpPr>
                  <a:spLocks noChangeArrowheads="1"/>
                </p:cNvSpPr>
                <p:nvPr/>
              </p:nvSpPr>
              <p:spPr bwMode="ltGray">
                <a:xfrm rot="6906312">
                  <a:off x="2162" y="2341"/>
                  <a:ext cx="227" cy="814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5" name="Group 18"/>
              <p:cNvGrpSpPr/>
              <p:nvPr/>
            </p:nvGrpSpPr>
            <p:grpSpPr bwMode="auto">
              <a:xfrm rot="1353540">
                <a:off x="2683" y="1125"/>
                <a:ext cx="741" cy="188"/>
                <a:chOff x="1572" y="2571"/>
                <a:chExt cx="1114" cy="280"/>
              </a:xfrm>
            </p:grpSpPr>
            <p:sp>
              <p:nvSpPr>
                <p:cNvPr id="136" name="AutoShape 19"/>
                <p:cNvSpPr>
                  <a:spLocks noChangeArrowheads="1"/>
                </p:cNvSpPr>
                <p:nvPr/>
              </p:nvSpPr>
              <p:spPr bwMode="ltGray">
                <a:xfrm rot="5263130">
                  <a:off x="1871" y="2291"/>
                  <a:ext cx="226" cy="813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7" name="AutoShape 20"/>
                <p:cNvSpPr>
                  <a:spLocks noChangeArrowheads="1"/>
                </p:cNvSpPr>
                <p:nvPr/>
              </p:nvSpPr>
              <p:spPr bwMode="ltGray">
                <a:xfrm rot="6078281">
                  <a:off x="2005" y="2282"/>
                  <a:ext cx="224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8" name="AutoShape 21"/>
                <p:cNvSpPr>
                  <a:spLocks noChangeArrowheads="1"/>
                </p:cNvSpPr>
                <p:nvPr/>
              </p:nvSpPr>
              <p:spPr bwMode="ltGray">
                <a:xfrm rot="6373927">
                  <a:off x="2083" y="2312"/>
                  <a:ext cx="226" cy="81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9" name="AutoShape 22"/>
                <p:cNvSpPr>
                  <a:spLocks noChangeArrowheads="1"/>
                </p:cNvSpPr>
                <p:nvPr/>
              </p:nvSpPr>
              <p:spPr bwMode="ltGray">
                <a:xfrm rot="6906312">
                  <a:off x="2171" y="2342"/>
                  <a:ext cx="226" cy="815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0" y="407988"/>
            <a:ext cx="3735388" cy="270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16"/>
          <p:cNvSpPr/>
          <p:nvPr/>
        </p:nvSpPr>
        <p:spPr>
          <a:xfrm rot="-2700000">
            <a:off x="1681163" y="1674813"/>
            <a:ext cx="601662" cy="3308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创造</a:t>
            </a:r>
            <a:endParaRPr lang="zh-CN" altLang="en-US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49" name="TextBox 18"/>
          <p:cNvSpPr/>
          <p:nvPr/>
        </p:nvSpPr>
        <p:spPr>
          <a:xfrm rot="2520000">
            <a:off x="4183063" y="1670050"/>
            <a:ext cx="601662" cy="2914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</a:t>
            </a:r>
            <a:endParaRPr lang="zh-CN" altLang="en-US" sz="1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1" name="TextBox 20"/>
          <p:cNvSpPr/>
          <p:nvPr/>
        </p:nvSpPr>
        <p:spPr>
          <a:xfrm>
            <a:off x="2363788" y="2276475"/>
            <a:ext cx="601662" cy="3308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诚信</a:t>
            </a:r>
            <a:endParaRPr lang="zh-CN" altLang="en-US" sz="1200" b="1" dirty="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2" name="TextBox 21"/>
          <p:cNvSpPr/>
          <p:nvPr/>
        </p:nvSpPr>
        <p:spPr>
          <a:xfrm>
            <a:off x="3038475" y="1704975"/>
            <a:ext cx="601663" cy="3308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200" b="1" dirty="0">
                <a:solidFill>
                  <a:srgbClr val="A5A5A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尊重</a:t>
            </a:r>
            <a:endParaRPr lang="zh-CN" altLang="en-US" sz="1200" b="1" dirty="0">
              <a:solidFill>
                <a:srgbClr val="A5A5A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3" name="TextBox 22"/>
          <p:cNvSpPr/>
          <p:nvPr/>
        </p:nvSpPr>
        <p:spPr>
          <a:xfrm>
            <a:off x="3640138" y="1150938"/>
            <a:ext cx="601662" cy="272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专业</a:t>
            </a:r>
            <a:endParaRPr lang="zh-CN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8" name="TextBox 28"/>
          <p:cNvSpPr/>
          <p:nvPr/>
        </p:nvSpPr>
        <p:spPr>
          <a:xfrm>
            <a:off x="1225550" y="3383414"/>
            <a:ext cx="473456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企业宗旨：“诚信、尊重、创造、严谨、专业”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160" name="虚线箭头 46"/>
          <p:cNvSpPr/>
          <p:nvPr/>
        </p:nvSpPr>
        <p:spPr>
          <a:xfrm>
            <a:off x="493713" y="481013"/>
            <a:ext cx="360362" cy="200025"/>
          </a:xfrm>
          <a:custGeom>
            <a:avLst/>
            <a:gdLst/>
            <a:ahLst/>
            <a:cxnLst>
              <a:cxn ang="0">
                <a:pos x="49071" y="31058"/>
              </a:cxn>
              <a:cxn ang="0">
                <a:pos x="43373" y="36722"/>
              </a:cxn>
              <a:cxn ang="0">
                <a:pos x="43373" y="23293"/>
              </a:cxn>
              <a:cxn ang="0">
                <a:pos x="49071" y="28957"/>
              </a:cxn>
              <a:cxn ang="0">
                <a:pos x="43373" y="23293"/>
              </a:cxn>
              <a:cxn ang="0">
                <a:pos x="57745" y="22969"/>
              </a:cxn>
              <a:cxn ang="0">
                <a:pos x="52048" y="28633"/>
              </a:cxn>
              <a:cxn ang="0">
                <a:pos x="60722" y="15529"/>
              </a:cxn>
              <a:cxn ang="0">
                <a:pos x="66420" y="21193"/>
              </a:cxn>
              <a:cxn ang="0">
                <a:pos x="60722" y="15529"/>
              </a:cxn>
              <a:cxn ang="0">
                <a:pos x="49071" y="15529"/>
              </a:cxn>
              <a:cxn ang="0">
                <a:pos x="43373" y="21193"/>
              </a:cxn>
              <a:cxn ang="0">
                <a:pos x="34698" y="15529"/>
              </a:cxn>
              <a:cxn ang="0">
                <a:pos x="40396" y="21193"/>
              </a:cxn>
              <a:cxn ang="0">
                <a:pos x="34698" y="15529"/>
              </a:cxn>
              <a:cxn ang="0">
                <a:pos x="31721" y="15529"/>
              </a:cxn>
              <a:cxn ang="0">
                <a:pos x="26024" y="21193"/>
              </a:cxn>
              <a:cxn ang="0">
                <a:pos x="17349" y="15529"/>
              </a:cxn>
              <a:cxn ang="0">
                <a:pos x="23047" y="21193"/>
              </a:cxn>
              <a:cxn ang="0">
                <a:pos x="17349" y="15529"/>
              </a:cxn>
              <a:cxn ang="0">
                <a:pos x="14372" y="15529"/>
              </a:cxn>
              <a:cxn ang="0">
                <a:pos x="8674" y="21193"/>
              </a:cxn>
              <a:cxn ang="0">
                <a:pos x="0" y="15529"/>
              </a:cxn>
              <a:cxn ang="0">
                <a:pos x="5698" y="21193"/>
              </a:cxn>
              <a:cxn ang="0">
                <a:pos x="0" y="15529"/>
              </a:cxn>
              <a:cxn ang="0">
                <a:pos x="57745" y="15205"/>
              </a:cxn>
              <a:cxn ang="0">
                <a:pos x="52048" y="20869"/>
              </a:cxn>
              <a:cxn ang="0">
                <a:pos x="43373" y="7764"/>
              </a:cxn>
              <a:cxn ang="0">
                <a:pos x="49071" y="13429"/>
              </a:cxn>
              <a:cxn ang="0">
                <a:pos x="43373" y="7764"/>
              </a:cxn>
              <a:cxn ang="0">
                <a:pos x="57745" y="7440"/>
              </a:cxn>
              <a:cxn ang="0">
                <a:pos x="52048" y="13105"/>
              </a:cxn>
              <a:cxn ang="0">
                <a:pos x="43373" y="0"/>
              </a:cxn>
              <a:cxn ang="0">
                <a:pos x="49071" y="5664"/>
              </a:cxn>
              <a:cxn ang="0">
                <a:pos x="43373" y="0"/>
              </a:cxn>
            </a:cxnLst>
            <a:rect l="0" t="0" r="0" b="0"/>
            <a:pathLst>
              <a:path w="839382" h="466836">
                <a:moveTo>
                  <a:pt x="548125" y="394828"/>
                </a:moveTo>
                <a:lnTo>
                  <a:pt x="620133" y="394828"/>
                </a:lnTo>
                <a:lnTo>
                  <a:pt x="620133" y="466836"/>
                </a:lnTo>
                <a:lnTo>
                  <a:pt x="548125" y="466836"/>
                </a:lnTo>
                <a:lnTo>
                  <a:pt x="548125" y="394828"/>
                </a:lnTo>
                <a:close/>
                <a:moveTo>
                  <a:pt x="548125" y="296121"/>
                </a:moveTo>
                <a:lnTo>
                  <a:pt x="620133" y="296121"/>
                </a:lnTo>
                <a:lnTo>
                  <a:pt x="620133" y="368129"/>
                </a:lnTo>
                <a:lnTo>
                  <a:pt x="548125" y="368129"/>
                </a:lnTo>
                <a:lnTo>
                  <a:pt x="548125" y="296121"/>
                </a:lnTo>
                <a:close/>
                <a:moveTo>
                  <a:pt x="657750" y="292002"/>
                </a:moveTo>
                <a:lnTo>
                  <a:pt x="729758" y="292002"/>
                </a:lnTo>
                <a:lnTo>
                  <a:pt x="729758" y="364010"/>
                </a:lnTo>
                <a:lnTo>
                  <a:pt x="657750" y="364010"/>
                </a:lnTo>
                <a:lnTo>
                  <a:pt x="657750" y="292002"/>
                </a:lnTo>
                <a:close/>
                <a:moveTo>
                  <a:pt x="767374" y="197414"/>
                </a:moveTo>
                <a:lnTo>
                  <a:pt x="839382" y="197414"/>
                </a:lnTo>
                <a:lnTo>
                  <a:pt x="839382" y="269422"/>
                </a:lnTo>
                <a:lnTo>
                  <a:pt x="767374" y="269422"/>
                </a:lnTo>
                <a:lnTo>
                  <a:pt x="767374" y="197414"/>
                </a:lnTo>
                <a:close/>
                <a:moveTo>
                  <a:pt x="548125" y="197414"/>
                </a:moveTo>
                <a:lnTo>
                  <a:pt x="620133" y="197414"/>
                </a:lnTo>
                <a:lnTo>
                  <a:pt x="620133" y="269422"/>
                </a:lnTo>
                <a:lnTo>
                  <a:pt x="548125" y="269422"/>
                </a:lnTo>
                <a:lnTo>
                  <a:pt x="548125" y="197414"/>
                </a:lnTo>
                <a:close/>
                <a:moveTo>
                  <a:pt x="438500" y="197414"/>
                </a:moveTo>
                <a:lnTo>
                  <a:pt x="510508" y="197414"/>
                </a:lnTo>
                <a:lnTo>
                  <a:pt x="510508" y="269422"/>
                </a:lnTo>
                <a:lnTo>
                  <a:pt x="438500" y="269422"/>
                </a:lnTo>
                <a:lnTo>
                  <a:pt x="438500" y="197414"/>
                </a:lnTo>
                <a:close/>
                <a:moveTo>
                  <a:pt x="328875" y="197414"/>
                </a:moveTo>
                <a:lnTo>
                  <a:pt x="400883" y="197414"/>
                </a:lnTo>
                <a:lnTo>
                  <a:pt x="400883" y="269422"/>
                </a:lnTo>
                <a:lnTo>
                  <a:pt x="328875" y="269422"/>
                </a:lnTo>
                <a:lnTo>
                  <a:pt x="328875" y="197414"/>
                </a:lnTo>
                <a:close/>
                <a:moveTo>
                  <a:pt x="219250" y="197414"/>
                </a:moveTo>
                <a:lnTo>
                  <a:pt x="291258" y="197414"/>
                </a:lnTo>
                <a:lnTo>
                  <a:pt x="291258" y="269422"/>
                </a:lnTo>
                <a:lnTo>
                  <a:pt x="219250" y="269422"/>
                </a:lnTo>
                <a:lnTo>
                  <a:pt x="219250" y="197414"/>
                </a:lnTo>
                <a:close/>
                <a:moveTo>
                  <a:pt x="109625" y="197414"/>
                </a:moveTo>
                <a:lnTo>
                  <a:pt x="181633" y="197414"/>
                </a:lnTo>
                <a:lnTo>
                  <a:pt x="181633" y="269422"/>
                </a:lnTo>
                <a:lnTo>
                  <a:pt x="109625" y="269422"/>
                </a:lnTo>
                <a:lnTo>
                  <a:pt x="109625" y="197414"/>
                </a:lnTo>
                <a:close/>
                <a:moveTo>
                  <a:pt x="0" y="197414"/>
                </a:moveTo>
                <a:lnTo>
                  <a:pt x="72008" y="197414"/>
                </a:lnTo>
                <a:lnTo>
                  <a:pt x="72008" y="269422"/>
                </a:lnTo>
                <a:lnTo>
                  <a:pt x="0" y="269422"/>
                </a:lnTo>
                <a:lnTo>
                  <a:pt x="0" y="197414"/>
                </a:lnTo>
                <a:close/>
                <a:moveTo>
                  <a:pt x="657750" y="193295"/>
                </a:moveTo>
                <a:lnTo>
                  <a:pt x="729758" y="193295"/>
                </a:lnTo>
                <a:lnTo>
                  <a:pt x="729758" y="265303"/>
                </a:lnTo>
                <a:lnTo>
                  <a:pt x="657750" y="265303"/>
                </a:lnTo>
                <a:lnTo>
                  <a:pt x="657750" y="193295"/>
                </a:lnTo>
                <a:close/>
                <a:moveTo>
                  <a:pt x="548125" y="98707"/>
                </a:moveTo>
                <a:lnTo>
                  <a:pt x="620133" y="98707"/>
                </a:lnTo>
                <a:lnTo>
                  <a:pt x="620133" y="170715"/>
                </a:lnTo>
                <a:lnTo>
                  <a:pt x="548125" y="170715"/>
                </a:lnTo>
                <a:lnTo>
                  <a:pt x="548125" y="98707"/>
                </a:lnTo>
                <a:close/>
                <a:moveTo>
                  <a:pt x="657750" y="94588"/>
                </a:moveTo>
                <a:lnTo>
                  <a:pt x="729758" y="94588"/>
                </a:lnTo>
                <a:lnTo>
                  <a:pt x="729758" y="166596"/>
                </a:lnTo>
                <a:lnTo>
                  <a:pt x="657750" y="166596"/>
                </a:lnTo>
                <a:lnTo>
                  <a:pt x="657750" y="94588"/>
                </a:lnTo>
                <a:close/>
                <a:moveTo>
                  <a:pt x="548125" y="0"/>
                </a:moveTo>
                <a:lnTo>
                  <a:pt x="620133" y="0"/>
                </a:lnTo>
                <a:lnTo>
                  <a:pt x="620133" y="72008"/>
                </a:lnTo>
                <a:lnTo>
                  <a:pt x="548125" y="72008"/>
                </a:lnTo>
                <a:lnTo>
                  <a:pt x="548125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" y="216831"/>
            <a:ext cx="1990197" cy="1407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33" y="230828"/>
            <a:ext cx="1909018" cy="139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34" y="146736"/>
            <a:ext cx="1770896" cy="216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56" y="2452643"/>
            <a:ext cx="1613531" cy="120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9" y="1733321"/>
            <a:ext cx="2725083" cy="192614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79" y="2452643"/>
            <a:ext cx="1593850" cy="120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 cstate="print"/>
          <a:srcRect/>
          <a:stretch>
            <a:fillRect r="-11122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" y="422974"/>
            <a:ext cx="1346662" cy="51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36" y="407244"/>
            <a:ext cx="1574524" cy="53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4" y="407244"/>
            <a:ext cx="1480242" cy="53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1" y="422974"/>
            <a:ext cx="1511341" cy="516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" y="1114374"/>
            <a:ext cx="1346662" cy="50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1" y="1100552"/>
            <a:ext cx="1511341" cy="51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36" y="1100552"/>
            <a:ext cx="1574524" cy="51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4" y="1114374"/>
            <a:ext cx="1480242" cy="50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" y="1830071"/>
            <a:ext cx="1346662" cy="4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1" y="1828002"/>
            <a:ext cx="1494815" cy="4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06" y="1828002"/>
            <a:ext cx="1567354" cy="4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4" y="1828002"/>
            <a:ext cx="1480242" cy="4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" y="2450913"/>
            <a:ext cx="1346662" cy="5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0" y="2440834"/>
            <a:ext cx="1494815" cy="5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36" y="2440834"/>
            <a:ext cx="1574524" cy="5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4" y="2440834"/>
            <a:ext cx="1480242" cy="5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4" y="3164232"/>
            <a:ext cx="1346662" cy="47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36" y="3149608"/>
            <a:ext cx="1574524" cy="47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1" y="3149608"/>
            <a:ext cx="1494814" cy="47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94" y="3149608"/>
            <a:ext cx="1480242" cy="47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1852</Words>
  <Application>WPS 演示</Application>
  <PresentationFormat>自定义</PresentationFormat>
  <Paragraphs>345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Arial</vt:lpstr>
      <vt:lpstr>Impact</vt:lpstr>
      <vt:lpstr>Arial Unicode MS</vt:lpstr>
      <vt:lpstr>Calibri</vt:lpstr>
      <vt:lpstr>Lucida Sans</vt:lpstr>
      <vt:lpstr>ヒラギノ角ゴ ProN W3</vt:lpstr>
      <vt:lpstr>Latha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哎呀小小草</dc:creator>
  <cp:lastModifiedBy>悸动、你清晰的嘴角</cp:lastModifiedBy>
  <cp:revision>174</cp:revision>
  <dcterms:created xsi:type="dcterms:W3CDTF">2014-12-01T05:56:00Z</dcterms:created>
  <dcterms:modified xsi:type="dcterms:W3CDTF">2019-03-07T05:38:50Z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