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96" r:id="rId3"/>
    <p:sldId id="298" r:id="rId4"/>
    <p:sldId id="370" r:id="rId5"/>
    <p:sldId id="371" r:id="rId6"/>
    <p:sldId id="372" r:id="rId7"/>
    <p:sldId id="374" r:id="rId8"/>
    <p:sldId id="341" r:id="rId9"/>
    <p:sldId id="375" r:id="rId10"/>
    <p:sldId id="389" r:id="rId11"/>
    <p:sldId id="390" r:id="rId12"/>
    <p:sldId id="376" r:id="rId13"/>
    <p:sldId id="377" r:id="rId14"/>
    <p:sldId id="378" r:id="rId15"/>
    <p:sldId id="379" r:id="rId16"/>
    <p:sldId id="380" r:id="rId17"/>
    <p:sldId id="381" r:id="rId18"/>
    <p:sldId id="382" r:id="rId19"/>
    <p:sldId id="368" r:id="rId20"/>
    <p:sldId id="384" r:id="rId21"/>
    <p:sldId id="369" r:id="rId22"/>
    <p:sldId id="316" r:id="rId23"/>
  </p:sldIdLst>
  <p:sldSz cx="12190095" cy="6859270"/>
  <p:notesSz cx="6858000" cy="9144000"/>
  <p:defaultTextStyle>
    <a:defPPr>
      <a:defRPr lang="zh-CN"/>
    </a:defPPr>
    <a:lvl1pPr marL="0" algn="l" defTabSz="1218565" rtl="0" eaLnBrk="1" latinLnBrk="0" hangingPunct="1">
      <a:defRPr sz="2800" kern="1200">
        <a:solidFill>
          <a:schemeClr val="tx1"/>
        </a:solidFill>
        <a:latin typeface="+mn-lt"/>
        <a:ea typeface="+mn-ea"/>
        <a:cs typeface="+mn-cs"/>
      </a:defRPr>
    </a:lvl1pPr>
    <a:lvl2pPr marL="609600" algn="l" defTabSz="1218565" rtl="0" eaLnBrk="1" latinLnBrk="0" hangingPunct="1">
      <a:defRPr sz="2800" kern="1200">
        <a:solidFill>
          <a:schemeClr val="tx1"/>
        </a:solidFill>
        <a:latin typeface="+mn-lt"/>
        <a:ea typeface="+mn-ea"/>
        <a:cs typeface="+mn-cs"/>
      </a:defRPr>
    </a:lvl2pPr>
    <a:lvl3pPr marL="1219200" algn="l" defTabSz="1218565" rtl="0" eaLnBrk="1" latinLnBrk="0" hangingPunct="1">
      <a:defRPr sz="2800" kern="1200">
        <a:solidFill>
          <a:schemeClr val="tx1"/>
        </a:solidFill>
        <a:latin typeface="+mn-lt"/>
        <a:ea typeface="+mn-ea"/>
        <a:cs typeface="+mn-cs"/>
      </a:defRPr>
    </a:lvl3pPr>
    <a:lvl4pPr marL="1828800" algn="l" defTabSz="1218565" rtl="0" eaLnBrk="1" latinLnBrk="0" hangingPunct="1">
      <a:defRPr sz="2800" kern="1200">
        <a:solidFill>
          <a:schemeClr val="tx1"/>
        </a:solidFill>
        <a:latin typeface="+mn-lt"/>
        <a:ea typeface="+mn-ea"/>
        <a:cs typeface="+mn-cs"/>
      </a:defRPr>
    </a:lvl4pPr>
    <a:lvl5pPr marL="2437765" algn="l" defTabSz="1218565" rtl="0" eaLnBrk="1" latinLnBrk="0" hangingPunct="1">
      <a:defRPr sz="2800" kern="1200">
        <a:solidFill>
          <a:schemeClr val="tx1"/>
        </a:solidFill>
        <a:latin typeface="+mn-lt"/>
        <a:ea typeface="+mn-ea"/>
        <a:cs typeface="+mn-cs"/>
      </a:defRPr>
    </a:lvl5pPr>
    <a:lvl6pPr marL="3047365" algn="l" defTabSz="1218565" rtl="0" eaLnBrk="1" latinLnBrk="0" hangingPunct="1">
      <a:defRPr sz="2800" kern="1200">
        <a:solidFill>
          <a:schemeClr val="tx1"/>
        </a:solidFill>
        <a:latin typeface="+mn-lt"/>
        <a:ea typeface="+mn-ea"/>
        <a:cs typeface="+mn-cs"/>
      </a:defRPr>
    </a:lvl6pPr>
    <a:lvl7pPr marL="3656965" algn="l" defTabSz="1218565" rtl="0" eaLnBrk="1" latinLnBrk="0" hangingPunct="1">
      <a:defRPr sz="2800" kern="1200">
        <a:solidFill>
          <a:schemeClr val="tx1"/>
        </a:solidFill>
        <a:latin typeface="+mn-lt"/>
        <a:ea typeface="+mn-ea"/>
        <a:cs typeface="+mn-cs"/>
      </a:defRPr>
    </a:lvl7pPr>
    <a:lvl8pPr marL="4266565" algn="l" defTabSz="1218565" rtl="0" eaLnBrk="1" latinLnBrk="0" hangingPunct="1">
      <a:defRPr sz="2800" kern="1200">
        <a:solidFill>
          <a:schemeClr val="tx1"/>
        </a:solidFill>
        <a:latin typeface="+mn-lt"/>
        <a:ea typeface="+mn-ea"/>
        <a:cs typeface="+mn-cs"/>
      </a:defRPr>
    </a:lvl8pPr>
    <a:lvl9pPr marL="4876165" algn="l" defTabSz="1218565"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07B10"/>
    <a:srgbClr val="FFE393"/>
    <a:srgbClr val="0099FF"/>
    <a:srgbClr val="FFCC00"/>
    <a:srgbClr val="FFFCF3"/>
    <a:srgbClr val="FFF6DC"/>
    <a:srgbClr val="FFF7EF"/>
    <a:srgbClr val="FEF0DE"/>
    <a:srgbClr val="F24A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71" autoAdjust="0"/>
    <p:restoredTop sz="98046" autoAdjust="0"/>
  </p:normalViewPr>
  <p:slideViewPr>
    <p:cSldViewPr>
      <p:cViewPr varScale="1">
        <p:scale>
          <a:sx n="109" d="100"/>
          <a:sy n="109" d="100"/>
        </p:scale>
        <p:origin x="416" y="184"/>
      </p:cViewPr>
      <p:guideLst>
        <p:guide orient="horz" pos="2219"/>
        <p:guide pos="3850"/>
      </p:guideLst>
    </p:cSldViewPr>
  </p:slideViewPr>
  <p:notesTextViewPr>
    <p:cViewPr>
      <p:scale>
        <a:sx n="1" d="1"/>
        <a:sy n="1" d="1"/>
      </p:scale>
      <p:origin x="0" y="0"/>
    </p:cViewPr>
  </p:notesTextViewPr>
  <p:notesViewPr>
    <p:cSldViewPr>
      <p:cViewPr varScale="1">
        <p:scale>
          <a:sx n="66" d="100"/>
          <a:sy n="66" d="100"/>
        </p:scale>
        <p:origin x="-3187" y="-82"/>
      </p:cViewPr>
      <p:guideLst>
        <p:guide orient="horz" pos="2959"/>
        <p:guide pos="216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24037;&#20316;&#31807;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600" b="0" i="0" u="none" strike="noStrike" kern="1200" cap="none" spc="50" normalizeH="0" baseline="0">
                <a:solidFill>
                  <a:schemeClr val="tx1">
                    <a:lumMod val="65000"/>
                    <a:lumOff val="35000"/>
                  </a:schemeClr>
                </a:solidFill>
                <a:latin typeface="+mj-lt"/>
                <a:ea typeface="+mj-ea"/>
                <a:cs typeface="+mj-cs"/>
              </a:defRPr>
            </a:pPr>
            <a:r>
              <a:rPr lang="zh-CN" altLang="en-US"/>
              <a:t>招生人数</a:t>
            </a:r>
            <a:endParaRPr lang="zh-CN"/>
          </a:p>
        </c:rich>
      </c:tx>
      <c:layout/>
      <c:overlay val="0"/>
      <c:spPr>
        <a:noFill/>
        <a:ln>
          <a:noFill/>
        </a:ln>
        <a:effectLst/>
      </c:spPr>
    </c:title>
    <c:autoTitleDeleted val="0"/>
    <c:plotArea>
      <c:layout>
        <c:manualLayout>
          <c:layoutTarget val="inner"/>
          <c:xMode val="edge"/>
          <c:yMode val="edge"/>
          <c:x val="0.03521484375"/>
          <c:y val="0.138771530711732"/>
          <c:w val="0.92474609375"/>
          <c:h val="0.789795255118622"/>
        </c:manualLayout>
      </c:layout>
      <c:barChart>
        <c:barDir val="col"/>
        <c:grouping val="clustered"/>
        <c:varyColors val="0"/>
        <c:ser>
          <c:idx val="0"/>
          <c:order val="0"/>
          <c:spPr>
            <a:solidFill>
              <a:schemeClr val="accent1">
                <a:alpha val="70000"/>
              </a:schemeClr>
            </a:solidFill>
            <a:ln>
              <a:noFill/>
            </a:ln>
            <a:effectLst/>
          </c:spPr>
          <c:invertIfNegative val="0"/>
          <c:dLbls>
            <c:dLbl>
              <c:idx val="0"/>
              <c:layout/>
              <c:tx>
                <c:rich>
                  <a:bodyPr rot="0" spcFirstLastPara="1"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r>
                      <a:rPr lang="en-US" altLang="zh-CN" sz="2000"/>
                      <a:t>10</a:t>
                    </a:r>
                    <a:endParaRPr lang="en-US" altLang="zh-CN" sz="200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tx>
                <c:rich>
                  <a:bodyPr rot="0" spcFirstLastPara="1"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r>
                      <a:rPr lang="en-US" altLang="zh-CN" sz="2000"/>
                      <a:t>80</a:t>
                    </a:r>
                    <a:endParaRPr lang="en-US" altLang="zh-CN" sz="2000"/>
                  </a:p>
                </c:rich>
              </c:tx>
              <c:dLblPos val="outEnd"/>
              <c:showLegendKey val="0"/>
              <c:showVal val="1"/>
              <c:showCatName val="0"/>
              <c:showSerName val="0"/>
              <c:showPercent val="0"/>
              <c:showBubbleSize val="0"/>
              <c:extLst>
                <c:ext xmlns:c15="http://schemas.microsoft.com/office/drawing/2012/chart" uri="{CE6537A1-D6FC-4f65-9D91-7224C49458BB}"/>
              </c:extLst>
            </c:dLbl>
            <c:dLbl>
              <c:idx val="2"/>
              <c:layout/>
              <c:tx>
                <c:rich>
                  <a:bodyPr rot="0" spcFirstLastPara="1"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r>
                      <a:rPr lang="en-US" altLang="zh-CN" sz="2000"/>
                      <a:t>106</a:t>
                    </a:r>
                    <a:endParaRPr lang="en-US" altLang="zh-CN" sz="2000"/>
                  </a:p>
                </c:rich>
              </c:tx>
              <c:dLblPos val="outEnd"/>
              <c:showLegendKey val="0"/>
              <c:showVal val="1"/>
              <c:showCatName val="0"/>
              <c:showSerName val="0"/>
              <c:showPercent val="0"/>
              <c:showBubbleSize val="0"/>
              <c:extLst>
                <c:ext xmlns:c15="http://schemas.microsoft.com/office/drawing/2012/chart" uri="{CE6537A1-D6FC-4f65-9D91-7224C49458BB}"/>
              </c:extLst>
            </c:dLbl>
            <c:dLbl>
              <c:idx val="3"/>
              <c:layout/>
              <c:tx>
                <c:rich>
                  <a:bodyPr rot="0" spcFirstLastPara="1"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r>
                      <a:rPr lang="en-US" altLang="zh-CN" sz="2000"/>
                      <a:t>110</a:t>
                    </a:r>
                    <a:endParaRPr lang="en-US" altLang="zh-CN" sz="2000"/>
                  </a:p>
                </c:rich>
              </c:tx>
              <c:dLblPos val="outEnd"/>
              <c:showLegendKey val="0"/>
              <c:showVal val="1"/>
              <c:showCatName val="0"/>
              <c:showSerName val="0"/>
              <c:showPercent val="0"/>
              <c:showBubbleSize val="0"/>
              <c:extLst>
                <c:ext xmlns:c15="http://schemas.microsoft.com/office/drawing/2012/chart" uri="{CE6537A1-D6FC-4f65-9D91-7224C49458BB}"/>
              </c:extLst>
            </c:dLbl>
            <c:dLbl>
              <c:idx val="4"/>
              <c:layout/>
              <c:tx>
                <c:rich>
                  <a:bodyPr rot="0" spcFirstLastPara="1"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r>
                      <a:rPr lang="en-US" altLang="zh-CN" sz="2000"/>
                      <a:t>141</a:t>
                    </a:r>
                    <a:endParaRPr lang="en-US" altLang="zh-CN" sz="200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Sheet1!$A$1:$A$5</c:f>
              <c:strCache>
                <c:ptCount val="5"/>
                <c:pt idx="0">
                  <c:v>2011年</c:v>
                </c:pt>
                <c:pt idx="1">
                  <c:v>2016年</c:v>
                </c:pt>
                <c:pt idx="2">
                  <c:v>2019年</c:v>
                </c:pt>
                <c:pt idx="3">
                  <c:v>2020年</c:v>
                </c:pt>
                <c:pt idx="4">
                  <c:v>2021年</c:v>
                </c:pt>
              </c:strCache>
            </c:strRef>
          </c:cat>
          <c:val>
            <c:numRef>
              <c:f>Sheet1!$B$1:$B$5</c:f>
              <c:numCache>
                <c:formatCode>General</c:formatCode>
                <c:ptCount val="5"/>
                <c:pt idx="0">
                  <c:v>10</c:v>
                </c:pt>
                <c:pt idx="1">
                  <c:v>80</c:v>
                </c:pt>
                <c:pt idx="2">
                  <c:v>106</c:v>
                </c:pt>
                <c:pt idx="3">
                  <c:v>110</c:v>
                </c:pt>
                <c:pt idx="4">
                  <c:v>141</c:v>
                </c:pt>
              </c:numCache>
            </c:numRef>
          </c:val>
        </c:ser>
        <c:dLbls>
          <c:showLegendKey val="0"/>
          <c:showVal val="1"/>
          <c:showCatName val="0"/>
          <c:showSerName val="0"/>
          <c:showPercent val="0"/>
          <c:showBubbleSize val="0"/>
        </c:dLbls>
        <c:gapWidth val="80"/>
        <c:overlap val="25"/>
        <c:axId val="1399811439"/>
        <c:axId val="1399813087"/>
      </c:barChart>
      <c:catAx>
        <c:axId val="1399811439"/>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600" b="0" i="0" u="none" strike="noStrike" kern="1200" cap="none" spc="20" normalizeH="0" baseline="0">
                <a:solidFill>
                  <a:schemeClr val="tx1">
                    <a:lumMod val="65000"/>
                    <a:lumOff val="35000"/>
                  </a:schemeClr>
                </a:solidFill>
                <a:latin typeface="Times" panose="00000500000000020000" pitchFamily="2" charset="0"/>
                <a:ea typeface="+mn-ea"/>
                <a:cs typeface="+mn-cs"/>
              </a:defRPr>
            </a:pPr>
          </a:p>
        </c:txPr>
        <c:crossAx val="1399813087"/>
        <c:crosses val="autoZero"/>
        <c:auto val="1"/>
        <c:lblAlgn val="ctr"/>
        <c:lblOffset val="100"/>
        <c:noMultiLvlLbl val="0"/>
      </c:catAx>
      <c:valAx>
        <c:axId val="1399813087"/>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800" b="0" i="0" u="none" strike="noStrike" kern="1200" spc="20" baseline="0">
                <a:solidFill>
                  <a:schemeClr val="tx1">
                    <a:lumMod val="65000"/>
                    <a:lumOff val="35000"/>
                  </a:schemeClr>
                </a:solidFill>
                <a:latin typeface="+mn-ea"/>
                <a:ea typeface="+mn-ea"/>
                <a:cs typeface="+mn-cs"/>
              </a:defRPr>
            </a:pPr>
          </a:p>
        </c:txPr>
        <c:crossAx val="1399811439"/>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C0D760-B6F2-49CA-AE5C-CC660A58B69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38FDF2-6B04-4617-BDBC-D69CC35F39F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67105" rtl="0" eaLnBrk="1" latinLnBrk="0" hangingPunct="1">
      <a:defRPr sz="1300" kern="1200">
        <a:solidFill>
          <a:schemeClr val="tx1"/>
        </a:solidFill>
        <a:latin typeface="+mn-lt"/>
        <a:ea typeface="+mn-ea"/>
        <a:cs typeface="+mn-cs"/>
      </a:defRPr>
    </a:lvl1pPr>
    <a:lvl2pPr marL="483870" algn="l" defTabSz="967105" rtl="0" eaLnBrk="1" latinLnBrk="0" hangingPunct="1">
      <a:defRPr sz="1300" kern="1200">
        <a:solidFill>
          <a:schemeClr val="tx1"/>
        </a:solidFill>
        <a:latin typeface="+mn-lt"/>
        <a:ea typeface="+mn-ea"/>
        <a:cs typeface="+mn-cs"/>
      </a:defRPr>
    </a:lvl2pPr>
    <a:lvl3pPr marL="967740" algn="l" defTabSz="967105" rtl="0" eaLnBrk="1" latinLnBrk="0" hangingPunct="1">
      <a:defRPr sz="1300" kern="1200">
        <a:solidFill>
          <a:schemeClr val="tx1"/>
        </a:solidFill>
        <a:latin typeface="+mn-lt"/>
        <a:ea typeface="+mn-ea"/>
        <a:cs typeface="+mn-cs"/>
      </a:defRPr>
    </a:lvl3pPr>
    <a:lvl4pPr marL="1451610" algn="l" defTabSz="967105" rtl="0" eaLnBrk="1" latinLnBrk="0" hangingPunct="1">
      <a:defRPr sz="1300" kern="1200">
        <a:solidFill>
          <a:schemeClr val="tx1"/>
        </a:solidFill>
        <a:latin typeface="+mn-lt"/>
        <a:ea typeface="+mn-ea"/>
        <a:cs typeface="+mn-cs"/>
      </a:defRPr>
    </a:lvl4pPr>
    <a:lvl5pPr marL="1935480" algn="l" defTabSz="967105" rtl="0" eaLnBrk="1" latinLnBrk="0" hangingPunct="1">
      <a:defRPr sz="1300" kern="1200">
        <a:solidFill>
          <a:schemeClr val="tx1"/>
        </a:solidFill>
        <a:latin typeface="+mn-lt"/>
        <a:ea typeface="+mn-ea"/>
        <a:cs typeface="+mn-cs"/>
      </a:defRPr>
    </a:lvl5pPr>
    <a:lvl6pPr marL="2419350" algn="l" defTabSz="967105" rtl="0" eaLnBrk="1" latinLnBrk="0" hangingPunct="1">
      <a:defRPr sz="1300" kern="1200">
        <a:solidFill>
          <a:schemeClr val="tx1"/>
        </a:solidFill>
        <a:latin typeface="+mn-lt"/>
        <a:ea typeface="+mn-ea"/>
        <a:cs typeface="+mn-cs"/>
      </a:defRPr>
    </a:lvl6pPr>
    <a:lvl7pPr marL="2902585" algn="l" defTabSz="967105" rtl="0" eaLnBrk="1" latinLnBrk="0" hangingPunct="1">
      <a:defRPr sz="1300" kern="1200">
        <a:solidFill>
          <a:schemeClr val="tx1"/>
        </a:solidFill>
        <a:latin typeface="+mn-lt"/>
        <a:ea typeface="+mn-ea"/>
        <a:cs typeface="+mn-cs"/>
      </a:defRPr>
    </a:lvl7pPr>
    <a:lvl8pPr marL="3386455" algn="l" defTabSz="967105" rtl="0" eaLnBrk="1" latinLnBrk="0" hangingPunct="1">
      <a:defRPr sz="1300" kern="1200">
        <a:solidFill>
          <a:schemeClr val="tx1"/>
        </a:solidFill>
        <a:latin typeface="+mn-lt"/>
        <a:ea typeface="+mn-ea"/>
        <a:cs typeface="+mn-cs"/>
      </a:defRPr>
    </a:lvl8pPr>
    <a:lvl9pPr marL="3870325" algn="l" defTabSz="967105"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D61191D-DB44-4478-AB83-F5A62F5368D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FC9C6BD-72CA-48F2-8BA6-1B7F95789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D61191D-DB44-4478-AB83-F5A62F5368D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FC9C6BD-72CA-48F2-8BA6-1B7F95789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4" y="273118"/>
            <a:ext cx="4010565" cy="1162319"/>
          </a:xfrm>
        </p:spPr>
        <p:txBody>
          <a:bodyPr anchor="b"/>
          <a:lstStyle>
            <a:lvl1pPr algn="l">
              <a:defRPr sz="2800" b="1"/>
            </a:lvl1pPr>
          </a:lstStyle>
          <a:p>
            <a:r>
              <a:rPr lang="zh-CN" altLang="en-US"/>
              <a:t>单击此处编辑母版标题样式</a:t>
            </a:r>
            <a:endParaRPr lang="zh-CN" altLang="en-US"/>
          </a:p>
        </p:txBody>
      </p:sp>
      <p:sp>
        <p:nvSpPr>
          <p:cNvPr id="3" name="内容占位符 2"/>
          <p:cNvSpPr>
            <a:spLocks noGrp="1"/>
          </p:cNvSpPr>
          <p:nvPr>
            <p:ph idx="1"/>
          </p:nvPr>
        </p:nvSpPr>
        <p:spPr>
          <a:xfrm>
            <a:off x="4766116" y="273122"/>
            <a:ext cx="6814774" cy="5854467"/>
          </a:xfrm>
        </p:spPr>
        <p:txBody>
          <a:bodyPr/>
          <a:lstStyle>
            <a:lvl1pPr>
              <a:defRPr sz="4700"/>
            </a:lvl1pPr>
            <a:lvl2pPr>
              <a:defRPr sz="3800"/>
            </a:lvl2pPr>
            <a:lvl3pPr>
              <a:defRPr sz="2800"/>
            </a:lvl3pPr>
            <a:lvl4pPr>
              <a:defRPr sz="2800"/>
            </a:lvl4pPr>
            <a:lvl5pPr>
              <a:defRPr sz="2800"/>
            </a:lvl5pPr>
            <a:lvl6pPr>
              <a:defRPr sz="2800"/>
            </a:lvl6pPr>
            <a:lvl7pPr>
              <a:defRPr sz="2800"/>
            </a:lvl7pPr>
            <a:lvl8pPr>
              <a:defRPr sz="2800"/>
            </a:lvl8pPr>
            <a:lvl9pPr>
              <a:defRPr sz="2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524" y="1435439"/>
            <a:ext cx="4010565" cy="4692148"/>
          </a:xfrm>
        </p:spPr>
        <p:txBody>
          <a:bodyPr/>
          <a:lstStyle>
            <a:lvl1pPr marL="0" indent="0">
              <a:buNone/>
              <a:defRPr sz="1900"/>
            </a:lvl1pPr>
            <a:lvl2pPr marL="609600" indent="0">
              <a:buNone/>
              <a:defRPr sz="1900"/>
            </a:lvl2pPr>
            <a:lvl3pPr marL="1219200" indent="0">
              <a:buNone/>
              <a:defRPr sz="1100"/>
            </a:lvl3pPr>
            <a:lvl4pPr marL="1828800" indent="0">
              <a:buNone/>
              <a:defRPr sz="1100"/>
            </a:lvl4pPr>
            <a:lvl5pPr marL="2437765" indent="0">
              <a:buNone/>
              <a:defRPr sz="1100"/>
            </a:lvl5pPr>
            <a:lvl6pPr marL="3047365" indent="0">
              <a:buNone/>
              <a:defRPr sz="1100"/>
            </a:lvl6pPr>
            <a:lvl7pPr marL="3656965" indent="0">
              <a:buNone/>
              <a:defRPr sz="1100"/>
            </a:lvl7pPr>
            <a:lvl8pPr marL="4266565" indent="0">
              <a:buNone/>
              <a:defRPr sz="1100"/>
            </a:lvl8pPr>
            <a:lvl9pPr marL="4876165" indent="0">
              <a:buNone/>
              <a:defRPr sz="11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D61191D-DB44-4478-AB83-F5A62F5368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C9C6BD-72CA-48F2-8BA6-1B7F95789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15" y="4801715"/>
            <a:ext cx="7314248" cy="566868"/>
          </a:xfrm>
        </p:spPr>
        <p:txBody>
          <a:bodyPr anchor="b"/>
          <a:lstStyle>
            <a:lvl1pPr algn="l">
              <a:defRPr sz="28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415" y="612917"/>
            <a:ext cx="7314248" cy="4115753"/>
          </a:xfrm>
        </p:spPr>
        <p:txBody>
          <a:bodyPr/>
          <a:lstStyle>
            <a:lvl1pPr marL="0" indent="0">
              <a:buNone/>
              <a:defRPr sz="4700"/>
            </a:lvl1pPr>
            <a:lvl2pPr marL="609600" indent="0">
              <a:buNone/>
              <a:defRPr sz="3800"/>
            </a:lvl2pPr>
            <a:lvl3pPr marL="1219200" indent="0">
              <a:buNone/>
              <a:defRPr sz="2800"/>
            </a:lvl3pPr>
            <a:lvl4pPr marL="1828800" indent="0">
              <a:buNone/>
              <a:defRPr sz="2800"/>
            </a:lvl4pPr>
            <a:lvl5pPr marL="2437765" indent="0">
              <a:buNone/>
              <a:defRPr sz="2800"/>
            </a:lvl5pPr>
            <a:lvl6pPr marL="3047365" indent="0">
              <a:buNone/>
              <a:defRPr sz="2800"/>
            </a:lvl6pPr>
            <a:lvl7pPr marL="3656965" indent="0">
              <a:buNone/>
              <a:defRPr sz="2800"/>
            </a:lvl7pPr>
            <a:lvl8pPr marL="4266565" indent="0">
              <a:buNone/>
              <a:defRPr sz="2800"/>
            </a:lvl8pPr>
            <a:lvl9pPr marL="4876165" indent="0">
              <a:buNone/>
              <a:defRPr sz="2800"/>
            </a:lvl9pPr>
          </a:lstStyle>
          <a:p>
            <a:endParaRPr lang="zh-CN" altLang="en-US"/>
          </a:p>
        </p:txBody>
      </p:sp>
      <p:sp>
        <p:nvSpPr>
          <p:cNvPr id="4" name="文本占位符 3"/>
          <p:cNvSpPr>
            <a:spLocks noGrp="1"/>
          </p:cNvSpPr>
          <p:nvPr>
            <p:ph type="body" sz="half" idx="2"/>
          </p:nvPr>
        </p:nvSpPr>
        <p:spPr>
          <a:xfrm>
            <a:off x="2389415" y="5368584"/>
            <a:ext cx="7314248" cy="805050"/>
          </a:xfrm>
        </p:spPr>
        <p:txBody>
          <a:bodyPr/>
          <a:lstStyle>
            <a:lvl1pPr marL="0" indent="0">
              <a:buNone/>
              <a:defRPr sz="1900"/>
            </a:lvl1pPr>
            <a:lvl2pPr marL="609600" indent="0">
              <a:buNone/>
              <a:defRPr sz="1900"/>
            </a:lvl2pPr>
            <a:lvl3pPr marL="1219200" indent="0">
              <a:buNone/>
              <a:defRPr sz="1100"/>
            </a:lvl3pPr>
            <a:lvl4pPr marL="1828800" indent="0">
              <a:buNone/>
              <a:defRPr sz="1100"/>
            </a:lvl4pPr>
            <a:lvl5pPr marL="2437765" indent="0">
              <a:buNone/>
              <a:defRPr sz="1100"/>
            </a:lvl5pPr>
            <a:lvl6pPr marL="3047365" indent="0">
              <a:buNone/>
              <a:defRPr sz="1100"/>
            </a:lvl6pPr>
            <a:lvl7pPr marL="3656965" indent="0">
              <a:buNone/>
              <a:defRPr sz="1100"/>
            </a:lvl7pPr>
            <a:lvl8pPr marL="4266565" indent="0">
              <a:buNone/>
              <a:defRPr sz="1100"/>
            </a:lvl8pPr>
            <a:lvl9pPr marL="4876165" indent="0">
              <a:buNone/>
              <a:defRPr sz="11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D61191D-DB44-4478-AB83-F5A62F5368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C9C6BD-72CA-48F2-8BA6-1B7F95789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D61191D-DB44-4478-AB83-F5A62F5368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C9C6BD-72CA-48F2-8BA6-1B7F95789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3" y="206432"/>
            <a:ext cx="2742842" cy="438886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21" y="206432"/>
            <a:ext cx="8025358" cy="438886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D61191D-DB44-4478-AB83-F5A62F5368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C9C6BD-72CA-48F2-8BA6-1B7F95789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053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0530" y="0"/>
            <a:ext cx="12192000" cy="6858000"/>
          </a:xfrm>
          <a:prstGeom prst="rect">
            <a:avLst/>
          </a:prstGeom>
        </p:spPr>
      </p:pic>
      <p:sp>
        <p:nvSpPr>
          <p:cNvPr id="2" name="五边形 1"/>
          <p:cNvSpPr/>
          <p:nvPr userDrawn="1"/>
        </p:nvSpPr>
        <p:spPr>
          <a:xfrm>
            <a:off x="1" y="343835"/>
            <a:ext cx="3290131" cy="432048"/>
          </a:xfrm>
          <a:prstGeom prst="homePlate">
            <a:avLst>
              <a:gd name="adj" fmla="val 26606"/>
            </a:avLst>
          </a:prstGeom>
          <a:solidFill>
            <a:srgbClr val="0070C0"/>
          </a:solidFill>
          <a:ln w="9525">
            <a:noFill/>
            <a:round/>
          </a:ln>
        </p:spPr>
        <p:txBody>
          <a:bodyPr vert="horz" wrap="square" lIns="91440" tIns="45720" rIns="91440" bIns="45720" numCol="1" anchor="t" anchorCtr="0" compatLnSpc="1"/>
          <a:lstStyle/>
          <a:p>
            <a:pPr lvl="0"/>
            <a:endParaRPr lang="zh-CN" altLang="en-US">
              <a:solidFill>
                <a:schemeClr val="tx1"/>
              </a:solidFill>
            </a:endParaRPr>
          </a:p>
        </p:txBody>
      </p:sp>
      <p:sp>
        <p:nvSpPr>
          <p:cNvPr id="3" name="燕尾形 2"/>
          <p:cNvSpPr/>
          <p:nvPr userDrawn="1"/>
        </p:nvSpPr>
        <p:spPr>
          <a:xfrm>
            <a:off x="3278951" y="343835"/>
            <a:ext cx="216080" cy="432048"/>
          </a:xfrm>
          <a:prstGeom prst="chevron">
            <a:avLst/>
          </a:prstGeom>
          <a:solidFill>
            <a:srgbClr val="0070C0"/>
          </a:solidFill>
          <a:ln w="9525">
            <a:noFill/>
            <a:round/>
          </a:ln>
        </p:spPr>
        <p:txBody>
          <a:bodyPr vert="horz" wrap="square" lIns="91440" tIns="45720" rIns="91440" bIns="45720" numCol="1" anchor="t" anchorCtr="0" compatLnSpc="1"/>
          <a:lstStyle/>
          <a:p>
            <a:pPr lvl="0"/>
            <a:endParaRPr lang="zh-CN" altLang="en-US">
              <a:solidFill>
                <a:schemeClr val="tx1"/>
              </a:solidFill>
            </a:endParaRPr>
          </a:p>
        </p:txBody>
      </p:sp>
      <p:sp>
        <p:nvSpPr>
          <p:cNvPr id="4" name="燕尾形 3"/>
          <p:cNvSpPr/>
          <p:nvPr userDrawn="1"/>
        </p:nvSpPr>
        <p:spPr>
          <a:xfrm>
            <a:off x="3483851" y="343835"/>
            <a:ext cx="216080" cy="432048"/>
          </a:xfrm>
          <a:prstGeom prst="chevron">
            <a:avLst/>
          </a:prstGeom>
          <a:solidFill>
            <a:srgbClr val="0070C0"/>
          </a:solidFill>
          <a:ln w="9525">
            <a:noFill/>
            <a:round/>
          </a:ln>
        </p:spPr>
        <p:txBody>
          <a:bodyPr vert="horz" wrap="square" lIns="91440" tIns="45720" rIns="91440" bIns="45720" numCol="1" anchor="t" anchorCtr="0" compatLnSpc="1"/>
          <a:lstStyle/>
          <a:p>
            <a:pPr lvl="0"/>
            <a:endParaRPr lang="zh-CN" altLang="en-US">
              <a:solidFill>
                <a:schemeClr val="tx1"/>
              </a:solidFill>
            </a:endParaRPr>
          </a:p>
        </p:txBody>
      </p:sp>
      <p:sp>
        <p:nvSpPr>
          <p:cNvPr id="5" name="弦形 4"/>
          <p:cNvSpPr/>
          <p:nvPr userDrawn="1"/>
        </p:nvSpPr>
        <p:spPr>
          <a:xfrm rot="6746465">
            <a:off x="5737587" y="6451264"/>
            <a:ext cx="720000" cy="720000"/>
          </a:xfrm>
          <a:prstGeom prst="chord">
            <a:avLst>
              <a:gd name="adj1" fmla="val 3577158"/>
              <a:gd name="adj2" fmla="val 15329001"/>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6" name="直接连接符 5"/>
          <p:cNvCxnSpPr/>
          <p:nvPr userDrawn="1"/>
        </p:nvCxnSpPr>
        <p:spPr>
          <a:xfrm>
            <a:off x="6557575" y="6741368"/>
            <a:ext cx="5637600"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0" y="6741368"/>
            <a:ext cx="5637600"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sp>
        <p:nvSpPr>
          <p:cNvPr id="8" name="TextBox 15"/>
          <p:cNvSpPr txBox="1"/>
          <p:nvPr userDrawn="1"/>
        </p:nvSpPr>
        <p:spPr>
          <a:xfrm>
            <a:off x="5695891" y="6488668"/>
            <a:ext cx="792088" cy="369332"/>
          </a:xfrm>
          <a:prstGeom prst="rect">
            <a:avLst/>
          </a:prstGeom>
          <a:noFill/>
        </p:spPr>
        <p:txBody>
          <a:bodyPr wrap="square"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弧形 8"/>
          <p:cNvSpPr/>
          <p:nvPr userDrawn="1"/>
        </p:nvSpPr>
        <p:spPr>
          <a:xfrm>
            <a:off x="5629535" y="6343232"/>
            <a:ext cx="936104" cy="936104"/>
          </a:xfrm>
          <a:prstGeom prst="arc">
            <a:avLst>
              <a:gd name="adj1" fmla="val 11317002"/>
              <a:gd name="adj2" fmla="val 21097504"/>
            </a:avLst>
          </a:prstGeom>
          <a:ln w="22479">
            <a:solidFill>
              <a:srgbClr val="3B79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17"/>
          <p:cNvSpPr txBox="1"/>
          <p:nvPr userDrawn="1"/>
        </p:nvSpPr>
        <p:spPr>
          <a:xfrm>
            <a:off x="1" y="344417"/>
            <a:ext cx="3070869" cy="430887"/>
          </a:xfrm>
          <a:prstGeom prst="rect">
            <a:avLst/>
          </a:prstGeom>
          <a:solidFill>
            <a:srgbClr val="0070C0"/>
          </a:solidFill>
        </p:spPr>
        <p:txBody>
          <a:bodyPr wrap="square" rtlCol="0">
            <a:spAutoFit/>
          </a:bodyPr>
          <a:lstStyle/>
          <a:p>
            <a:pPr algn="ctr"/>
            <a:r>
              <a:rPr lang="en-US" altLang="zh-CN" sz="2200" dirty="0">
                <a:solidFill>
                  <a:prstClr val="white"/>
                </a:solidFill>
                <a:ea typeface="微软雅黑" panose="020B0503020204020204" charset="-122"/>
              </a:rPr>
              <a:t>1. IPv4</a:t>
            </a:r>
            <a:r>
              <a:rPr lang="zh-CN" altLang="en-US" sz="2200" dirty="0">
                <a:solidFill>
                  <a:prstClr val="white"/>
                </a:solidFill>
                <a:ea typeface="微软雅黑" panose="020B0503020204020204" charset="-122"/>
              </a:rPr>
              <a:t>报文格式</a:t>
            </a:r>
            <a:endParaRPr lang="zh-CN" altLang="en-US" sz="2200" dirty="0">
              <a:solidFill>
                <a:prstClr val="white"/>
              </a:solidFill>
              <a:ea typeface="微软雅黑" panose="020B0503020204020204" charset="-122"/>
            </a:endParaRPr>
          </a:p>
        </p:txBody>
      </p:sp>
      <p:sp>
        <p:nvSpPr>
          <p:cNvPr id="12" name="矩形 11"/>
          <p:cNvSpPr/>
          <p:nvPr userDrawn="1"/>
        </p:nvSpPr>
        <p:spPr>
          <a:xfrm>
            <a:off x="918292" y="2025638"/>
            <a:ext cx="720080" cy="468052"/>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91440" tIns="45720" rIns="91440" bIns="45720" numCol="1" anchor="ctr" anchorCtr="0" compatLnSpc="1"/>
          <a:lstStyle/>
          <a:p>
            <a:pPr algn="ct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版本</a:t>
            </a:r>
            <a:endParaRPr lang="en-US" altLang="zh-CN" sz="1400" dirty="0">
              <a:solidFill>
                <a:schemeClr val="bg1"/>
              </a:solidFill>
              <a:latin typeface="微软雅黑" panose="020B0503020204020204" charset="-122"/>
              <a:ea typeface="微软雅黑" panose="020B0503020204020204" charset="-122"/>
              <a:cs typeface="Aharoni" panose="02010803020104030203" pitchFamily="2" charset="-79"/>
            </a:endParaRPr>
          </a:p>
          <a:p>
            <a:pPr algn="ct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4</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13" name="矩形 12"/>
          <p:cNvSpPr/>
          <p:nvPr userDrawn="1"/>
        </p:nvSpPr>
        <p:spPr>
          <a:xfrm>
            <a:off x="1638372" y="2025638"/>
            <a:ext cx="720080" cy="468052"/>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头长度</a:t>
            </a:r>
            <a:endParaRPr lang="en-US" altLang="zh-CN" sz="1400" dirty="0">
              <a:solidFill>
                <a:schemeClr val="bg1"/>
              </a:solidFill>
              <a:latin typeface="微软雅黑" panose="020B0503020204020204" charset="-122"/>
              <a:ea typeface="微软雅黑" panose="020B0503020204020204" charset="-122"/>
              <a:cs typeface="Aharoni" panose="02010803020104030203" pitchFamily="2" charset="-79"/>
            </a:endParaRPr>
          </a:p>
          <a:p>
            <a:pPr algn="ct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4</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14" name="矩形 13"/>
          <p:cNvSpPr/>
          <p:nvPr userDrawn="1"/>
        </p:nvSpPr>
        <p:spPr>
          <a:xfrm>
            <a:off x="2358452" y="2025638"/>
            <a:ext cx="1432498" cy="468052"/>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en-US" altLang="zh-CN" sz="1400" dirty="0">
                <a:solidFill>
                  <a:schemeClr val="bg1"/>
                </a:solidFill>
                <a:latin typeface="微软雅黑" panose="020B0503020204020204" charset="-122"/>
                <a:ea typeface="微软雅黑" panose="020B0503020204020204" charset="-122"/>
                <a:cs typeface="Aharoni" panose="02010803020104030203" pitchFamily="2" charset="-79"/>
              </a:rPr>
              <a:t>TOS</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8</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15" name="矩形 14"/>
          <p:cNvSpPr/>
          <p:nvPr userDrawn="1"/>
        </p:nvSpPr>
        <p:spPr>
          <a:xfrm>
            <a:off x="3789820" y="2025638"/>
            <a:ext cx="2880320" cy="468052"/>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总长度</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16</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16" name="矩形 15"/>
          <p:cNvSpPr/>
          <p:nvPr userDrawn="1"/>
        </p:nvSpPr>
        <p:spPr>
          <a:xfrm>
            <a:off x="918292" y="2493690"/>
            <a:ext cx="2872658" cy="396044"/>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标识</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16</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17" name="矩形 16"/>
          <p:cNvSpPr/>
          <p:nvPr userDrawn="1"/>
        </p:nvSpPr>
        <p:spPr>
          <a:xfrm>
            <a:off x="3789820" y="2497932"/>
            <a:ext cx="684076" cy="396044"/>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标志（</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3</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18" name="矩形 17"/>
          <p:cNvSpPr/>
          <p:nvPr userDrawn="1"/>
        </p:nvSpPr>
        <p:spPr>
          <a:xfrm>
            <a:off x="4473896" y="2497932"/>
            <a:ext cx="2196244" cy="396044"/>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片偏移</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13</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1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19" name="矩形 18"/>
          <p:cNvSpPr/>
          <p:nvPr userDrawn="1"/>
        </p:nvSpPr>
        <p:spPr>
          <a:xfrm>
            <a:off x="918292" y="2889734"/>
            <a:ext cx="1447822" cy="396044"/>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en-US" altLang="zh-CN" sz="1400" dirty="0">
                <a:solidFill>
                  <a:schemeClr val="bg1"/>
                </a:solidFill>
                <a:latin typeface="微软雅黑" panose="020B0503020204020204" charset="-122"/>
                <a:ea typeface="微软雅黑" panose="020B0503020204020204" charset="-122"/>
                <a:cs typeface="Aharoni" panose="02010803020104030203" pitchFamily="2" charset="-79"/>
              </a:rPr>
              <a:t>TTL</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8</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20" name="矩形 19"/>
          <p:cNvSpPr/>
          <p:nvPr userDrawn="1"/>
        </p:nvSpPr>
        <p:spPr>
          <a:xfrm>
            <a:off x="2358452" y="2889734"/>
            <a:ext cx="1432498" cy="396044"/>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协议</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8</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21" name="矩形 20"/>
          <p:cNvSpPr/>
          <p:nvPr userDrawn="1"/>
        </p:nvSpPr>
        <p:spPr>
          <a:xfrm>
            <a:off x="3790950" y="2889734"/>
            <a:ext cx="2880320" cy="396044"/>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校验和</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16</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22" name="矩形 21"/>
          <p:cNvSpPr/>
          <p:nvPr userDrawn="1"/>
        </p:nvSpPr>
        <p:spPr>
          <a:xfrm>
            <a:off x="918292" y="3280861"/>
            <a:ext cx="5752978" cy="396044"/>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源</a:t>
            </a:r>
            <a:r>
              <a:rPr lang="en-US" altLang="zh-CN" sz="1400" dirty="0">
                <a:solidFill>
                  <a:schemeClr val="bg1"/>
                </a:solidFill>
                <a:latin typeface="微软雅黑" panose="020B0503020204020204" charset="-122"/>
                <a:ea typeface="微软雅黑" panose="020B0503020204020204" charset="-122"/>
                <a:cs typeface="Aharoni" panose="02010803020104030203" pitchFamily="2" charset="-79"/>
              </a:rPr>
              <a:t>IP</a:t>
            </a: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地址</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32</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23" name="矩形 22"/>
          <p:cNvSpPr/>
          <p:nvPr userDrawn="1"/>
        </p:nvSpPr>
        <p:spPr>
          <a:xfrm>
            <a:off x="918292" y="3676905"/>
            <a:ext cx="5752978" cy="396044"/>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目的</a:t>
            </a:r>
            <a:r>
              <a:rPr lang="en-US" altLang="zh-CN" sz="1400" dirty="0">
                <a:solidFill>
                  <a:schemeClr val="bg1"/>
                </a:solidFill>
                <a:latin typeface="微软雅黑" panose="020B0503020204020204" charset="-122"/>
                <a:ea typeface="微软雅黑" panose="020B0503020204020204" charset="-122"/>
                <a:cs typeface="Aharoni" panose="02010803020104030203" pitchFamily="2" charset="-79"/>
              </a:rPr>
              <a:t>IP</a:t>
            </a: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地址</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32</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24" name="矩形 23"/>
          <p:cNvSpPr/>
          <p:nvPr userDrawn="1"/>
        </p:nvSpPr>
        <p:spPr>
          <a:xfrm>
            <a:off x="918292" y="4076380"/>
            <a:ext cx="5752978" cy="396044"/>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选项</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0 or 32 if any</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25" name="矩形 24"/>
          <p:cNvSpPr/>
          <p:nvPr userDrawn="1"/>
        </p:nvSpPr>
        <p:spPr>
          <a:xfrm>
            <a:off x="918292" y="4482052"/>
            <a:ext cx="5752978" cy="665656"/>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数据</a:t>
            </a:r>
            <a:endPar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26" name="TextBox 25"/>
          <p:cNvSpPr txBox="1"/>
          <p:nvPr userDrawn="1"/>
        </p:nvSpPr>
        <p:spPr>
          <a:xfrm>
            <a:off x="910630" y="1612346"/>
            <a:ext cx="553357" cy="369332"/>
          </a:xfrm>
          <a:prstGeom prst="rect">
            <a:avLst/>
          </a:prstGeom>
          <a:noFill/>
        </p:spPr>
        <p:txBody>
          <a:bodyPr wrap="none" rtlCol="0">
            <a:spAutoFit/>
          </a:bodyPr>
          <a:lstStyle/>
          <a:p>
            <a:r>
              <a:rPr lang="en-US" altLang="zh-CN" sz="1800" dirty="0">
                <a:solidFill>
                  <a:srgbClr val="0070C0"/>
                </a:solidFill>
              </a:rPr>
              <a:t>bit0</a:t>
            </a:r>
            <a:endParaRPr lang="zh-CN" altLang="en-US" sz="1800" dirty="0">
              <a:solidFill>
                <a:srgbClr val="0070C0"/>
              </a:solidFill>
            </a:endParaRPr>
          </a:p>
        </p:txBody>
      </p:sp>
      <p:sp>
        <p:nvSpPr>
          <p:cNvPr id="27" name="TextBox 26"/>
          <p:cNvSpPr txBox="1"/>
          <p:nvPr userDrawn="1"/>
        </p:nvSpPr>
        <p:spPr>
          <a:xfrm>
            <a:off x="6081870" y="1598114"/>
            <a:ext cx="670376" cy="369332"/>
          </a:xfrm>
          <a:prstGeom prst="rect">
            <a:avLst/>
          </a:prstGeom>
          <a:noFill/>
        </p:spPr>
        <p:txBody>
          <a:bodyPr wrap="none" rtlCol="0">
            <a:spAutoFit/>
          </a:bodyPr>
          <a:lstStyle/>
          <a:p>
            <a:r>
              <a:rPr lang="en-US" altLang="zh-CN" sz="1800" dirty="0">
                <a:solidFill>
                  <a:srgbClr val="0070C0"/>
                </a:solidFill>
              </a:rPr>
              <a:t>bit31</a:t>
            </a:r>
            <a:endParaRPr lang="zh-CN" altLang="en-US" sz="1800" dirty="0">
              <a:solidFill>
                <a:srgbClr val="0070C0"/>
              </a:solidFill>
            </a:endParaRPr>
          </a:p>
        </p:txBody>
      </p:sp>
      <p:sp>
        <p:nvSpPr>
          <p:cNvPr id="28" name="Rectangle 2"/>
          <p:cNvSpPr txBox="1">
            <a:spLocks noChangeArrowheads="1"/>
          </p:cNvSpPr>
          <p:nvPr userDrawn="1"/>
        </p:nvSpPr>
        <p:spPr>
          <a:xfrm>
            <a:off x="2879117" y="5345113"/>
            <a:ext cx="1883941" cy="388937"/>
          </a:xfrm>
          <a:prstGeom prst="rect">
            <a:avLst/>
          </a:prstGeom>
        </p:spPr>
        <p:txBody>
          <a:bodyPr/>
          <a:lstStyle>
            <a:lvl1pPr algn="ctr" defTabSz="1218565" rtl="0" eaLnBrk="1" latinLnBrk="0" hangingPunct="1">
              <a:spcBef>
                <a:spcPct val="0"/>
              </a:spcBef>
              <a:buNone/>
              <a:defRPr sz="5500" kern="1200">
                <a:solidFill>
                  <a:schemeClr val="tx1"/>
                </a:solidFill>
                <a:latin typeface="+mj-lt"/>
                <a:ea typeface="+mj-ea"/>
                <a:cs typeface="+mj-cs"/>
              </a:defRPr>
            </a:lvl1pPr>
          </a:lstStyle>
          <a:p>
            <a:r>
              <a:rPr lang="en-US" altLang="zh-CN"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charset="-122"/>
                <a:ea typeface="微软雅黑" panose="020B0503020204020204" charset="-122"/>
              </a:rPr>
              <a:t>IP</a:t>
            </a: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charset="-122"/>
                <a:ea typeface="微软雅黑" panose="020B0503020204020204" charset="-122"/>
              </a:rPr>
              <a:t>报文格式</a:t>
            </a:r>
            <a:endPar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charset="-122"/>
              <a:ea typeface="微软雅黑" panose="020B0503020204020204" charset="-122"/>
            </a:endParaRPr>
          </a:p>
        </p:txBody>
      </p:sp>
      <p:cxnSp>
        <p:nvCxnSpPr>
          <p:cNvPr id="29" name="直接连接符 28"/>
          <p:cNvCxnSpPr/>
          <p:nvPr userDrawn="1"/>
        </p:nvCxnSpPr>
        <p:spPr>
          <a:xfrm>
            <a:off x="478582" y="2034430"/>
            <a:ext cx="3960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a:off x="478582" y="4473910"/>
            <a:ext cx="3960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userDrawn="1"/>
        </p:nvCxnSpPr>
        <p:spPr>
          <a:xfrm flipV="1">
            <a:off x="658602" y="2034430"/>
            <a:ext cx="0" cy="6120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userDrawn="1"/>
        </p:nvCxnSpPr>
        <p:spPr>
          <a:xfrm>
            <a:off x="658602" y="3753830"/>
            <a:ext cx="0" cy="68407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2"/>
          <p:cNvSpPr txBox="1">
            <a:spLocks noChangeArrowheads="1"/>
          </p:cNvSpPr>
          <p:nvPr userDrawn="1"/>
        </p:nvSpPr>
        <p:spPr>
          <a:xfrm>
            <a:off x="226554" y="2853730"/>
            <a:ext cx="791794" cy="585596"/>
          </a:xfrm>
          <a:prstGeom prst="rect">
            <a:avLst/>
          </a:prstGeom>
        </p:spPr>
        <p:txBody>
          <a:bodyPr/>
          <a:lstStyle>
            <a:lvl1pPr algn="ctr" defTabSz="1218565" rtl="0" eaLnBrk="1" latinLnBrk="0" hangingPunct="1">
              <a:spcBef>
                <a:spcPct val="0"/>
              </a:spcBef>
              <a:buNone/>
              <a:defRPr sz="5500" kern="1200">
                <a:solidFill>
                  <a:schemeClr val="tx1"/>
                </a:solidFill>
                <a:latin typeface="+mj-lt"/>
                <a:ea typeface="+mj-ea"/>
                <a:cs typeface="+mj-cs"/>
              </a:defRPr>
            </a:lvl1pPr>
          </a:lstStyle>
          <a:p>
            <a:pPr>
              <a:spcAft>
                <a:spcPts val="600"/>
              </a:spcAft>
            </a:pPr>
            <a:r>
              <a:rPr lang="zh-CN" altLang="en-US" sz="1400" b="1" dirty="0">
                <a:solidFill>
                  <a:srgbClr val="FF0000"/>
                </a:solidFill>
                <a:latin typeface="微软雅黑" panose="020B0503020204020204" charset="-122"/>
                <a:ea typeface="微软雅黑" panose="020B0503020204020204" charset="-122"/>
              </a:rPr>
              <a:t>报头区</a:t>
            </a:r>
            <a:endParaRPr lang="en-US" altLang="zh-CN" sz="1400" b="1" dirty="0">
              <a:solidFill>
                <a:srgbClr val="FF0000"/>
              </a:solidFill>
              <a:latin typeface="微软雅黑" panose="020B0503020204020204" charset="-122"/>
              <a:ea typeface="微软雅黑" panose="020B0503020204020204" charset="-122"/>
            </a:endParaRPr>
          </a:p>
          <a:p>
            <a:r>
              <a:rPr lang="en-US" altLang="zh-CN" sz="1400" b="1" dirty="0">
                <a:solidFill>
                  <a:srgbClr val="F07B10"/>
                </a:solidFill>
                <a:latin typeface="微软雅黑" panose="020B0503020204020204" charset="-122"/>
                <a:ea typeface="微软雅黑" panose="020B0503020204020204" charset="-122"/>
              </a:rPr>
              <a:t>20-60</a:t>
            </a:r>
            <a:endParaRPr lang="en-US" altLang="zh-CN" sz="1400" b="1" dirty="0">
              <a:solidFill>
                <a:srgbClr val="F07B10"/>
              </a:solidFill>
              <a:latin typeface="微软雅黑" panose="020B0503020204020204" charset="-122"/>
              <a:ea typeface="微软雅黑" panose="020B0503020204020204" charset="-122"/>
            </a:endParaRPr>
          </a:p>
          <a:p>
            <a:r>
              <a:rPr lang="en-US" altLang="zh-CN" sz="1400" b="1" dirty="0">
                <a:solidFill>
                  <a:srgbClr val="F07B10"/>
                </a:solidFill>
                <a:latin typeface="微软雅黑" panose="020B0503020204020204" charset="-122"/>
                <a:ea typeface="微软雅黑" panose="020B0503020204020204" charset="-122"/>
              </a:rPr>
              <a:t>Bytes</a:t>
            </a:r>
            <a:endParaRPr lang="zh-CN" altLang="en-US" sz="1400" b="1" dirty="0">
              <a:solidFill>
                <a:srgbClr val="F07B10"/>
              </a:solidFill>
              <a:latin typeface="微软雅黑" panose="020B0503020204020204" charset="-122"/>
              <a:ea typeface="微软雅黑" panose="020B050302020402020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0530" y="0"/>
            <a:ext cx="12192000" cy="6858000"/>
          </a:xfrm>
          <a:prstGeom prst="rect">
            <a:avLst/>
          </a:prstGeom>
        </p:spPr>
      </p:pic>
      <p:sp>
        <p:nvSpPr>
          <p:cNvPr id="2" name="五边形 1"/>
          <p:cNvSpPr/>
          <p:nvPr userDrawn="1"/>
        </p:nvSpPr>
        <p:spPr>
          <a:xfrm>
            <a:off x="1" y="343835"/>
            <a:ext cx="3290131" cy="432048"/>
          </a:xfrm>
          <a:prstGeom prst="homePlate">
            <a:avLst>
              <a:gd name="adj" fmla="val 26606"/>
            </a:avLst>
          </a:prstGeom>
          <a:solidFill>
            <a:srgbClr val="0070C0"/>
          </a:solidFill>
          <a:ln w="9525">
            <a:noFill/>
            <a:round/>
          </a:ln>
        </p:spPr>
        <p:txBody>
          <a:bodyPr vert="horz" wrap="square" lIns="91440" tIns="45720" rIns="91440" bIns="45720" numCol="1" anchor="t" anchorCtr="0" compatLnSpc="1"/>
          <a:lstStyle/>
          <a:p>
            <a:pPr lvl="0"/>
            <a:endParaRPr lang="zh-CN" altLang="en-US">
              <a:solidFill>
                <a:schemeClr val="tx1"/>
              </a:solidFill>
            </a:endParaRPr>
          </a:p>
        </p:txBody>
      </p:sp>
      <p:sp>
        <p:nvSpPr>
          <p:cNvPr id="3" name="燕尾形 2"/>
          <p:cNvSpPr/>
          <p:nvPr userDrawn="1"/>
        </p:nvSpPr>
        <p:spPr>
          <a:xfrm>
            <a:off x="3278951" y="343835"/>
            <a:ext cx="216080" cy="432048"/>
          </a:xfrm>
          <a:prstGeom prst="chevron">
            <a:avLst/>
          </a:prstGeom>
          <a:solidFill>
            <a:srgbClr val="0070C0"/>
          </a:solidFill>
          <a:ln w="9525">
            <a:noFill/>
            <a:round/>
          </a:ln>
        </p:spPr>
        <p:txBody>
          <a:bodyPr vert="horz" wrap="square" lIns="91440" tIns="45720" rIns="91440" bIns="45720" numCol="1" anchor="t" anchorCtr="0" compatLnSpc="1"/>
          <a:lstStyle/>
          <a:p>
            <a:pPr lvl="0"/>
            <a:endParaRPr lang="zh-CN" altLang="en-US">
              <a:solidFill>
                <a:schemeClr val="tx1"/>
              </a:solidFill>
            </a:endParaRPr>
          </a:p>
        </p:txBody>
      </p:sp>
      <p:sp>
        <p:nvSpPr>
          <p:cNvPr id="4" name="燕尾形 3"/>
          <p:cNvSpPr/>
          <p:nvPr userDrawn="1"/>
        </p:nvSpPr>
        <p:spPr>
          <a:xfrm>
            <a:off x="3483851" y="343835"/>
            <a:ext cx="216080" cy="432048"/>
          </a:xfrm>
          <a:prstGeom prst="chevron">
            <a:avLst/>
          </a:prstGeom>
          <a:solidFill>
            <a:srgbClr val="0070C0"/>
          </a:solidFill>
          <a:ln w="9525">
            <a:noFill/>
            <a:round/>
          </a:ln>
        </p:spPr>
        <p:txBody>
          <a:bodyPr vert="horz" wrap="square" lIns="91440" tIns="45720" rIns="91440" bIns="45720" numCol="1" anchor="t" anchorCtr="0" compatLnSpc="1"/>
          <a:lstStyle/>
          <a:p>
            <a:pPr lvl="0"/>
            <a:endParaRPr lang="zh-CN" altLang="en-US">
              <a:solidFill>
                <a:schemeClr val="tx1"/>
              </a:solidFill>
            </a:endParaRPr>
          </a:p>
        </p:txBody>
      </p:sp>
      <p:sp>
        <p:nvSpPr>
          <p:cNvPr id="5" name="弦形 4"/>
          <p:cNvSpPr/>
          <p:nvPr userDrawn="1"/>
        </p:nvSpPr>
        <p:spPr>
          <a:xfrm rot="6746465">
            <a:off x="5737587" y="6451264"/>
            <a:ext cx="720000" cy="720000"/>
          </a:xfrm>
          <a:prstGeom prst="chord">
            <a:avLst>
              <a:gd name="adj1" fmla="val 3577158"/>
              <a:gd name="adj2" fmla="val 15329001"/>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6" name="直接连接符 5"/>
          <p:cNvCxnSpPr/>
          <p:nvPr userDrawn="1"/>
        </p:nvCxnSpPr>
        <p:spPr>
          <a:xfrm>
            <a:off x="6557575" y="6741368"/>
            <a:ext cx="5637600"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0" y="6741368"/>
            <a:ext cx="5637600"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sp>
        <p:nvSpPr>
          <p:cNvPr id="8" name="TextBox 15"/>
          <p:cNvSpPr txBox="1"/>
          <p:nvPr userDrawn="1"/>
        </p:nvSpPr>
        <p:spPr>
          <a:xfrm>
            <a:off x="5695891" y="6488668"/>
            <a:ext cx="792088" cy="369332"/>
          </a:xfrm>
          <a:prstGeom prst="rect">
            <a:avLst/>
          </a:prstGeom>
          <a:noFill/>
        </p:spPr>
        <p:txBody>
          <a:bodyPr wrap="square"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弧形 8"/>
          <p:cNvSpPr/>
          <p:nvPr userDrawn="1"/>
        </p:nvSpPr>
        <p:spPr>
          <a:xfrm>
            <a:off x="5629535" y="6343232"/>
            <a:ext cx="936104" cy="936104"/>
          </a:xfrm>
          <a:prstGeom prst="arc">
            <a:avLst>
              <a:gd name="adj1" fmla="val 11317002"/>
              <a:gd name="adj2" fmla="val 21097504"/>
            </a:avLst>
          </a:prstGeom>
          <a:ln w="22479">
            <a:solidFill>
              <a:srgbClr val="3B79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17"/>
          <p:cNvSpPr txBox="1"/>
          <p:nvPr userDrawn="1"/>
        </p:nvSpPr>
        <p:spPr>
          <a:xfrm>
            <a:off x="1" y="344417"/>
            <a:ext cx="3070869" cy="430887"/>
          </a:xfrm>
          <a:prstGeom prst="rect">
            <a:avLst/>
          </a:prstGeom>
          <a:solidFill>
            <a:srgbClr val="0070C0"/>
          </a:solidFill>
        </p:spPr>
        <p:txBody>
          <a:bodyPr wrap="square" rtlCol="0">
            <a:spAutoFit/>
          </a:bodyPr>
          <a:lstStyle/>
          <a:p>
            <a:pPr algn="ctr"/>
            <a:r>
              <a:rPr lang="en-US" altLang="zh-CN" sz="2200" dirty="0">
                <a:solidFill>
                  <a:prstClr val="white"/>
                </a:solidFill>
                <a:ea typeface="微软雅黑" panose="020B0503020204020204" charset="-122"/>
              </a:rPr>
              <a:t>2. IPv4</a:t>
            </a:r>
            <a:r>
              <a:rPr lang="zh-CN" altLang="en-US" sz="2200" dirty="0">
                <a:solidFill>
                  <a:prstClr val="white"/>
                </a:solidFill>
                <a:ea typeface="微软雅黑" panose="020B0503020204020204" charset="-122"/>
              </a:rPr>
              <a:t>报文各字段含义</a:t>
            </a:r>
            <a:endParaRPr lang="zh-CN" altLang="en-US" sz="2200" dirty="0">
              <a:solidFill>
                <a:prstClr val="white"/>
              </a:solidFill>
              <a:ea typeface="微软雅黑" panose="020B0503020204020204" charset="-122"/>
            </a:endParaRPr>
          </a:p>
        </p:txBody>
      </p:sp>
      <p:sp>
        <p:nvSpPr>
          <p:cNvPr id="12" name="矩形 11"/>
          <p:cNvSpPr/>
          <p:nvPr userDrawn="1"/>
        </p:nvSpPr>
        <p:spPr>
          <a:xfrm>
            <a:off x="918292" y="2025638"/>
            <a:ext cx="720080" cy="468052"/>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91440" tIns="45720" rIns="91440" bIns="45720" numCol="1" anchor="ctr" anchorCtr="0" compatLnSpc="1"/>
          <a:lstStyle/>
          <a:p>
            <a:pPr algn="ct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版本</a:t>
            </a:r>
            <a:endParaRPr lang="en-US" altLang="zh-CN" sz="1400" dirty="0">
              <a:solidFill>
                <a:schemeClr val="bg1"/>
              </a:solidFill>
              <a:latin typeface="微软雅黑" panose="020B0503020204020204" charset="-122"/>
              <a:ea typeface="微软雅黑" panose="020B0503020204020204" charset="-122"/>
              <a:cs typeface="Aharoni" panose="02010803020104030203" pitchFamily="2" charset="-79"/>
            </a:endParaRPr>
          </a:p>
          <a:p>
            <a:pPr algn="ct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4</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13" name="矩形 12"/>
          <p:cNvSpPr/>
          <p:nvPr userDrawn="1"/>
        </p:nvSpPr>
        <p:spPr>
          <a:xfrm>
            <a:off x="1638372" y="2025638"/>
            <a:ext cx="720080" cy="468052"/>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头长度</a:t>
            </a:r>
            <a:endParaRPr lang="en-US" altLang="zh-CN" sz="1400" dirty="0">
              <a:solidFill>
                <a:schemeClr val="bg1"/>
              </a:solidFill>
              <a:latin typeface="微软雅黑" panose="020B0503020204020204" charset="-122"/>
              <a:ea typeface="微软雅黑" panose="020B0503020204020204" charset="-122"/>
              <a:cs typeface="Aharoni" panose="02010803020104030203" pitchFamily="2" charset="-79"/>
            </a:endParaRPr>
          </a:p>
          <a:p>
            <a:pPr algn="ct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4</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14" name="矩形 13"/>
          <p:cNvSpPr/>
          <p:nvPr userDrawn="1"/>
        </p:nvSpPr>
        <p:spPr>
          <a:xfrm>
            <a:off x="2358452" y="2025638"/>
            <a:ext cx="1432498" cy="468052"/>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en-US" altLang="zh-CN" sz="1400" dirty="0">
                <a:solidFill>
                  <a:schemeClr val="bg1"/>
                </a:solidFill>
                <a:latin typeface="微软雅黑" panose="020B0503020204020204" charset="-122"/>
                <a:ea typeface="微软雅黑" panose="020B0503020204020204" charset="-122"/>
                <a:cs typeface="Aharoni" panose="02010803020104030203" pitchFamily="2" charset="-79"/>
              </a:rPr>
              <a:t>TOS</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8</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15" name="矩形 14"/>
          <p:cNvSpPr/>
          <p:nvPr userDrawn="1"/>
        </p:nvSpPr>
        <p:spPr>
          <a:xfrm>
            <a:off x="3789820" y="2025638"/>
            <a:ext cx="2880320" cy="468052"/>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总长度</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16</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16" name="矩形 15"/>
          <p:cNvSpPr/>
          <p:nvPr userDrawn="1"/>
        </p:nvSpPr>
        <p:spPr>
          <a:xfrm>
            <a:off x="918292" y="2493690"/>
            <a:ext cx="2872658" cy="396044"/>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标识</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16</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17" name="矩形 16"/>
          <p:cNvSpPr/>
          <p:nvPr userDrawn="1"/>
        </p:nvSpPr>
        <p:spPr>
          <a:xfrm>
            <a:off x="3789820" y="2497932"/>
            <a:ext cx="684076" cy="396044"/>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标志（</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3</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18" name="矩形 17"/>
          <p:cNvSpPr/>
          <p:nvPr userDrawn="1"/>
        </p:nvSpPr>
        <p:spPr>
          <a:xfrm>
            <a:off x="4473896" y="2497932"/>
            <a:ext cx="2196244" cy="396044"/>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片偏移</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13</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1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19" name="矩形 18"/>
          <p:cNvSpPr/>
          <p:nvPr userDrawn="1"/>
        </p:nvSpPr>
        <p:spPr>
          <a:xfrm>
            <a:off x="918292" y="2889734"/>
            <a:ext cx="1447822" cy="396044"/>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en-US" altLang="zh-CN" sz="1400" dirty="0">
                <a:solidFill>
                  <a:schemeClr val="bg1"/>
                </a:solidFill>
                <a:latin typeface="微软雅黑" panose="020B0503020204020204" charset="-122"/>
                <a:ea typeface="微软雅黑" panose="020B0503020204020204" charset="-122"/>
                <a:cs typeface="Aharoni" panose="02010803020104030203" pitchFamily="2" charset="-79"/>
              </a:rPr>
              <a:t>TTL</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8</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20" name="矩形 19"/>
          <p:cNvSpPr/>
          <p:nvPr userDrawn="1"/>
        </p:nvSpPr>
        <p:spPr>
          <a:xfrm>
            <a:off x="2358452" y="2889734"/>
            <a:ext cx="1432498" cy="396044"/>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协议</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8</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21" name="矩形 20"/>
          <p:cNvSpPr/>
          <p:nvPr userDrawn="1"/>
        </p:nvSpPr>
        <p:spPr>
          <a:xfrm>
            <a:off x="3790950" y="2889734"/>
            <a:ext cx="2880320" cy="396044"/>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校验和</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16</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22" name="矩形 21"/>
          <p:cNvSpPr/>
          <p:nvPr userDrawn="1"/>
        </p:nvSpPr>
        <p:spPr>
          <a:xfrm>
            <a:off x="918292" y="3280861"/>
            <a:ext cx="5752978" cy="396044"/>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源</a:t>
            </a:r>
            <a:r>
              <a:rPr lang="en-US" altLang="zh-CN" sz="1400" dirty="0">
                <a:solidFill>
                  <a:schemeClr val="bg1"/>
                </a:solidFill>
                <a:latin typeface="微软雅黑" panose="020B0503020204020204" charset="-122"/>
                <a:ea typeface="微软雅黑" panose="020B0503020204020204" charset="-122"/>
                <a:cs typeface="Aharoni" panose="02010803020104030203" pitchFamily="2" charset="-79"/>
              </a:rPr>
              <a:t>IP</a:t>
            </a: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地址</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32</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23" name="矩形 22"/>
          <p:cNvSpPr/>
          <p:nvPr userDrawn="1"/>
        </p:nvSpPr>
        <p:spPr>
          <a:xfrm>
            <a:off x="918292" y="3676905"/>
            <a:ext cx="5752978" cy="396044"/>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目的</a:t>
            </a:r>
            <a:r>
              <a:rPr lang="en-US" altLang="zh-CN" sz="1400" dirty="0">
                <a:solidFill>
                  <a:schemeClr val="bg1"/>
                </a:solidFill>
                <a:latin typeface="微软雅黑" panose="020B0503020204020204" charset="-122"/>
                <a:ea typeface="微软雅黑" panose="020B0503020204020204" charset="-122"/>
                <a:cs typeface="Aharoni" panose="02010803020104030203" pitchFamily="2" charset="-79"/>
              </a:rPr>
              <a:t>IP</a:t>
            </a: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地址</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32</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24" name="矩形 23"/>
          <p:cNvSpPr/>
          <p:nvPr userDrawn="1"/>
        </p:nvSpPr>
        <p:spPr>
          <a:xfrm>
            <a:off x="918292" y="4076380"/>
            <a:ext cx="5752978" cy="396044"/>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选项</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r>
              <a:rPr lang="en-US" altLang="zh-CN" sz="1200" dirty="0">
                <a:solidFill>
                  <a:schemeClr val="bg1"/>
                </a:solidFill>
                <a:latin typeface="微软雅黑" panose="020B0503020204020204" charset="-122"/>
                <a:ea typeface="微软雅黑" panose="020B0503020204020204" charset="-122"/>
                <a:cs typeface="Aharoni" panose="02010803020104030203" pitchFamily="2" charset="-79"/>
              </a:rPr>
              <a:t>0 or 32 if any</a:t>
            </a:r>
            <a:r>
              <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rPr>
              <a:t>）</a:t>
            </a:r>
            <a:endPar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25" name="矩形 24"/>
          <p:cNvSpPr/>
          <p:nvPr userDrawn="1"/>
        </p:nvSpPr>
        <p:spPr>
          <a:xfrm>
            <a:off x="918292" y="4482052"/>
            <a:ext cx="5752978" cy="665656"/>
          </a:xfrm>
          <a:prstGeom prst="rect">
            <a:avLst/>
          </a:prstGeom>
          <a:solidFill>
            <a:srgbClr val="666666"/>
          </a:solidFill>
          <a:ln>
            <a:solidFill>
              <a:schemeClr val="bg1"/>
            </a:solidFill>
          </a:ln>
          <a:effectLst>
            <a:outerShdw blurRad="254000" dist="190500" dir="2700000" sx="102000" sy="102000" algn="tl" rotWithShape="0">
              <a:prstClr val="black">
                <a:alpha val="28000"/>
              </a:prstClr>
            </a:outerShdw>
          </a:effectLst>
        </p:spPr>
        <p:txBody>
          <a:bodyPr vert="horz" wrap="square" lIns="0" tIns="45720" rIns="0" bIns="45720" numCol="1" anchor="ctr" anchorCtr="0" compatLnSpc="1"/>
          <a:lstStyle/>
          <a:p>
            <a:pPr algn="ctr"/>
            <a:r>
              <a:rPr lang="zh-CN" altLang="en-US" sz="1400" dirty="0">
                <a:solidFill>
                  <a:schemeClr val="bg1"/>
                </a:solidFill>
                <a:latin typeface="微软雅黑" panose="020B0503020204020204" charset="-122"/>
                <a:ea typeface="微软雅黑" panose="020B0503020204020204" charset="-122"/>
                <a:cs typeface="Aharoni" panose="02010803020104030203" pitchFamily="2" charset="-79"/>
              </a:rPr>
              <a:t>数据</a:t>
            </a:r>
            <a:endParaRPr lang="zh-CN" altLang="en-US" sz="1200" dirty="0">
              <a:solidFill>
                <a:schemeClr val="bg1"/>
              </a:solidFill>
              <a:latin typeface="微软雅黑" panose="020B0503020204020204" charset="-122"/>
              <a:ea typeface="微软雅黑" panose="020B0503020204020204" charset="-122"/>
              <a:cs typeface="Aharoni" panose="02010803020104030203" pitchFamily="2" charset="-79"/>
            </a:endParaRPr>
          </a:p>
        </p:txBody>
      </p:sp>
      <p:sp>
        <p:nvSpPr>
          <p:cNvPr id="26" name="TextBox 25"/>
          <p:cNvSpPr txBox="1"/>
          <p:nvPr userDrawn="1"/>
        </p:nvSpPr>
        <p:spPr>
          <a:xfrm>
            <a:off x="910630" y="1612346"/>
            <a:ext cx="553357" cy="369332"/>
          </a:xfrm>
          <a:prstGeom prst="rect">
            <a:avLst/>
          </a:prstGeom>
          <a:noFill/>
        </p:spPr>
        <p:txBody>
          <a:bodyPr wrap="none" rtlCol="0">
            <a:spAutoFit/>
          </a:bodyPr>
          <a:lstStyle/>
          <a:p>
            <a:r>
              <a:rPr lang="en-US" altLang="zh-CN" sz="1800" dirty="0">
                <a:solidFill>
                  <a:srgbClr val="0070C0"/>
                </a:solidFill>
              </a:rPr>
              <a:t>bit0</a:t>
            </a:r>
            <a:endParaRPr lang="zh-CN" altLang="en-US" sz="1800" dirty="0">
              <a:solidFill>
                <a:srgbClr val="0070C0"/>
              </a:solidFill>
            </a:endParaRPr>
          </a:p>
        </p:txBody>
      </p:sp>
      <p:sp>
        <p:nvSpPr>
          <p:cNvPr id="27" name="TextBox 26"/>
          <p:cNvSpPr txBox="1"/>
          <p:nvPr userDrawn="1"/>
        </p:nvSpPr>
        <p:spPr>
          <a:xfrm>
            <a:off x="6081870" y="1598114"/>
            <a:ext cx="670376" cy="369332"/>
          </a:xfrm>
          <a:prstGeom prst="rect">
            <a:avLst/>
          </a:prstGeom>
          <a:noFill/>
        </p:spPr>
        <p:txBody>
          <a:bodyPr wrap="none" rtlCol="0">
            <a:spAutoFit/>
          </a:bodyPr>
          <a:lstStyle/>
          <a:p>
            <a:r>
              <a:rPr lang="en-US" altLang="zh-CN" sz="1800" dirty="0">
                <a:solidFill>
                  <a:srgbClr val="0070C0"/>
                </a:solidFill>
              </a:rPr>
              <a:t>bit31</a:t>
            </a:r>
            <a:endParaRPr lang="zh-CN" altLang="en-US" sz="1800" dirty="0">
              <a:solidFill>
                <a:srgbClr val="0070C0"/>
              </a:solidFill>
            </a:endParaRPr>
          </a:p>
        </p:txBody>
      </p:sp>
      <p:sp>
        <p:nvSpPr>
          <p:cNvPr id="28" name="Rectangle 2"/>
          <p:cNvSpPr txBox="1">
            <a:spLocks noChangeArrowheads="1"/>
          </p:cNvSpPr>
          <p:nvPr userDrawn="1"/>
        </p:nvSpPr>
        <p:spPr>
          <a:xfrm>
            <a:off x="2879117" y="5345113"/>
            <a:ext cx="1883941" cy="388937"/>
          </a:xfrm>
          <a:prstGeom prst="rect">
            <a:avLst/>
          </a:prstGeom>
        </p:spPr>
        <p:txBody>
          <a:bodyPr/>
          <a:lstStyle>
            <a:lvl1pPr algn="ctr" defTabSz="1218565" rtl="0" eaLnBrk="1" latinLnBrk="0" hangingPunct="1">
              <a:spcBef>
                <a:spcPct val="0"/>
              </a:spcBef>
              <a:buNone/>
              <a:defRPr sz="5500" kern="1200">
                <a:solidFill>
                  <a:schemeClr val="tx1"/>
                </a:solidFill>
                <a:latin typeface="+mj-lt"/>
                <a:ea typeface="+mj-ea"/>
                <a:cs typeface="+mj-cs"/>
              </a:defRPr>
            </a:lvl1pPr>
          </a:lstStyle>
          <a:p>
            <a:r>
              <a:rPr lang="en-US" altLang="zh-CN"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charset="-122"/>
                <a:ea typeface="微软雅黑" panose="020B0503020204020204" charset="-122"/>
              </a:rPr>
              <a:t>IP</a:t>
            </a: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charset="-122"/>
                <a:ea typeface="微软雅黑" panose="020B0503020204020204" charset="-122"/>
              </a:rPr>
              <a:t>报文格式</a:t>
            </a:r>
            <a:endPar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charset="-122"/>
              <a:ea typeface="微软雅黑" panose="020B0503020204020204" charset="-122"/>
            </a:endParaRPr>
          </a:p>
        </p:txBody>
      </p:sp>
      <p:cxnSp>
        <p:nvCxnSpPr>
          <p:cNvPr id="29" name="直接连接符 28"/>
          <p:cNvCxnSpPr/>
          <p:nvPr userDrawn="1"/>
        </p:nvCxnSpPr>
        <p:spPr>
          <a:xfrm>
            <a:off x="478582" y="2034430"/>
            <a:ext cx="3960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a:off x="478582" y="4473910"/>
            <a:ext cx="3960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userDrawn="1"/>
        </p:nvCxnSpPr>
        <p:spPr>
          <a:xfrm flipV="1">
            <a:off x="658602" y="2034430"/>
            <a:ext cx="0" cy="6120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userDrawn="1"/>
        </p:nvCxnSpPr>
        <p:spPr>
          <a:xfrm>
            <a:off x="658602" y="3753830"/>
            <a:ext cx="0" cy="68407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2"/>
          <p:cNvSpPr txBox="1">
            <a:spLocks noChangeArrowheads="1"/>
          </p:cNvSpPr>
          <p:nvPr userDrawn="1"/>
        </p:nvSpPr>
        <p:spPr>
          <a:xfrm>
            <a:off x="226554" y="2853730"/>
            <a:ext cx="791794" cy="585596"/>
          </a:xfrm>
          <a:prstGeom prst="rect">
            <a:avLst/>
          </a:prstGeom>
        </p:spPr>
        <p:txBody>
          <a:bodyPr/>
          <a:lstStyle>
            <a:lvl1pPr algn="ctr" defTabSz="1218565" rtl="0" eaLnBrk="1" latinLnBrk="0" hangingPunct="1">
              <a:spcBef>
                <a:spcPct val="0"/>
              </a:spcBef>
              <a:buNone/>
              <a:defRPr sz="5500" kern="1200">
                <a:solidFill>
                  <a:schemeClr val="tx1"/>
                </a:solidFill>
                <a:latin typeface="+mj-lt"/>
                <a:ea typeface="+mj-ea"/>
                <a:cs typeface="+mj-cs"/>
              </a:defRPr>
            </a:lvl1pPr>
          </a:lstStyle>
          <a:p>
            <a:pPr>
              <a:spcAft>
                <a:spcPts val="600"/>
              </a:spcAft>
            </a:pPr>
            <a:r>
              <a:rPr lang="zh-CN" altLang="en-US" sz="1400" b="1" dirty="0">
                <a:solidFill>
                  <a:srgbClr val="FF0000"/>
                </a:solidFill>
                <a:latin typeface="微软雅黑" panose="020B0503020204020204" charset="-122"/>
                <a:ea typeface="微软雅黑" panose="020B0503020204020204" charset="-122"/>
              </a:rPr>
              <a:t>报头区</a:t>
            </a:r>
            <a:endParaRPr lang="en-US" altLang="zh-CN" sz="1400" b="1" dirty="0">
              <a:solidFill>
                <a:srgbClr val="FF0000"/>
              </a:solidFill>
              <a:latin typeface="微软雅黑" panose="020B0503020204020204" charset="-122"/>
              <a:ea typeface="微软雅黑" panose="020B0503020204020204" charset="-122"/>
            </a:endParaRPr>
          </a:p>
          <a:p>
            <a:r>
              <a:rPr lang="en-US" altLang="zh-CN" sz="1400" b="1" dirty="0">
                <a:solidFill>
                  <a:srgbClr val="F07B10"/>
                </a:solidFill>
                <a:latin typeface="微软雅黑" panose="020B0503020204020204" charset="-122"/>
                <a:ea typeface="微软雅黑" panose="020B0503020204020204" charset="-122"/>
              </a:rPr>
              <a:t>20-60</a:t>
            </a:r>
            <a:endParaRPr lang="en-US" altLang="zh-CN" sz="1400" b="1" dirty="0">
              <a:solidFill>
                <a:srgbClr val="F07B10"/>
              </a:solidFill>
              <a:latin typeface="微软雅黑" panose="020B0503020204020204" charset="-122"/>
              <a:ea typeface="微软雅黑" panose="020B0503020204020204" charset="-122"/>
            </a:endParaRPr>
          </a:p>
          <a:p>
            <a:r>
              <a:rPr lang="en-US" altLang="zh-CN" sz="1400" b="1" dirty="0">
                <a:solidFill>
                  <a:srgbClr val="F07B10"/>
                </a:solidFill>
                <a:latin typeface="微软雅黑" panose="020B0503020204020204" charset="-122"/>
                <a:ea typeface="微软雅黑" panose="020B0503020204020204" charset="-122"/>
              </a:rPr>
              <a:t>Bytes</a:t>
            </a:r>
            <a:endParaRPr lang="zh-CN" altLang="en-US" sz="1400" b="1" dirty="0">
              <a:solidFill>
                <a:srgbClr val="F07B10"/>
              </a:solidFill>
              <a:latin typeface="微软雅黑" panose="020B0503020204020204" charset="-122"/>
              <a:ea typeface="微软雅黑" panose="020B050302020402020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0530" y="0"/>
            <a:ext cx="12192000" cy="6858000"/>
          </a:xfrm>
          <a:prstGeom prst="rect">
            <a:avLst/>
          </a:prstGeom>
        </p:spPr>
      </p:pic>
      <p:sp>
        <p:nvSpPr>
          <p:cNvPr id="2" name="五边形 1"/>
          <p:cNvSpPr/>
          <p:nvPr userDrawn="1"/>
        </p:nvSpPr>
        <p:spPr>
          <a:xfrm>
            <a:off x="1" y="343835"/>
            <a:ext cx="3290131" cy="432048"/>
          </a:xfrm>
          <a:prstGeom prst="homePlate">
            <a:avLst>
              <a:gd name="adj" fmla="val 26606"/>
            </a:avLst>
          </a:prstGeom>
          <a:solidFill>
            <a:srgbClr val="0070C0"/>
          </a:solidFill>
          <a:ln w="9525">
            <a:noFill/>
            <a:round/>
          </a:ln>
        </p:spPr>
        <p:txBody>
          <a:bodyPr vert="horz" wrap="square" lIns="91440" tIns="45720" rIns="91440" bIns="45720" numCol="1" anchor="t" anchorCtr="0" compatLnSpc="1"/>
          <a:lstStyle/>
          <a:p>
            <a:pPr lvl="0"/>
            <a:endParaRPr lang="zh-CN" altLang="en-US">
              <a:solidFill>
                <a:schemeClr val="tx1"/>
              </a:solidFill>
            </a:endParaRPr>
          </a:p>
        </p:txBody>
      </p:sp>
      <p:sp>
        <p:nvSpPr>
          <p:cNvPr id="3" name="燕尾形 2"/>
          <p:cNvSpPr/>
          <p:nvPr userDrawn="1"/>
        </p:nvSpPr>
        <p:spPr>
          <a:xfrm>
            <a:off x="3278951" y="343835"/>
            <a:ext cx="216080" cy="432048"/>
          </a:xfrm>
          <a:prstGeom prst="chevron">
            <a:avLst/>
          </a:prstGeom>
          <a:solidFill>
            <a:srgbClr val="0070C0"/>
          </a:solidFill>
          <a:ln w="9525">
            <a:noFill/>
            <a:round/>
          </a:ln>
        </p:spPr>
        <p:txBody>
          <a:bodyPr vert="horz" wrap="square" lIns="91440" tIns="45720" rIns="91440" bIns="45720" numCol="1" anchor="t" anchorCtr="0" compatLnSpc="1"/>
          <a:lstStyle/>
          <a:p>
            <a:pPr lvl="0"/>
            <a:endParaRPr lang="zh-CN" altLang="en-US">
              <a:solidFill>
                <a:schemeClr val="tx1"/>
              </a:solidFill>
            </a:endParaRPr>
          </a:p>
        </p:txBody>
      </p:sp>
      <p:sp>
        <p:nvSpPr>
          <p:cNvPr id="4" name="燕尾形 3"/>
          <p:cNvSpPr/>
          <p:nvPr userDrawn="1"/>
        </p:nvSpPr>
        <p:spPr>
          <a:xfrm>
            <a:off x="3483851" y="343835"/>
            <a:ext cx="216080" cy="432048"/>
          </a:xfrm>
          <a:prstGeom prst="chevron">
            <a:avLst/>
          </a:prstGeom>
          <a:solidFill>
            <a:srgbClr val="0070C0"/>
          </a:solidFill>
          <a:ln w="9525">
            <a:noFill/>
            <a:round/>
          </a:ln>
        </p:spPr>
        <p:txBody>
          <a:bodyPr vert="horz" wrap="square" lIns="91440" tIns="45720" rIns="91440" bIns="45720" numCol="1" anchor="t" anchorCtr="0" compatLnSpc="1"/>
          <a:lstStyle/>
          <a:p>
            <a:pPr lvl="0"/>
            <a:endParaRPr lang="zh-CN" altLang="en-US">
              <a:solidFill>
                <a:schemeClr val="tx1"/>
              </a:solidFill>
            </a:endParaRPr>
          </a:p>
        </p:txBody>
      </p:sp>
      <p:sp>
        <p:nvSpPr>
          <p:cNvPr id="5" name="弦形 4"/>
          <p:cNvSpPr/>
          <p:nvPr userDrawn="1"/>
        </p:nvSpPr>
        <p:spPr>
          <a:xfrm rot="6746465">
            <a:off x="5737587" y="6451264"/>
            <a:ext cx="720000" cy="720000"/>
          </a:xfrm>
          <a:prstGeom prst="chord">
            <a:avLst>
              <a:gd name="adj1" fmla="val 3577158"/>
              <a:gd name="adj2" fmla="val 15329001"/>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6" name="直接连接符 5"/>
          <p:cNvCxnSpPr/>
          <p:nvPr userDrawn="1"/>
        </p:nvCxnSpPr>
        <p:spPr>
          <a:xfrm>
            <a:off x="6557575" y="6741368"/>
            <a:ext cx="5637600"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0" y="6741368"/>
            <a:ext cx="5637600"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sp>
        <p:nvSpPr>
          <p:cNvPr id="8" name="TextBox 15"/>
          <p:cNvSpPr txBox="1"/>
          <p:nvPr userDrawn="1"/>
        </p:nvSpPr>
        <p:spPr>
          <a:xfrm>
            <a:off x="5695891" y="6488668"/>
            <a:ext cx="792088" cy="369332"/>
          </a:xfrm>
          <a:prstGeom prst="rect">
            <a:avLst/>
          </a:prstGeom>
          <a:noFill/>
        </p:spPr>
        <p:txBody>
          <a:bodyPr wrap="square"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弧形 8"/>
          <p:cNvSpPr/>
          <p:nvPr userDrawn="1"/>
        </p:nvSpPr>
        <p:spPr>
          <a:xfrm>
            <a:off x="5629535" y="6343232"/>
            <a:ext cx="936104" cy="936104"/>
          </a:xfrm>
          <a:prstGeom prst="arc">
            <a:avLst>
              <a:gd name="adj1" fmla="val 11317002"/>
              <a:gd name="adj2" fmla="val 21097504"/>
            </a:avLst>
          </a:prstGeom>
          <a:ln w="22479">
            <a:solidFill>
              <a:srgbClr val="3B79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弦形 6"/>
          <p:cNvSpPr/>
          <p:nvPr userDrawn="1"/>
        </p:nvSpPr>
        <p:spPr>
          <a:xfrm rot="6746465">
            <a:off x="5737587" y="6451264"/>
            <a:ext cx="720000" cy="720000"/>
          </a:xfrm>
          <a:prstGeom prst="chord">
            <a:avLst>
              <a:gd name="adj1" fmla="val 3577158"/>
              <a:gd name="adj2" fmla="val 15329001"/>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8" name="直接连接符 7"/>
          <p:cNvCxnSpPr/>
          <p:nvPr userDrawn="1"/>
        </p:nvCxnSpPr>
        <p:spPr>
          <a:xfrm>
            <a:off x="6557575" y="6741368"/>
            <a:ext cx="5637600"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0" y="6741368"/>
            <a:ext cx="5637600"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sp>
        <p:nvSpPr>
          <p:cNvPr id="10" name="TextBox 15"/>
          <p:cNvSpPr txBox="1"/>
          <p:nvPr userDrawn="1"/>
        </p:nvSpPr>
        <p:spPr>
          <a:xfrm>
            <a:off x="5695891" y="6488668"/>
            <a:ext cx="792088" cy="369332"/>
          </a:xfrm>
          <a:prstGeom prst="rect">
            <a:avLst/>
          </a:prstGeom>
          <a:noFill/>
        </p:spPr>
        <p:txBody>
          <a:bodyPr wrap="square"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弧形 10"/>
          <p:cNvSpPr/>
          <p:nvPr userDrawn="1"/>
        </p:nvSpPr>
        <p:spPr>
          <a:xfrm>
            <a:off x="5629535" y="6343232"/>
            <a:ext cx="936104" cy="936104"/>
          </a:xfrm>
          <a:prstGeom prst="arc">
            <a:avLst>
              <a:gd name="adj1" fmla="val 11317002"/>
              <a:gd name="adj2" fmla="val 21097504"/>
            </a:avLst>
          </a:prstGeom>
          <a:ln w="22479">
            <a:solidFill>
              <a:srgbClr val="3B79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五边形 11"/>
          <p:cNvSpPr/>
          <p:nvPr userDrawn="1"/>
        </p:nvSpPr>
        <p:spPr>
          <a:xfrm>
            <a:off x="1" y="343835"/>
            <a:ext cx="3290131" cy="432048"/>
          </a:xfrm>
          <a:prstGeom prst="homePlate">
            <a:avLst>
              <a:gd name="adj" fmla="val 26606"/>
            </a:avLst>
          </a:prstGeom>
          <a:solidFill>
            <a:srgbClr val="0070C0"/>
          </a:solidFill>
          <a:ln w="9525">
            <a:noFill/>
            <a:round/>
          </a:ln>
        </p:spPr>
        <p:txBody>
          <a:bodyPr vert="horz" wrap="square" lIns="91440" tIns="45720" rIns="91440" bIns="45720" numCol="1" anchor="t" anchorCtr="0" compatLnSpc="1"/>
          <a:lstStyle/>
          <a:p>
            <a:pPr lvl="0"/>
            <a:endParaRPr lang="zh-CN" altLang="en-US">
              <a:solidFill>
                <a:schemeClr val="tx1"/>
              </a:solidFill>
            </a:endParaRPr>
          </a:p>
        </p:txBody>
      </p:sp>
      <p:sp>
        <p:nvSpPr>
          <p:cNvPr id="13" name="燕尾形 12"/>
          <p:cNvSpPr/>
          <p:nvPr userDrawn="1"/>
        </p:nvSpPr>
        <p:spPr>
          <a:xfrm>
            <a:off x="3278951" y="343835"/>
            <a:ext cx="216080" cy="432048"/>
          </a:xfrm>
          <a:prstGeom prst="chevron">
            <a:avLst/>
          </a:prstGeom>
          <a:solidFill>
            <a:srgbClr val="0070C0"/>
          </a:solidFill>
          <a:ln w="9525">
            <a:noFill/>
            <a:round/>
          </a:ln>
        </p:spPr>
        <p:txBody>
          <a:bodyPr vert="horz" wrap="square" lIns="91440" tIns="45720" rIns="91440" bIns="45720" numCol="1" anchor="t" anchorCtr="0" compatLnSpc="1"/>
          <a:lstStyle/>
          <a:p>
            <a:pPr lvl="0"/>
            <a:endParaRPr lang="zh-CN" altLang="en-US">
              <a:solidFill>
                <a:schemeClr val="tx1"/>
              </a:solidFill>
            </a:endParaRPr>
          </a:p>
        </p:txBody>
      </p:sp>
      <p:sp>
        <p:nvSpPr>
          <p:cNvPr id="14" name="燕尾形 13"/>
          <p:cNvSpPr/>
          <p:nvPr userDrawn="1"/>
        </p:nvSpPr>
        <p:spPr>
          <a:xfrm>
            <a:off x="3483851" y="343835"/>
            <a:ext cx="216080" cy="432048"/>
          </a:xfrm>
          <a:prstGeom prst="chevron">
            <a:avLst/>
          </a:prstGeom>
          <a:solidFill>
            <a:srgbClr val="0070C0"/>
          </a:solidFill>
          <a:ln w="9525">
            <a:noFill/>
            <a:round/>
          </a:ln>
        </p:spPr>
        <p:txBody>
          <a:bodyPr vert="horz" wrap="square" lIns="91440" tIns="45720" rIns="91440" bIns="45720" numCol="1" anchor="t" anchorCtr="0" compatLnSpc="1"/>
          <a:lstStyle/>
          <a:p>
            <a:pPr lvl="0"/>
            <a:endParaRPr lang="zh-CN" altLang="en-US">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弦形 6"/>
          <p:cNvSpPr/>
          <p:nvPr userDrawn="1"/>
        </p:nvSpPr>
        <p:spPr>
          <a:xfrm rot="6746465">
            <a:off x="5737587" y="6451264"/>
            <a:ext cx="720000" cy="720000"/>
          </a:xfrm>
          <a:prstGeom prst="chord">
            <a:avLst>
              <a:gd name="adj1" fmla="val 3577158"/>
              <a:gd name="adj2" fmla="val 153290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8" name="直接连接符 7"/>
          <p:cNvCxnSpPr/>
          <p:nvPr userDrawn="1"/>
        </p:nvCxnSpPr>
        <p:spPr>
          <a:xfrm>
            <a:off x="6557575" y="6741368"/>
            <a:ext cx="5637600" cy="0"/>
          </a:xfrm>
          <a:prstGeom prst="line">
            <a:avLst/>
          </a:prstGeom>
          <a:ln w="22479">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0" y="6741368"/>
            <a:ext cx="5637600" cy="0"/>
          </a:xfrm>
          <a:prstGeom prst="line">
            <a:avLst/>
          </a:prstGeom>
          <a:ln w="22479">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15"/>
          <p:cNvSpPr txBox="1"/>
          <p:nvPr userDrawn="1"/>
        </p:nvSpPr>
        <p:spPr>
          <a:xfrm>
            <a:off x="5695891" y="6513566"/>
            <a:ext cx="792088" cy="369332"/>
          </a:xfrm>
          <a:prstGeom prst="rect">
            <a:avLst/>
          </a:prstGeom>
          <a:noFill/>
        </p:spPr>
        <p:txBody>
          <a:bodyPr wrap="square" rtlCol="0">
            <a:spAutoFit/>
          </a:bodyPr>
          <a:lstStyle/>
          <a:p>
            <a:pPr algn="ctr"/>
            <a:fld id="{2EEF1883-7A0E-4F66-9932-E581691AD397}" type="slidenum">
              <a:rPr lang="zh-CN" altLang="en-US" sz="1800" smtClean="0">
                <a:solidFill>
                  <a:srgbClr val="00B0F0"/>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弧形 10"/>
          <p:cNvSpPr/>
          <p:nvPr userDrawn="1"/>
        </p:nvSpPr>
        <p:spPr>
          <a:xfrm>
            <a:off x="5629535" y="6343232"/>
            <a:ext cx="936104" cy="936104"/>
          </a:xfrm>
          <a:prstGeom prst="arc">
            <a:avLst>
              <a:gd name="adj1" fmla="val 11317002"/>
              <a:gd name="adj2" fmla="val 21097504"/>
            </a:avLst>
          </a:prstGeom>
          <a:noFill/>
          <a:ln w="22479">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520" y="1200432"/>
            <a:ext cx="5384101" cy="3394858"/>
          </a:xfrm>
        </p:spPr>
        <p:txBody>
          <a:bodyPr/>
          <a:lstStyle>
            <a:lvl1pPr>
              <a:defRPr sz="380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6794" y="1200432"/>
            <a:ext cx="5384101" cy="3394858"/>
          </a:xfrm>
        </p:spPr>
        <p:txBody>
          <a:bodyPr/>
          <a:lstStyle>
            <a:lvl1pPr>
              <a:defRPr sz="380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D61191D-DB44-4478-AB83-F5A62F5368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C9C6BD-72CA-48F2-8BA6-1B7F95789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4" y="274707"/>
            <a:ext cx="10971375" cy="1143266"/>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520" y="1535471"/>
            <a:ext cx="5386217" cy="639915"/>
          </a:xfrm>
        </p:spPr>
        <p:txBody>
          <a:bodyPr anchor="b"/>
          <a:lstStyle>
            <a:lvl1pPr marL="0" indent="0">
              <a:buNone/>
              <a:defRPr sz="2800" b="1"/>
            </a:lvl1pPr>
            <a:lvl2pPr marL="609600" indent="0">
              <a:buNone/>
              <a:defRPr sz="2800" b="1"/>
            </a:lvl2pPr>
            <a:lvl3pPr marL="1219200" indent="0">
              <a:buNone/>
              <a:defRPr sz="2800" b="1"/>
            </a:lvl3pPr>
            <a:lvl4pPr marL="1828800" indent="0">
              <a:buNone/>
              <a:defRPr sz="1900" b="1"/>
            </a:lvl4pPr>
            <a:lvl5pPr marL="2437765" indent="0">
              <a:buNone/>
              <a:defRPr sz="1900" b="1"/>
            </a:lvl5pPr>
            <a:lvl6pPr marL="3047365" indent="0">
              <a:buNone/>
              <a:defRPr sz="1900" b="1"/>
            </a:lvl6pPr>
            <a:lvl7pPr marL="3656965" indent="0">
              <a:buNone/>
              <a:defRPr sz="1900" b="1"/>
            </a:lvl7pPr>
            <a:lvl8pPr marL="4266565" indent="0">
              <a:buNone/>
              <a:defRPr sz="1900" b="1"/>
            </a:lvl8pPr>
            <a:lvl9pPr marL="4876165" indent="0">
              <a:buNone/>
              <a:defRPr sz="19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520" y="2175385"/>
            <a:ext cx="5386217" cy="3952198"/>
          </a:xfrm>
        </p:spPr>
        <p:txBody>
          <a:bodyPr/>
          <a:lstStyle>
            <a:lvl1pPr>
              <a:defRPr sz="2800"/>
            </a:lvl1pPr>
            <a:lvl2pPr>
              <a:defRPr sz="2800"/>
            </a:lvl2pPr>
            <a:lvl3pPr>
              <a:defRPr sz="28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565" y="1535471"/>
            <a:ext cx="5388333" cy="639915"/>
          </a:xfrm>
        </p:spPr>
        <p:txBody>
          <a:bodyPr anchor="b"/>
          <a:lstStyle>
            <a:lvl1pPr marL="0" indent="0">
              <a:buNone/>
              <a:defRPr sz="2800" b="1"/>
            </a:lvl1pPr>
            <a:lvl2pPr marL="609600" indent="0">
              <a:buNone/>
              <a:defRPr sz="2800" b="1"/>
            </a:lvl2pPr>
            <a:lvl3pPr marL="1219200" indent="0">
              <a:buNone/>
              <a:defRPr sz="2800" b="1"/>
            </a:lvl3pPr>
            <a:lvl4pPr marL="1828800" indent="0">
              <a:buNone/>
              <a:defRPr sz="1900" b="1"/>
            </a:lvl4pPr>
            <a:lvl5pPr marL="2437765" indent="0">
              <a:buNone/>
              <a:defRPr sz="1900" b="1"/>
            </a:lvl5pPr>
            <a:lvl6pPr marL="3047365" indent="0">
              <a:buNone/>
              <a:defRPr sz="1900" b="1"/>
            </a:lvl6pPr>
            <a:lvl7pPr marL="3656965" indent="0">
              <a:buNone/>
              <a:defRPr sz="1900" b="1"/>
            </a:lvl7pPr>
            <a:lvl8pPr marL="4266565" indent="0">
              <a:buNone/>
              <a:defRPr sz="1900" b="1"/>
            </a:lvl8pPr>
            <a:lvl9pPr marL="4876165" indent="0">
              <a:buNone/>
              <a:defRPr sz="19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565" y="2175385"/>
            <a:ext cx="5388333" cy="3952198"/>
          </a:xfrm>
        </p:spPr>
        <p:txBody>
          <a:bodyPr/>
          <a:lstStyle>
            <a:lvl1pPr>
              <a:defRPr sz="2800"/>
            </a:lvl1pPr>
            <a:lvl2pPr>
              <a:defRPr sz="2800"/>
            </a:lvl2pPr>
            <a:lvl3pPr>
              <a:defRPr sz="28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D61191D-DB44-4478-AB83-F5A62F5368D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FC9C6BD-72CA-48F2-8BA6-1B7F95789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4" y="274707"/>
            <a:ext cx="10971375" cy="1143266"/>
          </a:xfrm>
          <a:prstGeom prst="rect">
            <a:avLst/>
          </a:prstGeom>
        </p:spPr>
        <p:txBody>
          <a:bodyPr vert="horz" lIns="121900" tIns="60947" rIns="121900" bIns="60947"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524" y="1600573"/>
            <a:ext cx="10971375" cy="4527012"/>
          </a:xfrm>
          <a:prstGeom prst="rect">
            <a:avLst/>
          </a:prstGeom>
        </p:spPr>
        <p:txBody>
          <a:bodyPr vert="horz" lIns="121900" tIns="60947" rIns="121900" bIns="60947"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530" y="6357829"/>
            <a:ext cx="2844425" cy="365208"/>
          </a:xfrm>
          <a:prstGeom prst="rect">
            <a:avLst/>
          </a:prstGeom>
        </p:spPr>
        <p:txBody>
          <a:bodyPr vert="horz" lIns="121900" tIns="60947" rIns="121900" bIns="60947" rtlCol="0" anchor="ctr"/>
          <a:lstStyle>
            <a:lvl1pPr algn="l">
              <a:defRPr sz="1900">
                <a:solidFill>
                  <a:schemeClr val="tx1">
                    <a:tint val="75000"/>
                  </a:schemeClr>
                </a:solidFill>
              </a:defRPr>
            </a:lvl1pPr>
          </a:lstStyle>
          <a:p>
            <a:fld id="{AD61191D-DB44-4478-AB83-F5A62F5368D6}" type="datetimeFigureOut">
              <a:rPr lang="zh-CN" altLang="en-US" smtClean="0"/>
            </a:fld>
            <a:endParaRPr lang="zh-CN" altLang="en-US"/>
          </a:p>
        </p:txBody>
      </p:sp>
      <p:sp>
        <p:nvSpPr>
          <p:cNvPr id="5" name="页脚占位符 4"/>
          <p:cNvSpPr>
            <a:spLocks noGrp="1"/>
          </p:cNvSpPr>
          <p:nvPr>
            <p:ph type="ftr" sz="quarter" idx="3"/>
          </p:nvPr>
        </p:nvSpPr>
        <p:spPr>
          <a:xfrm>
            <a:off x="4165064" y="6357829"/>
            <a:ext cx="3860296" cy="365208"/>
          </a:xfrm>
          <a:prstGeom prst="rect">
            <a:avLst/>
          </a:prstGeom>
        </p:spPr>
        <p:txBody>
          <a:bodyPr vert="horz" lIns="121900" tIns="60947" rIns="121900" bIns="60947" rtlCol="0" anchor="ctr"/>
          <a:lstStyle>
            <a:lvl1pPr algn="ctr">
              <a:defRPr sz="1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1" y="6357829"/>
            <a:ext cx="2844425" cy="365208"/>
          </a:xfrm>
          <a:prstGeom prst="rect">
            <a:avLst/>
          </a:prstGeom>
        </p:spPr>
        <p:txBody>
          <a:bodyPr vert="horz" lIns="121900" tIns="60947" rIns="121900" bIns="60947" rtlCol="0" anchor="ctr"/>
          <a:lstStyle>
            <a:lvl1pPr algn="r">
              <a:defRPr sz="1900">
                <a:solidFill>
                  <a:schemeClr val="tx1">
                    <a:tint val="75000"/>
                  </a:schemeClr>
                </a:solidFill>
              </a:defRPr>
            </a:lvl1pPr>
          </a:lstStyle>
          <a:p>
            <a:fld id="{EFC9C6BD-72CA-48F2-8BA6-1B7F95789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1218565" rtl="0" eaLnBrk="1" latinLnBrk="0" hangingPunct="1">
        <a:spcBef>
          <a:spcPct val="0"/>
        </a:spcBef>
        <a:buNone/>
        <a:defRPr sz="55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90204" pitchFamily="34" charset="0"/>
        <a:buChar char="•"/>
        <a:defRPr sz="47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9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4pPr>
      <a:lvl5pPr marL="2742565" indent="-304800" algn="l" defTabSz="1218565"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5pPr>
      <a:lvl6pPr marL="3352165" indent="-304800" algn="l" defTabSz="1218565"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6pPr>
      <a:lvl7pPr marL="3961765" indent="-304800" algn="l" defTabSz="1218565"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7pPr>
      <a:lvl8pPr marL="4571365" indent="-304800" algn="l" defTabSz="1218565"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8pPr>
      <a:lvl9pPr marL="5180965" indent="-304800" algn="l" defTabSz="1218565"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9pPr>
    </p:bodyStyle>
    <p:otherStyle>
      <a:defPPr>
        <a:defRPr lang="zh-CN"/>
      </a:defPPr>
      <a:lvl1pPr marL="0" algn="l" defTabSz="1218565" rtl="0" eaLnBrk="1" latinLnBrk="0" hangingPunct="1">
        <a:defRPr sz="2800" kern="1200">
          <a:solidFill>
            <a:schemeClr val="tx1"/>
          </a:solidFill>
          <a:latin typeface="+mn-lt"/>
          <a:ea typeface="+mn-ea"/>
          <a:cs typeface="+mn-cs"/>
        </a:defRPr>
      </a:lvl1pPr>
      <a:lvl2pPr marL="609600" algn="l" defTabSz="1218565" rtl="0" eaLnBrk="1" latinLnBrk="0" hangingPunct="1">
        <a:defRPr sz="2800" kern="1200">
          <a:solidFill>
            <a:schemeClr val="tx1"/>
          </a:solidFill>
          <a:latin typeface="+mn-lt"/>
          <a:ea typeface="+mn-ea"/>
          <a:cs typeface="+mn-cs"/>
        </a:defRPr>
      </a:lvl2pPr>
      <a:lvl3pPr marL="1219200" algn="l" defTabSz="1218565" rtl="0" eaLnBrk="1" latinLnBrk="0" hangingPunct="1">
        <a:defRPr sz="2800" kern="1200">
          <a:solidFill>
            <a:schemeClr val="tx1"/>
          </a:solidFill>
          <a:latin typeface="+mn-lt"/>
          <a:ea typeface="+mn-ea"/>
          <a:cs typeface="+mn-cs"/>
        </a:defRPr>
      </a:lvl3pPr>
      <a:lvl4pPr marL="1828800" algn="l" defTabSz="1218565" rtl="0" eaLnBrk="1" latinLnBrk="0" hangingPunct="1">
        <a:defRPr sz="2800" kern="1200">
          <a:solidFill>
            <a:schemeClr val="tx1"/>
          </a:solidFill>
          <a:latin typeface="+mn-lt"/>
          <a:ea typeface="+mn-ea"/>
          <a:cs typeface="+mn-cs"/>
        </a:defRPr>
      </a:lvl4pPr>
      <a:lvl5pPr marL="2437765" algn="l" defTabSz="1218565" rtl="0" eaLnBrk="1" latinLnBrk="0" hangingPunct="1">
        <a:defRPr sz="2800" kern="1200">
          <a:solidFill>
            <a:schemeClr val="tx1"/>
          </a:solidFill>
          <a:latin typeface="+mn-lt"/>
          <a:ea typeface="+mn-ea"/>
          <a:cs typeface="+mn-cs"/>
        </a:defRPr>
      </a:lvl5pPr>
      <a:lvl6pPr marL="3047365" algn="l" defTabSz="1218565" rtl="0" eaLnBrk="1" latinLnBrk="0" hangingPunct="1">
        <a:defRPr sz="2800" kern="1200">
          <a:solidFill>
            <a:schemeClr val="tx1"/>
          </a:solidFill>
          <a:latin typeface="+mn-lt"/>
          <a:ea typeface="+mn-ea"/>
          <a:cs typeface="+mn-cs"/>
        </a:defRPr>
      </a:lvl6pPr>
      <a:lvl7pPr marL="3656965" algn="l" defTabSz="1218565" rtl="0" eaLnBrk="1" latinLnBrk="0" hangingPunct="1">
        <a:defRPr sz="2800" kern="1200">
          <a:solidFill>
            <a:schemeClr val="tx1"/>
          </a:solidFill>
          <a:latin typeface="+mn-lt"/>
          <a:ea typeface="+mn-ea"/>
          <a:cs typeface="+mn-cs"/>
        </a:defRPr>
      </a:lvl7pPr>
      <a:lvl8pPr marL="4266565" algn="l" defTabSz="1218565" rtl="0" eaLnBrk="1" latinLnBrk="0" hangingPunct="1">
        <a:defRPr sz="2800" kern="1200">
          <a:solidFill>
            <a:schemeClr val="tx1"/>
          </a:solidFill>
          <a:latin typeface="+mn-lt"/>
          <a:ea typeface="+mn-ea"/>
          <a:cs typeface="+mn-cs"/>
        </a:defRPr>
      </a:lvl8pPr>
      <a:lvl9pPr marL="4876165" algn="l" defTabSz="1218565"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1.xml"/><Relationship Id="rId4" Type="http://schemas.openxmlformats.org/officeDocument/2006/relationships/image" Target="../media/image4.jpeg"/><Relationship Id="rId3" Type="http://schemas.openxmlformats.org/officeDocument/2006/relationships/image" Target="../media/image3.jpe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7.png"/><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duotone>
              <a:schemeClr val="bg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635" y="635"/>
            <a:ext cx="12192000" cy="6858000"/>
          </a:xfrm>
          <a:prstGeom prst="rect">
            <a:avLst/>
          </a:prstGeom>
        </p:spPr>
      </p:pic>
      <p:sp>
        <p:nvSpPr>
          <p:cNvPr id="3" name="矩形 2"/>
          <p:cNvSpPr/>
          <p:nvPr/>
        </p:nvSpPr>
        <p:spPr>
          <a:xfrm>
            <a:off x="133350" y="1630045"/>
            <a:ext cx="12018645" cy="29483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rot="10800000">
            <a:off x="9607125" y="467292"/>
            <a:ext cx="664545" cy="307832"/>
          </a:xfrm>
          <a:custGeom>
            <a:avLst/>
            <a:gdLst>
              <a:gd name="connsiteX0" fmla="*/ 0 w 1187356"/>
              <a:gd name="connsiteY0" fmla="*/ 0 h 586855"/>
              <a:gd name="connsiteX1" fmla="*/ 976408 w 1187356"/>
              <a:gd name="connsiteY1" fmla="*/ 0 h 586855"/>
              <a:gd name="connsiteX2" fmla="*/ 976408 w 1187356"/>
              <a:gd name="connsiteY2" fmla="*/ 8297 h 586855"/>
              <a:gd name="connsiteX3" fmla="*/ 1020648 w 1187356"/>
              <a:gd name="connsiteY3" fmla="*/ 23060 h 586855"/>
              <a:gd name="connsiteX4" fmla="*/ 1187356 w 1187356"/>
              <a:gd name="connsiteY4" fmla="*/ 293428 h 586855"/>
              <a:gd name="connsiteX5" fmla="*/ 1020648 w 1187356"/>
              <a:gd name="connsiteY5" fmla="*/ 563796 h 586855"/>
              <a:gd name="connsiteX6" fmla="*/ 976408 w 1187356"/>
              <a:gd name="connsiteY6" fmla="*/ 578559 h 586855"/>
              <a:gd name="connsiteX7" fmla="*/ 976408 w 1187356"/>
              <a:gd name="connsiteY7" fmla="*/ 586854 h 586855"/>
              <a:gd name="connsiteX8" fmla="*/ 914410 w 1187356"/>
              <a:gd name="connsiteY8" fmla="*/ 586854 h 586855"/>
              <a:gd name="connsiteX9" fmla="*/ 914401 w 1187356"/>
              <a:gd name="connsiteY9" fmla="*/ 586855 h 586855"/>
              <a:gd name="connsiteX10" fmla="*/ 914392 w 1187356"/>
              <a:gd name="connsiteY10" fmla="*/ 586854 h 586855"/>
              <a:gd name="connsiteX11" fmla="*/ 0 w 1187356"/>
              <a:gd name="connsiteY11" fmla="*/ 586854 h 58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356" h="586855">
                <a:moveTo>
                  <a:pt x="0" y="0"/>
                </a:moveTo>
                <a:lnTo>
                  <a:pt x="976408" y="0"/>
                </a:lnTo>
                <a:lnTo>
                  <a:pt x="976408" y="8297"/>
                </a:lnTo>
                <a:lnTo>
                  <a:pt x="1020648" y="23060"/>
                </a:lnTo>
                <a:cubicBezTo>
                  <a:pt x="1118615" y="67605"/>
                  <a:pt x="1187356" y="171887"/>
                  <a:pt x="1187356" y="293428"/>
                </a:cubicBezTo>
                <a:cubicBezTo>
                  <a:pt x="1187356" y="414969"/>
                  <a:pt x="1118615" y="519251"/>
                  <a:pt x="1020648" y="563796"/>
                </a:cubicBezTo>
                <a:lnTo>
                  <a:pt x="976408" y="578559"/>
                </a:lnTo>
                <a:lnTo>
                  <a:pt x="976408" y="586854"/>
                </a:lnTo>
                <a:lnTo>
                  <a:pt x="914410" y="586854"/>
                </a:lnTo>
                <a:lnTo>
                  <a:pt x="914401" y="586855"/>
                </a:lnTo>
                <a:lnTo>
                  <a:pt x="914392" y="586854"/>
                </a:lnTo>
                <a:lnTo>
                  <a:pt x="0" y="58685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72119" y="467292"/>
            <a:ext cx="2118294" cy="3078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05105" y="2408555"/>
            <a:ext cx="11944985" cy="645160"/>
          </a:xfrm>
          <a:prstGeom prst="rect">
            <a:avLst/>
          </a:prstGeom>
        </p:spPr>
        <p:txBody>
          <a:bodyPr wrap="square">
            <a:spAutoFit/>
          </a:bodyPr>
          <a:lstStyle/>
          <a:p>
            <a:pPr algn="ctr"/>
            <a:r>
              <a:rPr lang="zh-CN" altLang="en-US" sz="3600" dirty="0">
                <a:solidFill>
                  <a:schemeClr val="bg1"/>
                </a:solidFill>
                <a:latin typeface="华康俪金黑W8(P)" pitchFamily="34" charset="-122"/>
                <a:ea typeface="华康俪金黑W8(P)" pitchFamily="34" charset="-122"/>
              </a:rPr>
              <a:t>“三得四真”农业装备技术技能人才培养十年探索</a:t>
            </a:r>
            <a:endParaRPr lang="zh-CN" altLang="en-US" sz="3600" dirty="0">
              <a:solidFill>
                <a:schemeClr val="bg1"/>
              </a:solidFill>
              <a:latin typeface="华康俪金黑W8(P)" pitchFamily="34" charset="-122"/>
              <a:ea typeface="华康俪金黑W8(P)" pitchFamily="34" charset="-122"/>
            </a:endParaRPr>
          </a:p>
        </p:txBody>
      </p:sp>
      <p:grpSp>
        <p:nvGrpSpPr>
          <p:cNvPr id="11" name="组合 10"/>
          <p:cNvGrpSpPr/>
          <p:nvPr/>
        </p:nvGrpSpPr>
        <p:grpSpPr>
          <a:xfrm>
            <a:off x="8547932" y="3853344"/>
            <a:ext cx="2568857" cy="2219917"/>
            <a:chOff x="4148541" y="3021162"/>
            <a:chExt cx="2569191" cy="2219403"/>
          </a:xfrm>
        </p:grpSpPr>
        <p:sp>
          <p:nvSpPr>
            <p:cNvPr id="12" name="矩形 11"/>
            <p:cNvSpPr/>
            <p:nvPr/>
          </p:nvSpPr>
          <p:spPr>
            <a:xfrm rot="19638345">
              <a:off x="4148541" y="3021162"/>
              <a:ext cx="1672585" cy="16474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1082069">
              <a:off x="5737866" y="4284604"/>
              <a:ext cx="970538" cy="9559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20300275">
              <a:off x="4279137" y="3168655"/>
              <a:ext cx="1411389" cy="1390190"/>
            </a:xfrm>
            <a:prstGeom prst="rect">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16502345">
              <a:off x="5845455" y="4395480"/>
              <a:ext cx="777666" cy="765986"/>
            </a:xfrm>
            <a:prstGeom prst="rect">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rot="20182313">
              <a:off x="6078006" y="3411336"/>
              <a:ext cx="639726" cy="630117"/>
              <a:chOff x="1852602" y="4851762"/>
              <a:chExt cx="970538" cy="955961"/>
            </a:xfrm>
          </p:grpSpPr>
          <p:sp>
            <p:nvSpPr>
              <p:cNvPr id="19" name="矩形 18"/>
              <p:cNvSpPr/>
              <p:nvPr/>
            </p:nvSpPr>
            <p:spPr>
              <a:xfrm rot="1082069">
                <a:off x="1852602" y="4851762"/>
                <a:ext cx="970538" cy="9559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17915062">
                <a:off x="1963892" y="4950035"/>
                <a:ext cx="789394" cy="777538"/>
              </a:xfrm>
              <a:prstGeom prst="rect">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0" name="图片 -2147482620" descr="timg"/>
          <p:cNvPicPr>
            <a:picLocks noChangeAspect="1"/>
          </p:cNvPicPr>
          <p:nvPr/>
        </p:nvPicPr>
        <p:blipFill>
          <a:blip r:embed="rId3" cstate="print"/>
          <a:stretch>
            <a:fillRect/>
          </a:stretch>
        </p:blipFill>
        <p:spPr>
          <a:xfrm>
            <a:off x="8542973" y="3884930"/>
            <a:ext cx="1593850" cy="1584960"/>
          </a:xfrm>
          <a:prstGeom prst="diamond">
            <a:avLst/>
          </a:prstGeom>
          <a:noFill/>
          <a:ln w="9525">
            <a:noFill/>
          </a:ln>
        </p:spPr>
      </p:pic>
      <p:pic>
        <p:nvPicPr>
          <p:cNvPr id="16" name="图片 -2147482617" descr="timg (1)"/>
          <p:cNvPicPr>
            <a:picLocks noChangeAspect="1"/>
          </p:cNvPicPr>
          <p:nvPr/>
        </p:nvPicPr>
        <p:blipFill>
          <a:blip r:embed="rId4" cstate="print"/>
          <a:stretch>
            <a:fillRect/>
          </a:stretch>
        </p:blipFill>
        <p:spPr>
          <a:xfrm>
            <a:off x="10217785" y="5229860"/>
            <a:ext cx="826770" cy="734060"/>
          </a:xfrm>
          <a:prstGeom prst="rect">
            <a:avLst/>
          </a:prstGeom>
          <a:noFill/>
          <a:ln w="9525">
            <a:noFill/>
          </a:ln>
        </p:spPr>
      </p:pic>
      <p:sp>
        <p:nvSpPr>
          <p:cNvPr id="100" name="文本框 99"/>
          <p:cNvSpPr txBox="1"/>
          <p:nvPr/>
        </p:nvSpPr>
        <p:spPr>
          <a:xfrm>
            <a:off x="190500" y="4839970"/>
            <a:ext cx="8531860" cy="1014730"/>
          </a:xfrm>
          <a:prstGeom prst="rect">
            <a:avLst/>
          </a:prstGeom>
          <a:noFill/>
          <a:ln w="9525">
            <a:noFill/>
          </a:ln>
        </p:spPr>
        <p:txBody>
          <a:bodyPr wrap="square">
            <a:spAutoFit/>
          </a:bodyPr>
          <a:lstStyle/>
          <a:p>
            <a:pPr indent="0"/>
            <a:r>
              <a:rPr lang="zh-CN" sz="2000" b="0">
                <a:solidFill>
                  <a:srgbClr val="000000"/>
                </a:solidFill>
                <a:cs typeface="仿宋_GB2312" charset="0"/>
              </a:rPr>
              <a:t>主要完成单位：</a:t>
            </a:r>
            <a:r>
              <a:rPr lang="zh-CN" sz="2000" b="0">
                <a:solidFill>
                  <a:srgbClr val="000000"/>
                </a:solidFill>
                <a:latin typeface="Times New Roman" panose="02020703060505090304" pitchFamily="18" charset="0"/>
                <a:ea typeface="宋体" panose="02010600030101010101" pitchFamily="2" charset="-122"/>
              </a:rPr>
              <a:t>湖南生物机电职业技术学院</a:t>
            </a:r>
            <a:endParaRPr lang="zh-CN" sz="2000" b="0">
              <a:solidFill>
                <a:srgbClr val="000000"/>
              </a:solidFill>
              <a:latin typeface="Times New Roman" panose="02020703060505090304" pitchFamily="18" charset="0"/>
              <a:ea typeface="宋体" panose="02010600030101010101" pitchFamily="2" charset="-122"/>
            </a:endParaRPr>
          </a:p>
          <a:p>
            <a:pPr indent="0"/>
            <a:r>
              <a:rPr lang="en-US" altLang="zh-CN" sz="2000" b="0">
                <a:solidFill>
                  <a:srgbClr val="000000"/>
                </a:solidFill>
                <a:latin typeface="Times New Roman" panose="02020703060505090304" pitchFamily="18" charset="0"/>
                <a:ea typeface="宋体" panose="02010600030101010101" pitchFamily="2" charset="-122"/>
              </a:rPr>
              <a:t>                            </a:t>
            </a:r>
            <a:r>
              <a:rPr lang="zh-CN" sz="2000" b="0">
                <a:solidFill>
                  <a:srgbClr val="000000"/>
                </a:solidFill>
                <a:latin typeface="Times New Roman" panose="02020703060505090304" pitchFamily="18" charset="0"/>
                <a:ea typeface="宋体" panose="02010600030101010101" pitchFamily="2" charset="-122"/>
              </a:rPr>
              <a:t>长沙稻银农业科技有限公司</a:t>
            </a:r>
            <a:endParaRPr lang="zh-CN" sz="2000" b="0">
              <a:solidFill>
                <a:srgbClr val="000000"/>
              </a:solidFill>
              <a:cs typeface="仿宋_GB2312" charset="0"/>
            </a:endParaRPr>
          </a:p>
          <a:p>
            <a:pPr indent="0"/>
            <a:endParaRPr lang="zh-CN" altLang="en-US" sz="2000"/>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7"/>
          <p:cNvSpPr txBox="1"/>
          <p:nvPr/>
        </p:nvSpPr>
        <p:spPr>
          <a:xfrm>
            <a:off x="0" y="344170"/>
            <a:ext cx="3216910" cy="429895"/>
          </a:xfrm>
          <a:prstGeom prst="rect">
            <a:avLst/>
          </a:prstGeom>
          <a:solidFill>
            <a:srgbClr val="0070C0"/>
          </a:solidFill>
        </p:spPr>
        <p:txBody>
          <a:bodyPr wrap="square" rtlCol="0">
            <a:spAutoFit/>
          </a:bodyPr>
          <a:lstStyle/>
          <a:p>
            <a:r>
              <a:rPr lang="en-US" altLang="zh-CN" sz="2200" dirty="0">
                <a:solidFill>
                  <a:prstClr val="white"/>
                </a:solidFill>
                <a:ea typeface="微软雅黑" panose="020B0503020204020204" charset="-122"/>
              </a:rPr>
              <a:t> </a:t>
            </a:r>
            <a:r>
              <a:rPr lang="zh-CN" altLang="en-US" sz="2000" dirty="0">
                <a:solidFill>
                  <a:prstClr val="white"/>
                </a:solidFill>
                <a:ea typeface="微软雅黑" panose="020B0503020204020204" charset="-122"/>
              </a:rPr>
              <a:t>二</a:t>
            </a:r>
            <a:r>
              <a:rPr lang="en-US" altLang="zh-CN" sz="2200" dirty="0">
                <a:solidFill>
                  <a:prstClr val="white"/>
                </a:solidFill>
                <a:ea typeface="微软雅黑" panose="020B0503020204020204" charset="-122"/>
              </a:rPr>
              <a:t>.</a:t>
            </a:r>
            <a:r>
              <a:rPr lang="zh-CN" altLang="en-US" sz="2000" dirty="0">
                <a:solidFill>
                  <a:prstClr val="white"/>
                </a:solidFill>
                <a:ea typeface="微软雅黑" panose="020B0503020204020204" charset="-122"/>
              </a:rPr>
              <a:t>成果的研究和改革实践</a:t>
            </a:r>
            <a:endParaRPr lang="zh-CN" altLang="en-US" sz="2000" dirty="0">
              <a:solidFill>
                <a:prstClr val="white"/>
              </a:solidFill>
              <a:ea typeface="微软雅黑" panose="020B0503020204020204" charset="-122"/>
            </a:endParaRPr>
          </a:p>
        </p:txBody>
      </p:sp>
      <p:grpSp>
        <p:nvGrpSpPr>
          <p:cNvPr id="2" name="组合 1"/>
          <p:cNvGrpSpPr/>
          <p:nvPr/>
        </p:nvGrpSpPr>
        <p:grpSpPr>
          <a:xfrm>
            <a:off x="3814445" y="335915"/>
            <a:ext cx="1688465" cy="444500"/>
            <a:chOff x="8379434" y="1182521"/>
            <a:chExt cx="2504320" cy="444660"/>
          </a:xfrm>
        </p:grpSpPr>
        <p:sp>
          <p:nvSpPr>
            <p:cNvPr id="5" name="Freeform 56"/>
            <p:cNvSpPr/>
            <p:nvPr/>
          </p:nvSpPr>
          <p:spPr bwMode="auto">
            <a:xfrm>
              <a:off x="8379434" y="1182521"/>
              <a:ext cx="2499610" cy="444660"/>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F6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17"/>
            <p:cNvSpPr txBox="1"/>
            <p:nvPr/>
          </p:nvSpPr>
          <p:spPr>
            <a:xfrm>
              <a:off x="8543092" y="1221287"/>
              <a:ext cx="2340662" cy="368433"/>
            </a:xfrm>
            <a:prstGeom prst="rect">
              <a:avLst/>
            </a:prstGeom>
            <a:noFill/>
          </p:spPr>
          <p:txBody>
            <a:bodyPr wrap="square" rtlCol="0">
              <a:spAutoFit/>
            </a:bodyPr>
            <a:lstStyle/>
            <a:p>
              <a:pPr marR="0" algn="l" defTabSz="1218565">
                <a:buNone/>
              </a:pPr>
              <a:r>
                <a:rPr lang="en-US" altLang="zh-CN" sz="1800" dirty="0">
                  <a:solidFill>
                    <a:prstClr val="white"/>
                  </a:solidFill>
                  <a:ea typeface="微软雅黑" panose="020B0503020204020204" charset="-122"/>
                  <a:sym typeface="+mn-ea"/>
                </a:rPr>
                <a:t>2.</a:t>
              </a:r>
              <a:r>
                <a:rPr lang="zh-CN" altLang="en-US" sz="1800" dirty="0">
                  <a:solidFill>
                    <a:prstClr val="white"/>
                  </a:solidFill>
                  <a:ea typeface="微软雅黑" panose="020B0503020204020204" charset="-122"/>
                  <a:sym typeface="+mn-ea"/>
                </a:rPr>
                <a:t>研究过程</a:t>
              </a:r>
              <a:endParaRPr lang="zh-CN" altLang="en-US" sz="1800" dirty="0">
                <a:solidFill>
                  <a:prstClr val="white"/>
                </a:solidFill>
                <a:ea typeface="微软雅黑" panose="020B0503020204020204" charset="-122"/>
                <a:sym typeface="+mn-ea"/>
              </a:endParaRPr>
            </a:p>
          </p:txBody>
        </p:sp>
      </p:grpSp>
      <p:grpSp>
        <p:nvGrpSpPr>
          <p:cNvPr id="4" name="组合 3"/>
          <p:cNvGrpSpPr/>
          <p:nvPr/>
        </p:nvGrpSpPr>
        <p:grpSpPr>
          <a:xfrm>
            <a:off x="1486694" y="979211"/>
            <a:ext cx="10225135" cy="5226826"/>
            <a:chOff x="1486694" y="979211"/>
            <a:chExt cx="10225135" cy="5226826"/>
          </a:xfrm>
        </p:grpSpPr>
        <p:sp>
          <p:nvSpPr>
            <p:cNvPr id="38" name="Freeform 5"/>
            <p:cNvSpPr/>
            <p:nvPr/>
          </p:nvSpPr>
          <p:spPr bwMode="auto">
            <a:xfrm>
              <a:off x="5941035" y="3087407"/>
              <a:ext cx="239372" cy="1041623"/>
            </a:xfrm>
            <a:custGeom>
              <a:avLst/>
              <a:gdLst>
                <a:gd name="T0" fmla="*/ 102 w 102"/>
                <a:gd name="T1" fmla="*/ 62 h 668"/>
                <a:gd name="T2" fmla="*/ 48 w 102"/>
                <a:gd name="T3" fmla="*/ 0 h 668"/>
                <a:gd name="T4" fmla="*/ 0 w 102"/>
                <a:gd name="T5" fmla="*/ 62 h 668"/>
                <a:gd name="T6" fmla="*/ 0 w 102"/>
                <a:gd name="T7" fmla="*/ 668 h 668"/>
                <a:gd name="T8" fmla="*/ 49 w 102"/>
                <a:gd name="T9" fmla="*/ 604 h 668"/>
                <a:gd name="T10" fmla="*/ 102 w 102"/>
                <a:gd name="T11" fmla="*/ 668 h 668"/>
                <a:gd name="T12" fmla="*/ 102 w 102"/>
                <a:gd name="T13" fmla="*/ 62 h 668"/>
              </a:gdLst>
              <a:ahLst/>
              <a:cxnLst>
                <a:cxn ang="0">
                  <a:pos x="T0" y="T1"/>
                </a:cxn>
                <a:cxn ang="0">
                  <a:pos x="T2" y="T3"/>
                </a:cxn>
                <a:cxn ang="0">
                  <a:pos x="T4" y="T5"/>
                </a:cxn>
                <a:cxn ang="0">
                  <a:pos x="T6" y="T7"/>
                </a:cxn>
                <a:cxn ang="0">
                  <a:pos x="T8" y="T9"/>
                </a:cxn>
                <a:cxn ang="0">
                  <a:pos x="T10" y="T11"/>
                </a:cxn>
                <a:cxn ang="0">
                  <a:pos x="T12" y="T13"/>
                </a:cxn>
              </a:cxnLst>
              <a:rect l="0" t="0" r="r" b="b"/>
              <a:pathLst>
                <a:path w="102" h="668">
                  <a:moveTo>
                    <a:pt x="102" y="62"/>
                  </a:moveTo>
                  <a:lnTo>
                    <a:pt x="48" y="0"/>
                  </a:lnTo>
                  <a:lnTo>
                    <a:pt x="0" y="62"/>
                  </a:lnTo>
                  <a:lnTo>
                    <a:pt x="0" y="668"/>
                  </a:lnTo>
                  <a:lnTo>
                    <a:pt x="49" y="604"/>
                  </a:lnTo>
                  <a:lnTo>
                    <a:pt x="102" y="668"/>
                  </a:lnTo>
                  <a:lnTo>
                    <a:pt x="102" y="62"/>
                  </a:lnTo>
                  <a:close/>
                </a:path>
              </a:pathLst>
            </a:custGeom>
            <a:solidFill>
              <a:srgbClr val="5ECF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a:ln>
                  <a:noFill/>
                </a:ln>
                <a:solidFill>
                  <a:prstClr val="black"/>
                </a:solidFill>
                <a:effectLst/>
                <a:uLnTx/>
                <a:uFillTx/>
                <a:latin typeface="Times" panose="00000500000000020000" pitchFamily="2" charset="0"/>
                <a:ea typeface="SimSong" panose="02020300000000000000" pitchFamily="18" charset="-122"/>
              </a:endParaRPr>
            </a:p>
          </p:txBody>
        </p:sp>
        <p:sp>
          <p:nvSpPr>
            <p:cNvPr id="39" name="Oval 18"/>
            <p:cNvSpPr/>
            <p:nvPr/>
          </p:nvSpPr>
          <p:spPr>
            <a:xfrm>
              <a:off x="5983079" y="3533371"/>
              <a:ext cx="155269" cy="149694"/>
            </a:xfrm>
            <a:prstGeom prst="ellipse">
              <a:avLst/>
            </a:prstGeom>
            <a:solidFill>
              <a:srgbClr val="FEF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a:ln>
                  <a:noFill/>
                </a:ln>
                <a:solidFill>
                  <a:prstClr val="white"/>
                </a:solidFill>
                <a:effectLst/>
                <a:uLnTx/>
                <a:uFillTx/>
                <a:latin typeface="Times" panose="00000500000000020000" pitchFamily="2" charset="0"/>
                <a:ea typeface="SimSong" panose="02020300000000000000" pitchFamily="18" charset="-122"/>
              </a:endParaRPr>
            </a:p>
          </p:txBody>
        </p:sp>
        <p:sp>
          <p:nvSpPr>
            <p:cNvPr id="40" name="Freeform 6"/>
            <p:cNvSpPr/>
            <p:nvPr/>
          </p:nvSpPr>
          <p:spPr bwMode="auto">
            <a:xfrm>
              <a:off x="5941027" y="2033309"/>
              <a:ext cx="239372" cy="1041623"/>
            </a:xfrm>
            <a:custGeom>
              <a:avLst/>
              <a:gdLst>
                <a:gd name="T0" fmla="*/ 102 w 102"/>
                <a:gd name="T1" fmla="*/ 64 h 668"/>
                <a:gd name="T2" fmla="*/ 48 w 102"/>
                <a:gd name="T3" fmla="*/ 0 h 668"/>
                <a:gd name="T4" fmla="*/ 0 w 102"/>
                <a:gd name="T5" fmla="*/ 64 h 668"/>
                <a:gd name="T6" fmla="*/ 0 w 102"/>
                <a:gd name="T7" fmla="*/ 668 h 668"/>
                <a:gd name="T8" fmla="*/ 49 w 102"/>
                <a:gd name="T9" fmla="*/ 604 h 668"/>
                <a:gd name="T10" fmla="*/ 102 w 102"/>
                <a:gd name="T11" fmla="*/ 668 h 668"/>
                <a:gd name="T12" fmla="*/ 102 w 102"/>
                <a:gd name="T13" fmla="*/ 64 h 668"/>
              </a:gdLst>
              <a:ahLst/>
              <a:cxnLst>
                <a:cxn ang="0">
                  <a:pos x="T0" y="T1"/>
                </a:cxn>
                <a:cxn ang="0">
                  <a:pos x="T2" y="T3"/>
                </a:cxn>
                <a:cxn ang="0">
                  <a:pos x="T4" y="T5"/>
                </a:cxn>
                <a:cxn ang="0">
                  <a:pos x="T6" y="T7"/>
                </a:cxn>
                <a:cxn ang="0">
                  <a:pos x="T8" y="T9"/>
                </a:cxn>
                <a:cxn ang="0">
                  <a:pos x="T10" y="T11"/>
                </a:cxn>
                <a:cxn ang="0">
                  <a:pos x="T12" y="T13"/>
                </a:cxn>
              </a:cxnLst>
              <a:rect l="0" t="0" r="r" b="b"/>
              <a:pathLst>
                <a:path w="102" h="668">
                  <a:moveTo>
                    <a:pt x="102" y="64"/>
                  </a:moveTo>
                  <a:lnTo>
                    <a:pt x="48" y="0"/>
                  </a:lnTo>
                  <a:lnTo>
                    <a:pt x="0" y="64"/>
                  </a:lnTo>
                  <a:lnTo>
                    <a:pt x="0" y="668"/>
                  </a:lnTo>
                  <a:lnTo>
                    <a:pt x="49" y="604"/>
                  </a:lnTo>
                  <a:lnTo>
                    <a:pt x="102" y="668"/>
                  </a:lnTo>
                  <a:lnTo>
                    <a:pt x="102" y="64"/>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a:ln>
                  <a:noFill/>
                </a:ln>
                <a:solidFill>
                  <a:schemeClr val="accent1"/>
                </a:solidFill>
                <a:effectLst/>
                <a:uLnTx/>
                <a:uFillTx/>
                <a:latin typeface="Times" panose="00000500000000020000" pitchFamily="2" charset="0"/>
                <a:ea typeface="SimSong" panose="02020300000000000000" pitchFamily="18" charset="-122"/>
              </a:endParaRPr>
            </a:p>
          </p:txBody>
        </p:sp>
        <p:sp>
          <p:nvSpPr>
            <p:cNvPr id="41" name="Oval 19"/>
            <p:cNvSpPr/>
            <p:nvPr/>
          </p:nvSpPr>
          <p:spPr>
            <a:xfrm>
              <a:off x="5983083" y="2479273"/>
              <a:ext cx="155269" cy="149694"/>
            </a:xfrm>
            <a:prstGeom prst="ellipse">
              <a:avLst/>
            </a:prstGeom>
            <a:solidFill>
              <a:srgbClr val="FEF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a:ln>
                  <a:noFill/>
                </a:ln>
                <a:solidFill>
                  <a:prstClr val="white"/>
                </a:solidFill>
                <a:effectLst/>
                <a:uLnTx/>
                <a:uFillTx/>
                <a:latin typeface="Times" panose="00000500000000020000" pitchFamily="2" charset="0"/>
                <a:ea typeface="SimSong" panose="02020300000000000000" pitchFamily="18" charset="-122"/>
              </a:endParaRPr>
            </a:p>
          </p:txBody>
        </p:sp>
        <p:sp>
          <p:nvSpPr>
            <p:cNvPr id="42" name="Freeform 7"/>
            <p:cNvSpPr/>
            <p:nvPr/>
          </p:nvSpPr>
          <p:spPr bwMode="auto">
            <a:xfrm>
              <a:off x="5941031" y="979211"/>
              <a:ext cx="239372" cy="1041623"/>
            </a:xfrm>
            <a:custGeom>
              <a:avLst/>
              <a:gdLst>
                <a:gd name="T0" fmla="*/ 102 w 102"/>
                <a:gd name="T1" fmla="*/ 64 h 668"/>
                <a:gd name="T2" fmla="*/ 48 w 102"/>
                <a:gd name="T3" fmla="*/ 0 h 668"/>
                <a:gd name="T4" fmla="*/ 0 w 102"/>
                <a:gd name="T5" fmla="*/ 64 h 668"/>
                <a:gd name="T6" fmla="*/ 0 w 102"/>
                <a:gd name="T7" fmla="*/ 668 h 668"/>
                <a:gd name="T8" fmla="*/ 49 w 102"/>
                <a:gd name="T9" fmla="*/ 605 h 668"/>
                <a:gd name="T10" fmla="*/ 102 w 102"/>
                <a:gd name="T11" fmla="*/ 668 h 668"/>
                <a:gd name="T12" fmla="*/ 102 w 102"/>
                <a:gd name="T13" fmla="*/ 64 h 668"/>
              </a:gdLst>
              <a:ahLst/>
              <a:cxnLst>
                <a:cxn ang="0">
                  <a:pos x="T0" y="T1"/>
                </a:cxn>
                <a:cxn ang="0">
                  <a:pos x="T2" y="T3"/>
                </a:cxn>
                <a:cxn ang="0">
                  <a:pos x="T4" y="T5"/>
                </a:cxn>
                <a:cxn ang="0">
                  <a:pos x="T6" y="T7"/>
                </a:cxn>
                <a:cxn ang="0">
                  <a:pos x="T8" y="T9"/>
                </a:cxn>
                <a:cxn ang="0">
                  <a:pos x="T10" y="T11"/>
                </a:cxn>
                <a:cxn ang="0">
                  <a:pos x="T12" y="T13"/>
                </a:cxn>
              </a:cxnLst>
              <a:rect l="0" t="0" r="r" b="b"/>
              <a:pathLst>
                <a:path w="102" h="668">
                  <a:moveTo>
                    <a:pt x="102" y="64"/>
                  </a:moveTo>
                  <a:lnTo>
                    <a:pt x="48" y="0"/>
                  </a:lnTo>
                  <a:lnTo>
                    <a:pt x="0" y="64"/>
                  </a:lnTo>
                  <a:lnTo>
                    <a:pt x="0" y="668"/>
                  </a:lnTo>
                  <a:lnTo>
                    <a:pt x="49" y="605"/>
                  </a:lnTo>
                  <a:lnTo>
                    <a:pt x="102" y="668"/>
                  </a:lnTo>
                  <a:lnTo>
                    <a:pt x="102" y="6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dirty="0">
                <a:ln>
                  <a:noFill/>
                </a:ln>
                <a:solidFill>
                  <a:prstClr val="black"/>
                </a:solidFill>
                <a:effectLst/>
                <a:uLnTx/>
                <a:uFillTx/>
                <a:latin typeface="Times" panose="00000500000000020000" pitchFamily="2" charset="0"/>
                <a:ea typeface="SimSong" panose="02020300000000000000" pitchFamily="18" charset="-122"/>
              </a:endParaRPr>
            </a:p>
          </p:txBody>
        </p:sp>
        <p:sp>
          <p:nvSpPr>
            <p:cNvPr id="43" name="Oval 20"/>
            <p:cNvSpPr/>
            <p:nvPr/>
          </p:nvSpPr>
          <p:spPr>
            <a:xfrm>
              <a:off x="5983083" y="1425175"/>
              <a:ext cx="155269" cy="149694"/>
            </a:xfrm>
            <a:prstGeom prst="ellipse">
              <a:avLst/>
            </a:prstGeom>
            <a:solidFill>
              <a:srgbClr val="FEF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a:ln>
                  <a:noFill/>
                </a:ln>
                <a:solidFill>
                  <a:prstClr val="white"/>
                </a:solidFill>
                <a:effectLst/>
                <a:uLnTx/>
                <a:uFillTx/>
                <a:latin typeface="Times" panose="00000500000000020000" pitchFamily="2" charset="0"/>
                <a:ea typeface="SimSong" panose="02020300000000000000" pitchFamily="18" charset="-122"/>
              </a:endParaRPr>
            </a:p>
          </p:txBody>
        </p:sp>
        <p:sp>
          <p:nvSpPr>
            <p:cNvPr id="44" name="Freeform 18"/>
            <p:cNvSpPr/>
            <p:nvPr/>
          </p:nvSpPr>
          <p:spPr bwMode="auto">
            <a:xfrm>
              <a:off x="6560490" y="3450726"/>
              <a:ext cx="1093350" cy="314982"/>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rgbClr val="5ECFD2"/>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rPr>
                <a:t>2018.12</a:t>
              </a:r>
              <a:endParaRPr kumimoji="0" lang="en-GB"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endParaRPr>
            </a:p>
          </p:txBody>
        </p:sp>
        <p:sp>
          <p:nvSpPr>
            <p:cNvPr id="45" name="Freeform 18"/>
            <p:cNvSpPr/>
            <p:nvPr/>
          </p:nvSpPr>
          <p:spPr bwMode="auto">
            <a:xfrm>
              <a:off x="4541998" y="2396628"/>
              <a:ext cx="1093351" cy="314982"/>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chemeClr val="accent5"/>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rPr>
                <a:t>2018.8</a:t>
              </a:r>
              <a:endParaRPr kumimoji="0" lang="en-GB"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endParaRPr>
            </a:p>
          </p:txBody>
        </p:sp>
        <p:sp>
          <p:nvSpPr>
            <p:cNvPr id="46" name="Freeform 18"/>
            <p:cNvSpPr/>
            <p:nvPr/>
          </p:nvSpPr>
          <p:spPr bwMode="auto">
            <a:xfrm>
              <a:off x="6570197" y="1342531"/>
              <a:ext cx="1093351" cy="314982"/>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chemeClr val="accent1"/>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rPr>
                <a:t>2018.5</a:t>
              </a:r>
              <a:endParaRPr kumimoji="0" lang="en-GB"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endParaRPr>
            </a:p>
          </p:txBody>
        </p:sp>
        <p:sp>
          <p:nvSpPr>
            <p:cNvPr id="47" name="TextBox 70"/>
            <p:cNvSpPr txBox="1"/>
            <p:nvPr/>
          </p:nvSpPr>
          <p:spPr>
            <a:xfrm>
              <a:off x="1739074" y="3253816"/>
              <a:ext cx="4114716" cy="695318"/>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000" u="none" strike="noStrike" kern="0" cap="none" spc="0" normalizeH="0" baseline="0" noProof="0" dirty="0">
                  <a:ln>
                    <a:noFill/>
                  </a:ln>
                  <a:solidFill>
                    <a:srgbClr val="5ECFD2"/>
                  </a:solidFill>
                  <a:effectLst/>
                  <a:uLnTx/>
                  <a:uFillTx/>
                  <a:latin typeface="Times" panose="00000500000000020000" pitchFamily="2" charset="0"/>
                  <a:ea typeface="SimSong" panose="02020300000000000000" pitchFamily="18" charset="-122"/>
                </a:rPr>
                <a:t>开发农机修理工职业技能鉴定题库</a:t>
              </a:r>
              <a:endParaRPr kumimoji="0" lang="en-US" altLang="zh-CN" sz="2000" u="none" strike="noStrike" kern="0" cap="none" spc="0" normalizeH="0" baseline="0" noProof="0" dirty="0">
                <a:ln>
                  <a:noFill/>
                </a:ln>
                <a:solidFill>
                  <a:srgbClr val="5ECFD2"/>
                </a:solidFill>
                <a:effectLst/>
                <a:uLnTx/>
                <a:uFillTx/>
                <a:latin typeface="Times" panose="00000500000000020000" pitchFamily="2" charset="0"/>
                <a:ea typeface="SimSong" panose="02020300000000000000" pitchFamily="18" charset="-122"/>
              </a:endParaRPr>
            </a:p>
            <a:p>
              <a:pPr marL="0" marR="0" lvl="0" indent="0" algn="r" defTabSz="914400" eaLnBrk="1" fontAlgn="auto" latinLnBrk="0" hangingPunct="1">
                <a:lnSpc>
                  <a:spcPct val="100000"/>
                </a:lnSpc>
                <a:spcBef>
                  <a:spcPts val="0"/>
                </a:spcBef>
                <a:spcAft>
                  <a:spcPts val="0"/>
                </a:spcAft>
                <a:buClrTx/>
                <a:buSzTx/>
                <a:buFontTx/>
                <a:buNone/>
                <a:defRPr/>
              </a:pPr>
              <a:r>
                <a:rPr lang="zh-CN" altLang="en-US" sz="2000" kern="0" dirty="0">
                  <a:solidFill>
                    <a:srgbClr val="5ECFD2"/>
                  </a:solidFill>
                  <a:latin typeface="Times" panose="00000500000000020000" pitchFamily="2" charset="0"/>
                  <a:ea typeface="SimSong" panose="02020300000000000000" pitchFamily="18" charset="-122"/>
                </a:rPr>
                <a:t>进行农业机械电气类慕课资源研究</a:t>
              </a:r>
              <a:endParaRPr kumimoji="0" lang="en-GB" sz="2000" u="none" strike="noStrike" kern="0" cap="none" spc="0" normalizeH="0" baseline="0" noProof="0" dirty="0">
                <a:ln>
                  <a:noFill/>
                </a:ln>
                <a:solidFill>
                  <a:srgbClr val="5ECFD2"/>
                </a:solidFill>
                <a:effectLst/>
                <a:uLnTx/>
                <a:uFillTx/>
                <a:latin typeface="Times" panose="00000500000000020000" pitchFamily="2" charset="0"/>
                <a:ea typeface="SimSong" panose="02020300000000000000" pitchFamily="18" charset="-122"/>
              </a:endParaRPr>
            </a:p>
          </p:txBody>
        </p:sp>
        <p:sp>
          <p:nvSpPr>
            <p:cNvPr id="48" name="TextBox 74"/>
            <p:cNvSpPr txBox="1"/>
            <p:nvPr/>
          </p:nvSpPr>
          <p:spPr>
            <a:xfrm>
              <a:off x="1486694" y="1302510"/>
              <a:ext cx="4329890" cy="400110"/>
            </a:xfrm>
            <a:prstGeom prst="rect">
              <a:avLst/>
            </a:prstGeom>
            <a:noFill/>
          </p:spPr>
          <p:txBody>
            <a:bodyPr wrap="square" rtlCol="0">
              <a:spAutoFit/>
            </a:bodyPr>
            <a:lstStyle/>
            <a:p>
              <a:pPr lvl="0" algn="r">
                <a:defRPr/>
              </a:pPr>
              <a:r>
                <a:rPr lang="zh-CN" altLang="en-US" sz="2000" dirty="0">
                  <a:solidFill>
                    <a:srgbClr val="62BB47"/>
                  </a:solidFill>
                  <a:latin typeface="Times" panose="00000500000000020000" pitchFamily="2" charset="0"/>
                  <a:ea typeface="SimSong" panose="02020300000000000000" pitchFamily="18" charset="-122"/>
                </a:rPr>
                <a:t>获</a:t>
              </a:r>
              <a:r>
                <a:rPr lang="en-US" altLang="zh-CN" sz="2000" dirty="0" err="1">
                  <a:solidFill>
                    <a:srgbClr val="62BB47"/>
                  </a:solidFill>
                  <a:latin typeface="Times" panose="00000500000000020000" pitchFamily="2" charset="0"/>
                  <a:ea typeface="SimSong" panose="02020300000000000000" pitchFamily="18" charset="-122"/>
                </a:rPr>
                <a:t>全国职业技能大赛农机修理</a:t>
              </a:r>
              <a:r>
                <a:rPr lang="zh-CN" altLang="en-US" sz="2000" dirty="0">
                  <a:solidFill>
                    <a:srgbClr val="62BB47"/>
                  </a:solidFill>
                  <a:latin typeface="Times" panose="00000500000000020000" pitchFamily="2" charset="0"/>
                  <a:ea typeface="SimSong" panose="02020300000000000000" pitchFamily="18" charset="-122"/>
                </a:rPr>
                <a:t>三</a:t>
              </a:r>
              <a:r>
                <a:rPr lang="en-US" altLang="zh-CN" sz="2000" dirty="0" err="1">
                  <a:solidFill>
                    <a:srgbClr val="62BB47"/>
                  </a:solidFill>
                  <a:latin typeface="Times" panose="00000500000000020000" pitchFamily="2" charset="0"/>
                  <a:ea typeface="SimSong" panose="02020300000000000000" pitchFamily="18" charset="-122"/>
                </a:rPr>
                <a:t>等奖</a:t>
              </a:r>
              <a:endParaRPr lang="en-US" altLang="zh-CN" sz="2000" dirty="0">
                <a:solidFill>
                  <a:srgbClr val="62BB47"/>
                </a:solidFill>
                <a:latin typeface="Times" panose="00000500000000020000" pitchFamily="2" charset="0"/>
                <a:ea typeface="SimSong" panose="02020300000000000000" pitchFamily="18" charset="-122"/>
              </a:endParaRPr>
            </a:p>
          </p:txBody>
        </p:sp>
        <p:sp>
          <p:nvSpPr>
            <p:cNvPr id="49" name="TextBox 86"/>
            <p:cNvSpPr txBox="1"/>
            <p:nvPr/>
          </p:nvSpPr>
          <p:spPr>
            <a:xfrm>
              <a:off x="6382569" y="2389584"/>
              <a:ext cx="5329260" cy="400110"/>
            </a:xfrm>
            <a:prstGeom prst="rect">
              <a:avLst/>
            </a:prstGeom>
            <a:noFill/>
          </p:spPr>
          <p:txBody>
            <a:bodyPr wrap="square" rtlCol="0">
              <a:spAutoFit/>
            </a:bodyPr>
            <a:lstStyle/>
            <a:p>
              <a:pPr lvl="0">
                <a:defRPr/>
              </a:pPr>
              <a:r>
                <a:rPr lang="zh-CN" altLang="en-US" sz="2000" dirty="0">
                  <a:solidFill>
                    <a:srgbClr val="62BB47"/>
                  </a:solidFill>
                  <a:latin typeface="Times" panose="00000500000000020000" pitchFamily="2" charset="0"/>
                  <a:ea typeface="SimSong" panose="02020300000000000000" pitchFamily="18" charset="-122"/>
                </a:rPr>
                <a:t>制定省中职农业机械使用与维护专业教学标准</a:t>
              </a:r>
              <a:endParaRPr lang="en-US" altLang="zh-CN" sz="2000" dirty="0">
                <a:solidFill>
                  <a:srgbClr val="62BB47"/>
                </a:solidFill>
                <a:latin typeface="Times" panose="00000500000000020000" pitchFamily="2" charset="0"/>
                <a:ea typeface="SimSong" panose="02020300000000000000" pitchFamily="18" charset="-122"/>
              </a:endParaRPr>
            </a:p>
          </p:txBody>
        </p:sp>
        <p:sp>
          <p:nvSpPr>
            <p:cNvPr id="50" name="Freeform 8"/>
            <p:cNvSpPr/>
            <p:nvPr/>
          </p:nvSpPr>
          <p:spPr bwMode="auto">
            <a:xfrm>
              <a:off x="5941035" y="5164414"/>
              <a:ext cx="239372" cy="1041623"/>
            </a:xfrm>
            <a:custGeom>
              <a:avLst/>
              <a:gdLst>
                <a:gd name="T0" fmla="*/ 102 w 102"/>
                <a:gd name="T1" fmla="*/ 64 h 668"/>
                <a:gd name="T2" fmla="*/ 48 w 102"/>
                <a:gd name="T3" fmla="*/ 0 h 668"/>
                <a:gd name="T4" fmla="*/ 0 w 102"/>
                <a:gd name="T5" fmla="*/ 64 h 668"/>
                <a:gd name="T6" fmla="*/ 0 w 102"/>
                <a:gd name="T7" fmla="*/ 668 h 668"/>
                <a:gd name="T8" fmla="*/ 49 w 102"/>
                <a:gd name="T9" fmla="*/ 606 h 668"/>
                <a:gd name="T10" fmla="*/ 102 w 102"/>
                <a:gd name="T11" fmla="*/ 668 h 668"/>
                <a:gd name="T12" fmla="*/ 102 w 102"/>
                <a:gd name="T13" fmla="*/ 64 h 668"/>
              </a:gdLst>
              <a:ahLst/>
              <a:cxnLst>
                <a:cxn ang="0">
                  <a:pos x="T0" y="T1"/>
                </a:cxn>
                <a:cxn ang="0">
                  <a:pos x="T2" y="T3"/>
                </a:cxn>
                <a:cxn ang="0">
                  <a:pos x="T4" y="T5"/>
                </a:cxn>
                <a:cxn ang="0">
                  <a:pos x="T6" y="T7"/>
                </a:cxn>
                <a:cxn ang="0">
                  <a:pos x="T8" y="T9"/>
                </a:cxn>
                <a:cxn ang="0">
                  <a:pos x="T10" y="T11"/>
                </a:cxn>
                <a:cxn ang="0">
                  <a:pos x="T12" y="T13"/>
                </a:cxn>
              </a:cxnLst>
              <a:rect l="0" t="0" r="r" b="b"/>
              <a:pathLst>
                <a:path w="102" h="668">
                  <a:moveTo>
                    <a:pt x="102" y="64"/>
                  </a:moveTo>
                  <a:lnTo>
                    <a:pt x="48" y="0"/>
                  </a:lnTo>
                  <a:lnTo>
                    <a:pt x="0" y="64"/>
                  </a:lnTo>
                  <a:lnTo>
                    <a:pt x="0" y="668"/>
                  </a:lnTo>
                  <a:lnTo>
                    <a:pt x="49" y="606"/>
                  </a:lnTo>
                  <a:lnTo>
                    <a:pt x="102" y="668"/>
                  </a:lnTo>
                  <a:lnTo>
                    <a:pt x="102" y="64"/>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a:ln>
                  <a:noFill/>
                </a:ln>
                <a:solidFill>
                  <a:prstClr val="black"/>
                </a:solidFill>
                <a:effectLst/>
                <a:uLnTx/>
                <a:uFillTx/>
                <a:latin typeface="Times" panose="00000500000000020000" pitchFamily="2" charset="0"/>
                <a:ea typeface="SimSong" panose="02020300000000000000" pitchFamily="18" charset="-122"/>
              </a:endParaRPr>
            </a:p>
          </p:txBody>
        </p:sp>
        <p:sp>
          <p:nvSpPr>
            <p:cNvPr id="51" name="Oval 21"/>
            <p:cNvSpPr/>
            <p:nvPr/>
          </p:nvSpPr>
          <p:spPr>
            <a:xfrm>
              <a:off x="5983087" y="5610378"/>
              <a:ext cx="155269" cy="149694"/>
            </a:xfrm>
            <a:prstGeom prst="ellipse">
              <a:avLst/>
            </a:prstGeom>
            <a:solidFill>
              <a:srgbClr val="FEF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a:ln>
                  <a:noFill/>
                </a:ln>
                <a:solidFill>
                  <a:prstClr val="white"/>
                </a:solidFill>
                <a:effectLst/>
                <a:uLnTx/>
                <a:uFillTx/>
                <a:latin typeface="Times" panose="00000500000000020000" pitchFamily="2" charset="0"/>
                <a:ea typeface="SimSong" panose="02020300000000000000" pitchFamily="18" charset="-122"/>
              </a:endParaRPr>
            </a:p>
          </p:txBody>
        </p:sp>
        <p:grpSp>
          <p:nvGrpSpPr>
            <p:cNvPr id="52" name="Group 23"/>
            <p:cNvGrpSpPr/>
            <p:nvPr/>
          </p:nvGrpSpPr>
          <p:grpSpPr>
            <a:xfrm>
              <a:off x="5941035" y="4124351"/>
              <a:ext cx="239372" cy="1040063"/>
              <a:chOff x="5978525" y="980122"/>
              <a:chExt cx="234949" cy="1058862"/>
            </a:xfrm>
          </p:grpSpPr>
          <p:sp>
            <p:nvSpPr>
              <p:cNvPr id="58" name="Freeform 9"/>
              <p:cNvSpPr/>
              <p:nvPr/>
            </p:nvSpPr>
            <p:spPr bwMode="auto">
              <a:xfrm>
                <a:off x="5978525" y="980122"/>
                <a:ext cx="234949" cy="1058862"/>
              </a:xfrm>
              <a:custGeom>
                <a:avLst/>
                <a:gdLst>
                  <a:gd name="T0" fmla="*/ 102 w 102"/>
                  <a:gd name="T1" fmla="*/ 63 h 667"/>
                  <a:gd name="T2" fmla="*/ 48 w 102"/>
                  <a:gd name="T3" fmla="*/ 0 h 667"/>
                  <a:gd name="T4" fmla="*/ 0 w 102"/>
                  <a:gd name="T5" fmla="*/ 63 h 667"/>
                  <a:gd name="T6" fmla="*/ 0 w 102"/>
                  <a:gd name="T7" fmla="*/ 667 h 667"/>
                  <a:gd name="T8" fmla="*/ 49 w 102"/>
                  <a:gd name="T9" fmla="*/ 605 h 667"/>
                  <a:gd name="T10" fmla="*/ 102 w 102"/>
                  <a:gd name="T11" fmla="*/ 667 h 667"/>
                  <a:gd name="T12" fmla="*/ 102 w 102"/>
                  <a:gd name="T13" fmla="*/ 63 h 667"/>
                </a:gdLst>
                <a:ahLst/>
                <a:cxnLst>
                  <a:cxn ang="0">
                    <a:pos x="T0" y="T1"/>
                  </a:cxn>
                  <a:cxn ang="0">
                    <a:pos x="T2" y="T3"/>
                  </a:cxn>
                  <a:cxn ang="0">
                    <a:pos x="T4" y="T5"/>
                  </a:cxn>
                  <a:cxn ang="0">
                    <a:pos x="T6" y="T7"/>
                  </a:cxn>
                  <a:cxn ang="0">
                    <a:pos x="T8" y="T9"/>
                  </a:cxn>
                  <a:cxn ang="0">
                    <a:pos x="T10" y="T11"/>
                  </a:cxn>
                  <a:cxn ang="0">
                    <a:pos x="T12" y="T13"/>
                  </a:cxn>
                </a:cxnLst>
                <a:rect l="0" t="0" r="r" b="b"/>
                <a:pathLst>
                  <a:path w="102" h="667">
                    <a:moveTo>
                      <a:pt x="102" y="63"/>
                    </a:moveTo>
                    <a:lnTo>
                      <a:pt x="48" y="0"/>
                    </a:lnTo>
                    <a:lnTo>
                      <a:pt x="0" y="63"/>
                    </a:lnTo>
                    <a:lnTo>
                      <a:pt x="0" y="667"/>
                    </a:lnTo>
                    <a:lnTo>
                      <a:pt x="49" y="605"/>
                    </a:lnTo>
                    <a:lnTo>
                      <a:pt x="102" y="667"/>
                    </a:lnTo>
                    <a:lnTo>
                      <a:pt x="102" y="63"/>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2000" b="0" i="0" u="none" strike="noStrike" kern="0" cap="none" spc="0" normalizeH="0" baseline="0" noProof="0" dirty="0">
                  <a:ln>
                    <a:noFill/>
                  </a:ln>
                  <a:solidFill>
                    <a:prstClr val="black"/>
                  </a:solidFill>
                  <a:effectLst/>
                  <a:uLnTx/>
                  <a:uFillTx/>
                </a:endParaRPr>
              </a:p>
            </p:txBody>
          </p:sp>
          <p:sp>
            <p:nvSpPr>
              <p:cNvPr id="59" name="Oval 22"/>
              <p:cNvSpPr/>
              <p:nvPr/>
            </p:nvSpPr>
            <p:spPr>
              <a:xfrm>
                <a:off x="6019800" y="1433353"/>
                <a:ext cx="152400" cy="152400"/>
              </a:xfrm>
              <a:prstGeom prst="ellipse">
                <a:avLst/>
              </a:prstGeom>
              <a:solidFill>
                <a:srgbClr val="FEF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000" b="0" i="0" u="none" strike="noStrike" kern="0" cap="none" spc="0" normalizeH="0" baseline="0" noProof="0">
                  <a:ln>
                    <a:noFill/>
                  </a:ln>
                  <a:solidFill>
                    <a:prstClr val="white"/>
                  </a:solidFill>
                  <a:effectLst/>
                  <a:uLnTx/>
                  <a:uFillTx/>
                  <a:latin typeface="Calibri" panose="020F0702030404030204"/>
                  <a:ea typeface="+mn-ea"/>
                  <a:cs typeface="+mn-cs"/>
                </a:endParaRPr>
              </a:p>
            </p:txBody>
          </p:sp>
        </p:grpSp>
        <p:sp>
          <p:nvSpPr>
            <p:cNvPr id="53" name="Freeform 18"/>
            <p:cNvSpPr/>
            <p:nvPr/>
          </p:nvSpPr>
          <p:spPr bwMode="auto">
            <a:xfrm>
              <a:off x="6560494" y="5602581"/>
              <a:ext cx="1093351" cy="314982"/>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rgbClr val="FFC000"/>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rPr>
                <a:t>2019.5</a:t>
              </a:r>
              <a:endParaRPr kumimoji="0" lang="en-GB"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endParaRPr>
            </a:p>
          </p:txBody>
        </p:sp>
        <p:sp>
          <p:nvSpPr>
            <p:cNvPr id="54" name="Freeform 18"/>
            <p:cNvSpPr/>
            <p:nvPr/>
          </p:nvSpPr>
          <p:spPr bwMode="auto">
            <a:xfrm>
              <a:off x="4525826" y="4486891"/>
              <a:ext cx="1093351" cy="314982"/>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chemeClr val="accent4"/>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rPr>
                <a:t>2019.1</a:t>
              </a:r>
              <a:endParaRPr kumimoji="0" lang="en-GB"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endParaRPr>
            </a:p>
          </p:txBody>
        </p:sp>
        <p:grpSp>
          <p:nvGrpSpPr>
            <p:cNvPr id="55" name="Group 80"/>
            <p:cNvGrpSpPr/>
            <p:nvPr/>
          </p:nvGrpSpPr>
          <p:grpSpPr>
            <a:xfrm>
              <a:off x="6036485" y="4373349"/>
              <a:ext cx="4307192" cy="500410"/>
              <a:chOff x="2969726" y="5563462"/>
              <a:chExt cx="3455982" cy="509455"/>
            </a:xfrm>
          </p:grpSpPr>
          <p:sp>
            <p:nvSpPr>
              <p:cNvPr id="56" name="Rectangle 81"/>
              <p:cNvSpPr/>
              <p:nvPr/>
            </p:nvSpPr>
            <p:spPr>
              <a:xfrm>
                <a:off x="3383688" y="5563462"/>
                <a:ext cx="2321184" cy="400110"/>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dirty="0">
                  <a:ln>
                    <a:noFill/>
                  </a:ln>
                  <a:solidFill>
                    <a:prstClr val="white">
                      <a:lumMod val="65000"/>
                    </a:prstClr>
                  </a:solidFill>
                  <a:effectLst/>
                  <a:uLnTx/>
                  <a:uFillTx/>
                  <a:latin typeface="Times" panose="00000500000000020000" pitchFamily="2" charset="0"/>
                  <a:ea typeface="SimSong" panose="02020300000000000000" pitchFamily="18" charset="-122"/>
                </a:endParaRPr>
              </a:p>
            </p:txBody>
          </p:sp>
          <p:sp>
            <p:nvSpPr>
              <p:cNvPr id="57" name="TextBox 82"/>
              <p:cNvSpPr txBox="1"/>
              <p:nvPr/>
            </p:nvSpPr>
            <p:spPr>
              <a:xfrm>
                <a:off x="2969726" y="5672807"/>
                <a:ext cx="3455982" cy="400110"/>
              </a:xfrm>
              <a:prstGeom prst="rect">
                <a:avLst/>
              </a:prstGeom>
              <a:noFill/>
            </p:spPr>
            <p:txBody>
              <a:bodyPr wrap="square" rtlCol="0">
                <a:spAutoFit/>
              </a:bodyPr>
              <a:lstStyle/>
              <a:p>
                <a:pPr lvl="0" algn="r">
                  <a:defRPr/>
                </a:pPr>
                <a:r>
                  <a:rPr lang="zh-CN" altLang="en-US" sz="2000" dirty="0">
                    <a:solidFill>
                      <a:srgbClr val="62BB47"/>
                    </a:solidFill>
                    <a:latin typeface="Times" panose="00000500000000020000" pitchFamily="2" charset="0"/>
                    <a:ea typeface="SimSong" panose="02020300000000000000" pitchFamily="18" charset="-122"/>
                  </a:rPr>
                  <a:t>获省</a:t>
                </a:r>
                <a:r>
                  <a:rPr lang="en-US" altLang="zh-CN" sz="2000" dirty="0" err="1">
                    <a:solidFill>
                      <a:srgbClr val="62BB47"/>
                    </a:solidFill>
                    <a:latin typeface="Times" panose="00000500000000020000" pitchFamily="2" charset="0"/>
                    <a:ea typeface="SimSong" panose="02020300000000000000" pitchFamily="18" charset="-122"/>
                  </a:rPr>
                  <a:t>职业技能大赛农机修理</a:t>
                </a:r>
                <a:r>
                  <a:rPr lang="zh-CN" altLang="en-US" sz="2000" dirty="0">
                    <a:solidFill>
                      <a:srgbClr val="62BB47"/>
                    </a:solidFill>
                    <a:latin typeface="Times" panose="00000500000000020000" pitchFamily="2" charset="0"/>
                    <a:ea typeface="SimSong" panose="02020300000000000000" pitchFamily="18" charset="-122"/>
                  </a:rPr>
                  <a:t>一</a:t>
                </a:r>
                <a:r>
                  <a:rPr lang="en-US" altLang="zh-CN" sz="2000" dirty="0" err="1">
                    <a:solidFill>
                      <a:srgbClr val="62BB47"/>
                    </a:solidFill>
                    <a:latin typeface="Times" panose="00000500000000020000" pitchFamily="2" charset="0"/>
                    <a:ea typeface="SimSong" panose="02020300000000000000" pitchFamily="18" charset="-122"/>
                  </a:rPr>
                  <a:t>等奖</a:t>
                </a:r>
                <a:endParaRPr lang="en-US" altLang="zh-CN" sz="2000" dirty="0">
                  <a:solidFill>
                    <a:srgbClr val="62BB47"/>
                  </a:solidFill>
                  <a:latin typeface="Times" panose="00000500000000020000" pitchFamily="2" charset="0"/>
                  <a:ea typeface="SimSong" panose="02020300000000000000" pitchFamily="18" charset="-122"/>
                </a:endParaRPr>
              </a:p>
            </p:txBody>
          </p:sp>
        </p:grpSp>
      </p:grpSp>
      <p:sp>
        <p:nvSpPr>
          <p:cNvPr id="29" name="TextBox 89"/>
          <p:cNvSpPr txBox="1"/>
          <p:nvPr/>
        </p:nvSpPr>
        <p:spPr>
          <a:xfrm>
            <a:off x="766614" y="5222443"/>
            <a:ext cx="4968874" cy="1015663"/>
          </a:xfrm>
          <a:prstGeom prst="rect">
            <a:avLst/>
          </a:prstGeom>
          <a:noFill/>
        </p:spPr>
        <p:txBody>
          <a:bodyPr wrap="square" rtlCol="0">
            <a:spAutoFit/>
          </a:bodyPr>
          <a:lstStyle/>
          <a:p>
            <a:pPr lvl="0" algn="r">
              <a:defRPr/>
            </a:pPr>
            <a:r>
              <a:rPr lang="zh-CN" altLang="en-US" sz="2000" dirty="0">
                <a:solidFill>
                  <a:srgbClr val="FFC100"/>
                </a:solidFill>
                <a:latin typeface="Times" panose="00000500000000020000" pitchFamily="2" charset="0"/>
                <a:ea typeface="SimSong" panose="02020300000000000000" pitchFamily="18" charset="-122"/>
              </a:rPr>
              <a:t>全国</a:t>
            </a:r>
            <a:r>
              <a:rPr lang="en-US" altLang="zh-CN" sz="2000" dirty="0" err="1">
                <a:solidFill>
                  <a:srgbClr val="FFC100"/>
                </a:solidFill>
                <a:latin typeface="Times" panose="00000500000000020000" pitchFamily="2" charset="0"/>
                <a:ea typeface="SimSong" panose="02020300000000000000" pitchFamily="18" charset="-122"/>
              </a:rPr>
              <a:t>职业技能大赛农机修理</a:t>
            </a:r>
            <a:r>
              <a:rPr lang="zh-CN" altLang="en-US" sz="2000" dirty="0">
                <a:solidFill>
                  <a:srgbClr val="FFC100"/>
                </a:solidFill>
                <a:latin typeface="Times" panose="00000500000000020000" pitchFamily="2" charset="0"/>
                <a:ea typeface="SimSong" panose="02020300000000000000" pitchFamily="18" charset="-122"/>
              </a:rPr>
              <a:t>三</a:t>
            </a:r>
            <a:r>
              <a:rPr lang="en-US" altLang="zh-CN" sz="2000" dirty="0" err="1">
                <a:solidFill>
                  <a:srgbClr val="FFC100"/>
                </a:solidFill>
                <a:latin typeface="Times" panose="00000500000000020000" pitchFamily="2" charset="0"/>
                <a:ea typeface="SimSong" panose="02020300000000000000" pitchFamily="18" charset="-122"/>
              </a:rPr>
              <a:t>等奖</a:t>
            </a:r>
            <a:endParaRPr lang="en-US" altLang="zh-CN" sz="2000" dirty="0">
              <a:solidFill>
                <a:srgbClr val="FFC100"/>
              </a:solidFill>
              <a:latin typeface="Times" panose="00000500000000020000" pitchFamily="2" charset="0"/>
              <a:ea typeface="SimSong" panose="02020300000000000000" pitchFamily="18" charset="-122"/>
            </a:endParaRPr>
          </a:p>
          <a:p>
            <a:pPr lvl="0" algn="r">
              <a:defRPr/>
            </a:pPr>
            <a:r>
              <a:rPr lang="zh-CN" altLang="en-US" sz="2000" dirty="0">
                <a:solidFill>
                  <a:srgbClr val="FFC100"/>
                </a:solidFill>
                <a:latin typeface="Times" panose="00000500000000020000" pitchFamily="2" charset="0"/>
                <a:ea typeface="SimSong" panose="02020300000000000000" pitchFamily="18" charset="-122"/>
              </a:rPr>
              <a:t>成立智能农业装备技术协同创新中心</a:t>
            </a:r>
            <a:endParaRPr lang="en-US" altLang="zh-CN" sz="2000" dirty="0">
              <a:solidFill>
                <a:srgbClr val="FFC100"/>
              </a:solidFill>
              <a:latin typeface="Times" panose="00000500000000020000" pitchFamily="2" charset="0"/>
              <a:ea typeface="SimSong" panose="02020300000000000000" pitchFamily="18" charset="-122"/>
            </a:endParaRPr>
          </a:p>
          <a:p>
            <a:pPr lvl="0" algn="r">
              <a:defRPr/>
            </a:pPr>
            <a:r>
              <a:rPr lang="zh-CN" altLang="en-US" sz="2000" dirty="0">
                <a:solidFill>
                  <a:srgbClr val="FFC100"/>
                </a:solidFill>
                <a:latin typeface="Times" panose="00000500000000020000" pitchFamily="2" charset="0"/>
                <a:ea typeface="SimSong" panose="02020300000000000000" pitchFamily="18" charset="-122"/>
              </a:rPr>
              <a:t>组建农业装备技术团队开展技术服务</a:t>
            </a:r>
            <a:endParaRPr lang="en-US" altLang="zh-CN" sz="2000" dirty="0">
              <a:solidFill>
                <a:srgbClr val="FFC100"/>
              </a:solidFill>
              <a:latin typeface="Times" panose="00000500000000020000" pitchFamily="2" charset="0"/>
              <a:ea typeface="SimSong" panose="02020300000000000000" pitchFamily="18"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7"/>
          <p:cNvSpPr txBox="1"/>
          <p:nvPr/>
        </p:nvSpPr>
        <p:spPr>
          <a:xfrm>
            <a:off x="0" y="344170"/>
            <a:ext cx="3216910" cy="429895"/>
          </a:xfrm>
          <a:prstGeom prst="rect">
            <a:avLst/>
          </a:prstGeom>
          <a:solidFill>
            <a:srgbClr val="0070C0"/>
          </a:solidFill>
        </p:spPr>
        <p:txBody>
          <a:bodyPr wrap="square" rtlCol="0">
            <a:spAutoFit/>
          </a:bodyPr>
          <a:lstStyle/>
          <a:p>
            <a:r>
              <a:rPr lang="en-US" altLang="zh-CN" sz="2200" dirty="0">
                <a:solidFill>
                  <a:prstClr val="white"/>
                </a:solidFill>
                <a:ea typeface="微软雅黑" panose="020B0503020204020204" charset="-122"/>
              </a:rPr>
              <a:t> </a:t>
            </a:r>
            <a:r>
              <a:rPr lang="zh-CN" altLang="en-US" sz="2000" dirty="0">
                <a:solidFill>
                  <a:prstClr val="white"/>
                </a:solidFill>
                <a:ea typeface="微软雅黑" panose="020B0503020204020204" charset="-122"/>
              </a:rPr>
              <a:t>二</a:t>
            </a:r>
            <a:r>
              <a:rPr lang="en-US" altLang="zh-CN" sz="2200" dirty="0">
                <a:solidFill>
                  <a:prstClr val="white"/>
                </a:solidFill>
                <a:ea typeface="微软雅黑" panose="020B0503020204020204" charset="-122"/>
              </a:rPr>
              <a:t>.</a:t>
            </a:r>
            <a:r>
              <a:rPr lang="zh-CN" altLang="en-US" sz="2000" dirty="0">
                <a:solidFill>
                  <a:prstClr val="white"/>
                </a:solidFill>
                <a:ea typeface="微软雅黑" panose="020B0503020204020204" charset="-122"/>
              </a:rPr>
              <a:t>成果的研究和改革实践</a:t>
            </a:r>
            <a:endParaRPr lang="zh-CN" altLang="en-US" sz="2000" dirty="0">
              <a:solidFill>
                <a:prstClr val="white"/>
              </a:solidFill>
              <a:ea typeface="微软雅黑" panose="020B0503020204020204" charset="-122"/>
            </a:endParaRPr>
          </a:p>
        </p:txBody>
      </p:sp>
      <p:grpSp>
        <p:nvGrpSpPr>
          <p:cNvPr id="2" name="组合 1"/>
          <p:cNvGrpSpPr/>
          <p:nvPr/>
        </p:nvGrpSpPr>
        <p:grpSpPr>
          <a:xfrm>
            <a:off x="3814445" y="335915"/>
            <a:ext cx="1927860" cy="444500"/>
            <a:chOff x="8379434" y="1182521"/>
            <a:chExt cx="2504320" cy="444660"/>
          </a:xfrm>
        </p:grpSpPr>
        <p:sp>
          <p:nvSpPr>
            <p:cNvPr id="5" name="Freeform 56"/>
            <p:cNvSpPr/>
            <p:nvPr/>
          </p:nvSpPr>
          <p:spPr bwMode="auto">
            <a:xfrm>
              <a:off x="8379434" y="1182521"/>
              <a:ext cx="2499610" cy="444660"/>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F6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17"/>
            <p:cNvSpPr txBox="1"/>
            <p:nvPr/>
          </p:nvSpPr>
          <p:spPr>
            <a:xfrm>
              <a:off x="8543092" y="1221287"/>
              <a:ext cx="2340662" cy="368433"/>
            </a:xfrm>
            <a:prstGeom prst="rect">
              <a:avLst/>
            </a:prstGeom>
            <a:noFill/>
          </p:spPr>
          <p:txBody>
            <a:bodyPr wrap="square" rtlCol="0">
              <a:spAutoFit/>
            </a:bodyPr>
            <a:lstStyle/>
            <a:p>
              <a:pPr marR="0" algn="l" defTabSz="1218565">
                <a:buNone/>
              </a:pPr>
              <a:r>
                <a:rPr lang="en-US" altLang="zh-CN" sz="1800" dirty="0">
                  <a:solidFill>
                    <a:prstClr val="white"/>
                  </a:solidFill>
                  <a:ea typeface="微软雅黑" panose="020B0503020204020204" charset="-122"/>
                  <a:sym typeface="+mn-ea"/>
                </a:rPr>
                <a:t>3.</a:t>
              </a:r>
              <a:r>
                <a:rPr lang="zh-CN" altLang="en-US" sz="1800" dirty="0">
                  <a:solidFill>
                    <a:prstClr val="white"/>
                  </a:solidFill>
                  <a:ea typeface="微软雅黑" panose="020B0503020204020204" charset="-122"/>
                  <a:sym typeface="+mn-ea"/>
                </a:rPr>
                <a:t>教育教学方案</a:t>
              </a:r>
              <a:endParaRPr lang="zh-CN" altLang="en-US" sz="1800" dirty="0">
                <a:solidFill>
                  <a:prstClr val="white"/>
                </a:solidFill>
                <a:ea typeface="微软雅黑" panose="020B0503020204020204" charset="-122"/>
                <a:sym typeface="+mn-ea"/>
              </a:endParaRPr>
            </a:p>
          </p:txBody>
        </p:sp>
      </p:grpSp>
      <p:sp>
        <p:nvSpPr>
          <p:cNvPr id="6" name="文本框 5"/>
          <p:cNvSpPr txBox="1"/>
          <p:nvPr/>
        </p:nvSpPr>
        <p:spPr>
          <a:xfrm>
            <a:off x="-25400" y="1197610"/>
            <a:ext cx="11859895" cy="398780"/>
          </a:xfrm>
          <a:prstGeom prst="rect">
            <a:avLst/>
          </a:prstGeom>
          <a:noFill/>
          <a:ln w="9525">
            <a:noFill/>
          </a:ln>
        </p:spPr>
        <p:txBody>
          <a:bodyPr wrap="square">
            <a:spAutoFit/>
          </a:bodyPr>
          <a:lstStyle/>
          <a:p>
            <a:pPr indent="356870"/>
            <a:r>
              <a:rPr lang="zh-CN" sz="2000" b="1">
                <a:solidFill>
                  <a:srgbClr val="000000"/>
                </a:solidFill>
                <a:cs typeface="仿宋_GB2312" charset="0"/>
              </a:rPr>
              <a:t>（</a:t>
            </a:r>
            <a:r>
              <a:rPr lang="en-US" sz="2000" b="1">
                <a:solidFill>
                  <a:srgbClr val="000000"/>
                </a:solidFill>
                <a:latin typeface="Times New Roman" panose="02020703060505090304" pitchFamily="18" charset="0"/>
                <a:cs typeface="仿宋_GB2312" charset="0"/>
              </a:rPr>
              <a:t>1</a:t>
            </a:r>
            <a:r>
              <a:rPr lang="zh-CN" sz="2000" b="1">
                <a:solidFill>
                  <a:srgbClr val="000000"/>
                </a:solidFill>
                <a:cs typeface="仿宋_GB2312" charset="0"/>
              </a:rPr>
              <a:t>）</a:t>
            </a:r>
            <a:r>
              <a:rPr lang="zh-CN" sz="2000" b="1">
                <a:solidFill>
                  <a:srgbClr val="000000"/>
                </a:solidFill>
                <a:latin typeface="Times New Roman" panose="02020703060505090304" pitchFamily="18" charset="0"/>
                <a:ea typeface="宋体" panose="02010600030101010101" pitchFamily="2" charset="-122"/>
              </a:rPr>
              <a:t>“政校联动”落地招生就业机制</a:t>
            </a:r>
            <a:r>
              <a:rPr lang="en-US" sz="2000" b="1">
                <a:solidFill>
                  <a:srgbClr val="000000"/>
                </a:solidFill>
                <a:latin typeface="Times New Roman" panose="02020703060505090304" pitchFamily="18" charset="0"/>
                <a:cs typeface="仿宋_GB2312" charset="0"/>
              </a:rPr>
              <a:t>——</a:t>
            </a:r>
            <a:r>
              <a:rPr lang="zh-CN" sz="2000" b="1">
                <a:solidFill>
                  <a:srgbClr val="000000"/>
                </a:solidFill>
                <a:latin typeface="Times New Roman" panose="02020703060505090304" pitchFamily="18" charset="0"/>
                <a:ea typeface="宋体" panose="02010600030101010101" pitchFamily="2" charset="-122"/>
              </a:rPr>
              <a:t>解决招生困难</a:t>
            </a:r>
            <a:r>
              <a:rPr lang="zh-CN" sz="2000" b="1">
                <a:solidFill>
                  <a:srgbClr val="000000"/>
                </a:solidFill>
                <a:cs typeface="仿宋_GB2312" charset="0"/>
              </a:rPr>
              <a:t>、</a:t>
            </a:r>
            <a:r>
              <a:rPr lang="zh-CN" sz="2000" b="1">
                <a:solidFill>
                  <a:srgbClr val="000000"/>
                </a:solidFill>
                <a:latin typeface="Times New Roman" panose="02020703060505090304" pitchFamily="18" charset="0"/>
                <a:ea typeface="宋体" panose="02010600030101010101" pitchFamily="2" charset="-122"/>
              </a:rPr>
              <a:t>人才供需矛盾问题</a:t>
            </a:r>
            <a:endParaRPr lang="zh-CN" altLang="en-US" sz="2000"/>
          </a:p>
        </p:txBody>
      </p:sp>
      <p:graphicFrame>
        <p:nvGraphicFramePr>
          <p:cNvPr id="8" name="图表 4"/>
          <p:cNvGraphicFramePr/>
          <p:nvPr/>
        </p:nvGraphicFramePr>
        <p:xfrm>
          <a:off x="2494915" y="1773555"/>
          <a:ext cx="6502400" cy="3907790"/>
        </p:xfrm>
        <a:graphic>
          <a:graphicData uri="http://schemas.openxmlformats.org/drawingml/2006/chart">
            <c:chart xmlns:c="http://schemas.openxmlformats.org/drawingml/2006/chart" xmlns:r="http://schemas.openxmlformats.org/officeDocument/2006/relationships" r:id="rId1"/>
          </a:graphicData>
        </a:graphic>
      </p:graphicFrame>
      <p:sp>
        <p:nvSpPr>
          <p:cNvPr id="9" name="文本框 8"/>
          <p:cNvSpPr txBox="1"/>
          <p:nvPr/>
        </p:nvSpPr>
        <p:spPr>
          <a:xfrm>
            <a:off x="5086985" y="5858510"/>
            <a:ext cx="2305050" cy="398780"/>
          </a:xfrm>
          <a:prstGeom prst="rect">
            <a:avLst/>
          </a:prstGeom>
          <a:noFill/>
          <a:ln w="9525">
            <a:noFill/>
          </a:ln>
        </p:spPr>
        <p:txBody>
          <a:bodyPr wrap="square">
            <a:spAutoFit/>
          </a:bodyPr>
          <a:lstStyle/>
          <a:p>
            <a:pPr indent="0"/>
            <a:r>
              <a:rPr lang="en-US" sz="2000" b="0">
                <a:solidFill>
                  <a:srgbClr val="000000"/>
                </a:solidFill>
                <a:latin typeface="Times New Roman" panose="02020703060505090304" pitchFamily="18" charset="0"/>
                <a:cs typeface="仿宋_GB2312" charset="0"/>
              </a:rPr>
              <a:t> </a:t>
            </a:r>
            <a:r>
              <a:rPr lang="zh-CN" sz="2000" b="0">
                <a:solidFill>
                  <a:srgbClr val="000000"/>
                </a:solidFill>
                <a:latin typeface="Times New Roman" panose="02020703060505090304" pitchFamily="18" charset="0"/>
                <a:ea typeface="宋体" panose="02010600030101010101" pitchFamily="2" charset="-122"/>
              </a:rPr>
              <a:t>近</a:t>
            </a:r>
            <a:r>
              <a:rPr lang="en-US" sz="2000" b="0">
                <a:solidFill>
                  <a:srgbClr val="000000"/>
                </a:solidFill>
                <a:latin typeface="Times New Roman" panose="02020703060505090304" pitchFamily="18" charset="0"/>
                <a:cs typeface="仿宋_GB2312" charset="0"/>
              </a:rPr>
              <a:t>10</a:t>
            </a:r>
            <a:r>
              <a:rPr lang="zh-CN" sz="2000" b="0">
                <a:solidFill>
                  <a:srgbClr val="000000"/>
                </a:solidFill>
                <a:latin typeface="Times New Roman" panose="02020703060505090304" pitchFamily="18" charset="0"/>
                <a:ea typeface="宋体" panose="02010600030101010101" pitchFamily="2" charset="-122"/>
              </a:rPr>
              <a:t>年招生情况</a:t>
            </a:r>
            <a:endParaRPr lang="zh-CN" altLang="en-US"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7"/>
          <p:cNvSpPr txBox="1"/>
          <p:nvPr/>
        </p:nvSpPr>
        <p:spPr>
          <a:xfrm>
            <a:off x="0" y="344170"/>
            <a:ext cx="3216910" cy="429895"/>
          </a:xfrm>
          <a:prstGeom prst="rect">
            <a:avLst/>
          </a:prstGeom>
          <a:solidFill>
            <a:srgbClr val="0070C0"/>
          </a:solidFill>
        </p:spPr>
        <p:txBody>
          <a:bodyPr wrap="square" rtlCol="0">
            <a:spAutoFit/>
          </a:bodyPr>
          <a:lstStyle/>
          <a:p>
            <a:r>
              <a:rPr lang="en-US" altLang="zh-CN" sz="2200" dirty="0">
                <a:solidFill>
                  <a:prstClr val="white"/>
                </a:solidFill>
                <a:ea typeface="微软雅黑" panose="020B0503020204020204" charset="-122"/>
              </a:rPr>
              <a:t> </a:t>
            </a:r>
            <a:r>
              <a:rPr lang="zh-CN" altLang="en-US" sz="2000" dirty="0">
                <a:solidFill>
                  <a:prstClr val="white"/>
                </a:solidFill>
                <a:ea typeface="微软雅黑" panose="020B0503020204020204" charset="-122"/>
              </a:rPr>
              <a:t>二</a:t>
            </a:r>
            <a:r>
              <a:rPr lang="en-US" altLang="zh-CN" sz="2200" dirty="0">
                <a:solidFill>
                  <a:prstClr val="white"/>
                </a:solidFill>
                <a:ea typeface="微软雅黑" panose="020B0503020204020204" charset="-122"/>
              </a:rPr>
              <a:t>.</a:t>
            </a:r>
            <a:r>
              <a:rPr lang="zh-CN" altLang="en-US" sz="2000" dirty="0">
                <a:solidFill>
                  <a:prstClr val="white"/>
                </a:solidFill>
                <a:ea typeface="微软雅黑" panose="020B0503020204020204" charset="-122"/>
              </a:rPr>
              <a:t>成果的研究和改革实践</a:t>
            </a:r>
            <a:endParaRPr lang="zh-CN" altLang="en-US" sz="2000" dirty="0">
              <a:solidFill>
                <a:prstClr val="white"/>
              </a:solidFill>
              <a:ea typeface="微软雅黑" panose="020B0503020204020204" charset="-122"/>
            </a:endParaRPr>
          </a:p>
        </p:txBody>
      </p:sp>
      <p:grpSp>
        <p:nvGrpSpPr>
          <p:cNvPr id="2" name="组合 1"/>
          <p:cNvGrpSpPr/>
          <p:nvPr/>
        </p:nvGrpSpPr>
        <p:grpSpPr>
          <a:xfrm>
            <a:off x="3814445" y="335915"/>
            <a:ext cx="1927860" cy="444500"/>
            <a:chOff x="8379434" y="1182521"/>
            <a:chExt cx="2504320" cy="444660"/>
          </a:xfrm>
        </p:grpSpPr>
        <p:sp>
          <p:nvSpPr>
            <p:cNvPr id="5" name="Freeform 56"/>
            <p:cNvSpPr/>
            <p:nvPr/>
          </p:nvSpPr>
          <p:spPr bwMode="auto">
            <a:xfrm>
              <a:off x="8379434" y="1182521"/>
              <a:ext cx="2499610" cy="444660"/>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F6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17"/>
            <p:cNvSpPr txBox="1"/>
            <p:nvPr/>
          </p:nvSpPr>
          <p:spPr>
            <a:xfrm>
              <a:off x="8543092" y="1221287"/>
              <a:ext cx="2340662" cy="368433"/>
            </a:xfrm>
            <a:prstGeom prst="rect">
              <a:avLst/>
            </a:prstGeom>
            <a:noFill/>
          </p:spPr>
          <p:txBody>
            <a:bodyPr wrap="square" rtlCol="0">
              <a:spAutoFit/>
            </a:bodyPr>
            <a:lstStyle/>
            <a:p>
              <a:pPr marR="0" algn="l" defTabSz="1218565">
                <a:buNone/>
              </a:pPr>
              <a:r>
                <a:rPr lang="en-US" altLang="zh-CN" sz="1800" dirty="0">
                  <a:solidFill>
                    <a:prstClr val="white"/>
                  </a:solidFill>
                  <a:ea typeface="微软雅黑" panose="020B0503020204020204" charset="-122"/>
                  <a:sym typeface="+mn-ea"/>
                </a:rPr>
                <a:t>3.</a:t>
              </a:r>
              <a:r>
                <a:rPr lang="zh-CN" altLang="en-US" sz="1800" dirty="0">
                  <a:solidFill>
                    <a:prstClr val="white"/>
                  </a:solidFill>
                  <a:ea typeface="微软雅黑" panose="020B0503020204020204" charset="-122"/>
                  <a:sym typeface="+mn-ea"/>
                </a:rPr>
                <a:t>教育教学方案</a:t>
              </a:r>
              <a:endParaRPr lang="zh-CN" altLang="en-US" sz="1800" dirty="0">
                <a:solidFill>
                  <a:prstClr val="white"/>
                </a:solidFill>
                <a:ea typeface="微软雅黑" panose="020B0503020204020204" charset="-122"/>
                <a:sym typeface="+mn-ea"/>
              </a:endParaRPr>
            </a:p>
          </p:txBody>
        </p:sp>
      </p:grpSp>
      <p:sp>
        <p:nvSpPr>
          <p:cNvPr id="6" name="文本框 5"/>
          <p:cNvSpPr txBox="1"/>
          <p:nvPr/>
        </p:nvSpPr>
        <p:spPr>
          <a:xfrm>
            <a:off x="-25400" y="1197610"/>
            <a:ext cx="11859895" cy="398780"/>
          </a:xfrm>
          <a:prstGeom prst="rect">
            <a:avLst/>
          </a:prstGeom>
          <a:noFill/>
          <a:ln w="9525">
            <a:noFill/>
          </a:ln>
        </p:spPr>
        <p:txBody>
          <a:bodyPr wrap="square">
            <a:spAutoFit/>
          </a:bodyPr>
          <a:lstStyle/>
          <a:p>
            <a:pPr indent="356870"/>
            <a:r>
              <a:rPr sz="2000" b="1">
                <a:solidFill>
                  <a:srgbClr val="000000"/>
                </a:solidFill>
              </a:rPr>
              <a:t>（2）“三改协同”培养基层“准农技人”——解决人才培养针对性不强问题</a:t>
            </a:r>
            <a:endParaRPr sz="2000" b="1">
              <a:solidFill>
                <a:srgbClr val="000000"/>
              </a:solidFill>
            </a:endParaRPr>
          </a:p>
        </p:txBody>
      </p:sp>
      <p:sp>
        <p:nvSpPr>
          <p:cNvPr id="112" name="文本框 111"/>
          <p:cNvSpPr txBox="1"/>
          <p:nvPr/>
        </p:nvSpPr>
        <p:spPr>
          <a:xfrm>
            <a:off x="334645" y="2051050"/>
            <a:ext cx="10969625" cy="398780"/>
          </a:xfrm>
          <a:prstGeom prst="rect">
            <a:avLst/>
          </a:prstGeom>
          <a:noFill/>
          <a:ln w="9525">
            <a:noFill/>
          </a:ln>
        </p:spPr>
        <p:txBody>
          <a:bodyPr wrap="square">
            <a:spAutoFit/>
          </a:bodyPr>
          <a:lstStyle/>
          <a:p>
            <a:pPr indent="356870"/>
            <a:r>
              <a:rPr lang="en-US" sz="2000" b="1">
                <a:solidFill>
                  <a:srgbClr val="000000"/>
                </a:solidFill>
                <a:latin typeface="Times New Roman" panose="02020703060505090304" pitchFamily="18" charset="0"/>
                <a:cs typeface="仿宋_GB2312" charset="0"/>
              </a:rPr>
              <a:t>1</a:t>
            </a:r>
            <a:r>
              <a:rPr lang="zh-CN" sz="2000" b="1">
                <a:solidFill>
                  <a:srgbClr val="000000"/>
                </a:solidFill>
                <a:cs typeface="仿宋_GB2312" charset="0"/>
              </a:rPr>
              <a:t>）</a:t>
            </a:r>
            <a:r>
              <a:rPr lang="zh-CN" sz="2000" b="1">
                <a:solidFill>
                  <a:srgbClr val="000000"/>
                </a:solidFill>
                <a:latin typeface="Times New Roman" panose="02020703060505090304" pitchFamily="18" charset="0"/>
                <a:ea typeface="宋体" panose="02010600030101010101" pitchFamily="2" charset="-122"/>
              </a:rPr>
              <a:t>改革人才培养方案</a:t>
            </a:r>
            <a:r>
              <a:rPr lang="zh-CN" sz="2000" b="1">
                <a:solidFill>
                  <a:srgbClr val="000000"/>
                </a:solidFill>
                <a:cs typeface="仿宋_GB2312" charset="0"/>
              </a:rPr>
              <a:t>，</a:t>
            </a:r>
            <a:r>
              <a:rPr lang="zh-CN" sz="2000" b="1">
                <a:solidFill>
                  <a:srgbClr val="000000"/>
                </a:solidFill>
                <a:latin typeface="Times New Roman" panose="02020703060505090304" pitchFamily="18" charset="0"/>
                <a:ea typeface="宋体" panose="02010600030101010101" pitchFamily="2" charset="-122"/>
              </a:rPr>
              <a:t>构建</a:t>
            </a:r>
            <a:r>
              <a:rPr lang="zh-CN" sz="2000" b="1">
                <a:solidFill>
                  <a:srgbClr val="000000"/>
                </a:solidFill>
                <a:latin typeface="Times New Roman" panose="02020703060505090304" pitchFamily="18" charset="0"/>
                <a:ea typeface="宋体" panose="02010600030101010101" pitchFamily="2" charset="-122"/>
                <a:cs typeface="Times New Roman" panose="02020703060505090304" pitchFamily="18" charset="0"/>
              </a:rPr>
              <a:t>“校政企共建、</a:t>
            </a:r>
            <a:r>
              <a:rPr lang="zh-CN" sz="2000" b="1">
                <a:solidFill>
                  <a:srgbClr val="000000"/>
                </a:solidFill>
                <a:latin typeface="Times New Roman" panose="02020703060505090304" pitchFamily="18" charset="0"/>
                <a:ea typeface="宋体" panose="02010600030101010101" pitchFamily="2" charset="-122"/>
              </a:rPr>
              <a:t>农机农艺融合</a:t>
            </a:r>
            <a:r>
              <a:rPr lang="zh-CN" sz="2000" b="1">
                <a:solidFill>
                  <a:srgbClr val="000000"/>
                </a:solidFill>
                <a:latin typeface="Times New Roman" panose="02020703060505090304" pitchFamily="18" charset="0"/>
                <a:ea typeface="宋体" panose="02010600030101010101" pitchFamily="2" charset="-122"/>
                <a:cs typeface="Times New Roman" panose="02020703060505090304" pitchFamily="18" charset="0"/>
              </a:rPr>
              <a:t>”的人才培养模式</a:t>
            </a:r>
            <a:endParaRPr lang="zh-CN" altLang="en-US" sz="2000"/>
          </a:p>
        </p:txBody>
      </p:sp>
      <p:sp>
        <p:nvSpPr>
          <p:cNvPr id="4" name="文本框 3"/>
          <p:cNvSpPr txBox="1"/>
          <p:nvPr/>
        </p:nvSpPr>
        <p:spPr>
          <a:xfrm>
            <a:off x="334645" y="2904490"/>
            <a:ext cx="7987030" cy="398780"/>
          </a:xfrm>
          <a:prstGeom prst="rect">
            <a:avLst/>
          </a:prstGeom>
          <a:noFill/>
          <a:ln w="9525">
            <a:noFill/>
          </a:ln>
        </p:spPr>
        <p:txBody>
          <a:bodyPr wrap="square">
            <a:spAutoFit/>
          </a:bodyPr>
          <a:lstStyle/>
          <a:p>
            <a:pPr indent="356870"/>
            <a:r>
              <a:rPr lang="en-US" sz="2000" b="1">
                <a:solidFill>
                  <a:srgbClr val="000000"/>
                </a:solidFill>
                <a:latin typeface="Times New Roman" panose="02020703060505090304" pitchFamily="18" charset="0"/>
                <a:cs typeface="仿宋_GB2312" charset="0"/>
              </a:rPr>
              <a:t>2</a:t>
            </a:r>
            <a:r>
              <a:rPr lang="zh-CN" sz="2000" b="1">
                <a:solidFill>
                  <a:srgbClr val="000000"/>
                </a:solidFill>
                <a:cs typeface="仿宋_GB2312" charset="0"/>
              </a:rPr>
              <a:t>）</a:t>
            </a:r>
            <a:r>
              <a:rPr lang="zh-CN" sz="2000" b="1">
                <a:solidFill>
                  <a:srgbClr val="000000"/>
                </a:solidFill>
                <a:latin typeface="Times New Roman" panose="02020703060505090304" pitchFamily="18" charset="0"/>
                <a:ea typeface="宋体" panose="02010600030101010101" pitchFamily="2" charset="-122"/>
              </a:rPr>
              <a:t>改革教学方法手段</a:t>
            </a:r>
            <a:r>
              <a:rPr lang="zh-CN" sz="2000" b="1">
                <a:solidFill>
                  <a:srgbClr val="000000"/>
                </a:solidFill>
                <a:cs typeface="仿宋_GB2312" charset="0"/>
              </a:rPr>
              <a:t>，</a:t>
            </a:r>
            <a:r>
              <a:rPr lang="zh-CN" sz="2000" b="1">
                <a:solidFill>
                  <a:srgbClr val="000000"/>
                </a:solidFill>
                <a:latin typeface="Times New Roman" panose="02020703060505090304" pitchFamily="18" charset="0"/>
                <a:ea typeface="宋体" panose="02010600030101010101" pitchFamily="2" charset="-122"/>
              </a:rPr>
              <a:t>让学生</a:t>
            </a:r>
            <a:r>
              <a:rPr lang="en-US" sz="2000" b="1">
                <a:solidFill>
                  <a:srgbClr val="000000"/>
                </a:solidFill>
                <a:latin typeface="Times New Roman" panose="02020703060505090304" pitchFamily="18" charset="0"/>
                <a:ea typeface="宋体" panose="02010600030101010101" pitchFamily="2" charset="-122"/>
              </a:rPr>
              <a:t>“</a:t>
            </a:r>
            <a:r>
              <a:rPr lang="zh-CN" sz="2000" b="1">
                <a:solidFill>
                  <a:srgbClr val="000000"/>
                </a:solidFill>
                <a:latin typeface="Times New Roman" panose="02020703060505090304" pitchFamily="18" charset="0"/>
                <a:ea typeface="宋体" panose="02010600030101010101" pitchFamily="2" charset="-122"/>
              </a:rPr>
              <a:t>真学</a:t>
            </a:r>
            <a:r>
              <a:rPr lang="zh-CN" sz="2000" b="1">
                <a:solidFill>
                  <a:srgbClr val="000000"/>
                </a:solidFill>
                <a:cs typeface="仿宋_GB2312" charset="0"/>
              </a:rPr>
              <a:t>、</a:t>
            </a:r>
            <a:r>
              <a:rPr lang="zh-CN" sz="2000" b="1">
                <a:solidFill>
                  <a:srgbClr val="000000"/>
                </a:solidFill>
                <a:latin typeface="Times New Roman" panose="02020703060505090304" pitchFamily="18" charset="0"/>
                <a:ea typeface="宋体" panose="02010600030101010101" pitchFamily="2" charset="-122"/>
              </a:rPr>
              <a:t>真干</a:t>
            </a:r>
            <a:r>
              <a:rPr lang="en-US" sz="2000" b="1">
                <a:solidFill>
                  <a:srgbClr val="000000"/>
                </a:solidFill>
                <a:latin typeface="Times New Roman" panose="02020703060505090304" pitchFamily="18" charset="0"/>
                <a:ea typeface="宋体" panose="02010600030101010101" pitchFamily="2" charset="-122"/>
              </a:rPr>
              <a:t>”</a:t>
            </a:r>
            <a:r>
              <a:rPr lang="zh-CN" sz="2000" b="1">
                <a:solidFill>
                  <a:srgbClr val="000000"/>
                </a:solidFill>
                <a:cs typeface="仿宋_GB2312" charset="0"/>
              </a:rPr>
              <a:t>，</a:t>
            </a:r>
            <a:r>
              <a:rPr lang="zh-CN" sz="2000" b="1">
                <a:solidFill>
                  <a:srgbClr val="000000"/>
                </a:solidFill>
                <a:latin typeface="Times New Roman" panose="02020703060505090304" pitchFamily="18" charset="0"/>
                <a:ea typeface="宋体" panose="02010600030101010101" pitchFamily="2" charset="-122"/>
              </a:rPr>
              <a:t>练就一身</a:t>
            </a:r>
            <a:r>
              <a:rPr lang="zh-CN" sz="2000" b="1">
                <a:solidFill>
                  <a:srgbClr val="000000"/>
                </a:solidFill>
                <a:latin typeface="Times New Roman" panose="02020703060505090304" pitchFamily="18" charset="0"/>
                <a:ea typeface="宋体" panose="02010600030101010101" pitchFamily="2" charset="-122"/>
                <a:cs typeface="Times New Roman" panose="02020703060505090304" pitchFamily="18" charset="0"/>
              </a:rPr>
              <a:t>“真本领”</a:t>
            </a:r>
            <a:endParaRPr lang="zh-CN" altLang="en-US" sz="2000"/>
          </a:p>
        </p:txBody>
      </p:sp>
      <p:sp>
        <p:nvSpPr>
          <p:cNvPr id="10" name="文本框 9"/>
          <p:cNvSpPr txBox="1"/>
          <p:nvPr/>
        </p:nvSpPr>
        <p:spPr>
          <a:xfrm>
            <a:off x="334645" y="3789680"/>
            <a:ext cx="7411085" cy="398780"/>
          </a:xfrm>
          <a:prstGeom prst="rect">
            <a:avLst/>
          </a:prstGeom>
          <a:noFill/>
          <a:ln w="9525">
            <a:noFill/>
          </a:ln>
        </p:spPr>
        <p:txBody>
          <a:bodyPr wrap="square">
            <a:spAutoFit/>
          </a:bodyPr>
          <a:lstStyle/>
          <a:p>
            <a:pPr indent="356870"/>
            <a:r>
              <a:rPr lang="en-US" sz="2000" b="1">
                <a:solidFill>
                  <a:srgbClr val="000000"/>
                </a:solidFill>
                <a:latin typeface="Times New Roman" panose="02020703060505090304" pitchFamily="18" charset="0"/>
                <a:cs typeface="仿宋_GB2312" charset="0"/>
              </a:rPr>
              <a:t>3</a:t>
            </a:r>
            <a:r>
              <a:rPr lang="zh-CN" sz="2000" b="1">
                <a:solidFill>
                  <a:srgbClr val="000000"/>
                </a:solidFill>
                <a:cs typeface="仿宋_GB2312" charset="0"/>
              </a:rPr>
              <a:t>）</a:t>
            </a:r>
            <a:r>
              <a:rPr lang="zh-CN" sz="2000" b="1">
                <a:solidFill>
                  <a:srgbClr val="000000"/>
                </a:solidFill>
                <a:latin typeface="Times New Roman" panose="02020703060505090304" pitchFamily="18" charset="0"/>
                <a:ea typeface="宋体" panose="02010600030101010101" pitchFamily="2" charset="-122"/>
              </a:rPr>
              <a:t>改革思政教育</a:t>
            </a:r>
            <a:r>
              <a:rPr lang="zh-CN" sz="2000" b="1">
                <a:solidFill>
                  <a:srgbClr val="000000"/>
                </a:solidFill>
                <a:cs typeface="仿宋_GB2312" charset="0"/>
              </a:rPr>
              <a:t>，</a:t>
            </a:r>
            <a:r>
              <a:rPr lang="zh-CN" sz="2000" b="1">
                <a:solidFill>
                  <a:srgbClr val="000000"/>
                </a:solidFill>
                <a:latin typeface="Times New Roman" panose="02020703060505090304" pitchFamily="18" charset="0"/>
                <a:ea typeface="宋体" panose="02010600030101010101" pitchFamily="2" charset="-122"/>
              </a:rPr>
              <a:t>培养</a:t>
            </a:r>
            <a:r>
              <a:rPr lang="zh-CN" sz="2000" b="1">
                <a:solidFill>
                  <a:srgbClr val="000000"/>
                </a:solidFill>
                <a:latin typeface="Times New Roman" panose="02020703060505090304" pitchFamily="18" charset="0"/>
                <a:ea typeface="宋体" panose="02010600030101010101" pitchFamily="2" charset="-122"/>
                <a:cs typeface="Times New Roman" panose="02020703060505090304" pitchFamily="18" charset="0"/>
              </a:rPr>
              <a:t>“德技并重</a:t>
            </a:r>
            <a:r>
              <a:rPr lang="zh-CN" sz="2000" b="1">
                <a:solidFill>
                  <a:srgbClr val="000000"/>
                </a:solidFill>
                <a:cs typeface="仿宋_GB2312" charset="0"/>
              </a:rPr>
              <a:t>、</a:t>
            </a:r>
            <a:r>
              <a:rPr lang="zh-CN" sz="2000" b="1">
                <a:solidFill>
                  <a:srgbClr val="000000"/>
                </a:solidFill>
                <a:latin typeface="Times New Roman" panose="02020703060505090304" pitchFamily="18" charset="0"/>
                <a:ea typeface="宋体" panose="02010600030101010101" pitchFamily="2" charset="-122"/>
              </a:rPr>
              <a:t>内外双修</a:t>
            </a:r>
            <a:r>
              <a:rPr lang="zh-CN" sz="2000" b="1">
                <a:solidFill>
                  <a:srgbClr val="000000"/>
                </a:solidFill>
                <a:latin typeface="Times New Roman" panose="02020703060505090304" pitchFamily="18" charset="0"/>
                <a:ea typeface="宋体" panose="02010600030101010101" pitchFamily="2" charset="-122"/>
                <a:cs typeface="Times New Roman" panose="02020703060505090304" pitchFamily="18" charset="0"/>
              </a:rPr>
              <a:t>”的准农技人</a:t>
            </a:r>
            <a:endParaRPr lang="zh-CN" altLang="en-US"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7"/>
          <p:cNvSpPr txBox="1"/>
          <p:nvPr/>
        </p:nvSpPr>
        <p:spPr>
          <a:xfrm>
            <a:off x="0" y="344170"/>
            <a:ext cx="3216910" cy="429895"/>
          </a:xfrm>
          <a:prstGeom prst="rect">
            <a:avLst/>
          </a:prstGeom>
          <a:solidFill>
            <a:srgbClr val="0070C0"/>
          </a:solidFill>
        </p:spPr>
        <p:txBody>
          <a:bodyPr wrap="square" rtlCol="0">
            <a:spAutoFit/>
          </a:bodyPr>
          <a:lstStyle/>
          <a:p>
            <a:r>
              <a:rPr lang="en-US" altLang="zh-CN" sz="2200" dirty="0">
                <a:solidFill>
                  <a:prstClr val="white"/>
                </a:solidFill>
                <a:ea typeface="微软雅黑" panose="020B0503020204020204" charset="-122"/>
              </a:rPr>
              <a:t> </a:t>
            </a:r>
            <a:r>
              <a:rPr lang="zh-CN" altLang="en-US" sz="2000" dirty="0">
                <a:solidFill>
                  <a:prstClr val="white"/>
                </a:solidFill>
                <a:ea typeface="微软雅黑" panose="020B0503020204020204" charset="-122"/>
              </a:rPr>
              <a:t>二</a:t>
            </a:r>
            <a:r>
              <a:rPr lang="en-US" altLang="zh-CN" sz="2200" dirty="0">
                <a:solidFill>
                  <a:prstClr val="white"/>
                </a:solidFill>
                <a:ea typeface="微软雅黑" panose="020B0503020204020204" charset="-122"/>
              </a:rPr>
              <a:t>.</a:t>
            </a:r>
            <a:r>
              <a:rPr lang="zh-CN" altLang="en-US" sz="2000" dirty="0">
                <a:solidFill>
                  <a:prstClr val="white"/>
                </a:solidFill>
                <a:ea typeface="微软雅黑" panose="020B0503020204020204" charset="-122"/>
              </a:rPr>
              <a:t>成果的研究和改革实践</a:t>
            </a:r>
            <a:endParaRPr lang="zh-CN" altLang="en-US" sz="2000" dirty="0">
              <a:solidFill>
                <a:prstClr val="white"/>
              </a:solidFill>
              <a:ea typeface="微软雅黑" panose="020B0503020204020204" charset="-122"/>
            </a:endParaRPr>
          </a:p>
        </p:txBody>
      </p:sp>
      <p:grpSp>
        <p:nvGrpSpPr>
          <p:cNvPr id="2" name="组合 1"/>
          <p:cNvGrpSpPr/>
          <p:nvPr/>
        </p:nvGrpSpPr>
        <p:grpSpPr>
          <a:xfrm>
            <a:off x="3814445" y="335915"/>
            <a:ext cx="1927860" cy="444500"/>
            <a:chOff x="8379434" y="1182521"/>
            <a:chExt cx="2504320" cy="444660"/>
          </a:xfrm>
        </p:grpSpPr>
        <p:sp>
          <p:nvSpPr>
            <p:cNvPr id="5" name="Freeform 56"/>
            <p:cNvSpPr/>
            <p:nvPr/>
          </p:nvSpPr>
          <p:spPr bwMode="auto">
            <a:xfrm>
              <a:off x="8379434" y="1182521"/>
              <a:ext cx="2499610" cy="444660"/>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F6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17"/>
            <p:cNvSpPr txBox="1"/>
            <p:nvPr/>
          </p:nvSpPr>
          <p:spPr>
            <a:xfrm>
              <a:off x="8543092" y="1221287"/>
              <a:ext cx="2340662" cy="368433"/>
            </a:xfrm>
            <a:prstGeom prst="rect">
              <a:avLst/>
            </a:prstGeom>
            <a:noFill/>
          </p:spPr>
          <p:txBody>
            <a:bodyPr wrap="square" rtlCol="0">
              <a:spAutoFit/>
            </a:bodyPr>
            <a:lstStyle/>
            <a:p>
              <a:pPr marR="0" algn="l" defTabSz="1218565">
                <a:buNone/>
              </a:pPr>
              <a:r>
                <a:rPr lang="en-US" altLang="zh-CN" sz="1800" dirty="0">
                  <a:solidFill>
                    <a:prstClr val="white"/>
                  </a:solidFill>
                  <a:ea typeface="微软雅黑" panose="020B0503020204020204" charset="-122"/>
                  <a:sym typeface="+mn-ea"/>
                </a:rPr>
                <a:t>3.</a:t>
              </a:r>
              <a:r>
                <a:rPr lang="zh-CN" altLang="en-US" sz="1800" dirty="0">
                  <a:solidFill>
                    <a:prstClr val="white"/>
                  </a:solidFill>
                  <a:ea typeface="微软雅黑" panose="020B0503020204020204" charset="-122"/>
                  <a:sym typeface="+mn-ea"/>
                </a:rPr>
                <a:t>教育教学方案</a:t>
              </a:r>
              <a:endParaRPr lang="zh-CN" altLang="en-US" sz="1800" dirty="0">
                <a:solidFill>
                  <a:prstClr val="white"/>
                </a:solidFill>
                <a:ea typeface="微软雅黑" panose="020B0503020204020204" charset="-122"/>
                <a:sym typeface="+mn-ea"/>
              </a:endParaRPr>
            </a:p>
          </p:txBody>
        </p:sp>
      </p:grpSp>
      <p:sp>
        <p:nvSpPr>
          <p:cNvPr id="6" name="文本框 5"/>
          <p:cNvSpPr txBox="1"/>
          <p:nvPr/>
        </p:nvSpPr>
        <p:spPr>
          <a:xfrm>
            <a:off x="-97155" y="981710"/>
            <a:ext cx="11859895" cy="398780"/>
          </a:xfrm>
          <a:prstGeom prst="rect">
            <a:avLst/>
          </a:prstGeom>
          <a:noFill/>
          <a:ln w="9525">
            <a:noFill/>
          </a:ln>
        </p:spPr>
        <p:txBody>
          <a:bodyPr wrap="square">
            <a:spAutoFit/>
          </a:bodyPr>
          <a:lstStyle/>
          <a:p>
            <a:pPr indent="356870"/>
            <a:r>
              <a:rPr sz="2000" b="1">
                <a:solidFill>
                  <a:srgbClr val="000000"/>
                </a:solidFill>
              </a:rPr>
              <a:t>（3）“多途并进”建设高质量教学资源——解决教学资源脱节、严重不足问题</a:t>
            </a:r>
            <a:endParaRPr sz="2000" b="1">
              <a:solidFill>
                <a:srgbClr val="000000"/>
              </a:solidFill>
            </a:endParaRPr>
          </a:p>
        </p:txBody>
      </p:sp>
      <p:sp>
        <p:nvSpPr>
          <p:cNvPr id="112" name="文本框 111"/>
          <p:cNvSpPr txBox="1"/>
          <p:nvPr/>
        </p:nvSpPr>
        <p:spPr>
          <a:xfrm>
            <a:off x="262890" y="1485265"/>
            <a:ext cx="10969625" cy="398780"/>
          </a:xfrm>
          <a:prstGeom prst="rect">
            <a:avLst/>
          </a:prstGeom>
          <a:noFill/>
          <a:ln w="9525">
            <a:noFill/>
          </a:ln>
        </p:spPr>
        <p:txBody>
          <a:bodyPr wrap="square">
            <a:spAutoFit/>
          </a:bodyPr>
          <a:lstStyle/>
          <a:p>
            <a:pPr indent="356870"/>
            <a:r>
              <a:rPr sz="2000" b="1">
                <a:solidFill>
                  <a:srgbClr val="000000"/>
                </a:solidFill>
              </a:rPr>
              <a:t>①依托国家教育部项目“职业教育农业装备应用技术专业教学资源库”</a:t>
            </a:r>
            <a:endParaRPr sz="2000" b="1">
              <a:solidFill>
                <a:srgbClr val="000000"/>
              </a:solidFill>
            </a:endParaRPr>
          </a:p>
        </p:txBody>
      </p:sp>
      <p:sp>
        <p:nvSpPr>
          <p:cNvPr id="4" name="文本框 3"/>
          <p:cNvSpPr txBox="1"/>
          <p:nvPr/>
        </p:nvSpPr>
        <p:spPr>
          <a:xfrm>
            <a:off x="334645" y="1917700"/>
            <a:ext cx="11537315" cy="1014730"/>
          </a:xfrm>
          <a:prstGeom prst="rect">
            <a:avLst/>
          </a:prstGeom>
          <a:noFill/>
          <a:ln w="9525">
            <a:noFill/>
          </a:ln>
        </p:spPr>
        <p:txBody>
          <a:bodyPr wrap="square">
            <a:spAutoFit/>
          </a:bodyPr>
          <a:lstStyle/>
          <a:p>
            <a:pPr indent="356870">
              <a:lnSpc>
                <a:spcPct val="150000"/>
              </a:lnSpc>
            </a:pPr>
            <a:r>
              <a:rPr sz="2000">
                <a:solidFill>
                  <a:srgbClr val="000000"/>
                </a:solidFill>
              </a:rPr>
              <a:t>团队主编了国家精品教材1种，十二五国家规划教材2种，农业部规划教材1种。2020年立项建设农装专业教材4种，弥补教学资源，保障教学正常有序进行。</a:t>
            </a:r>
            <a:endParaRPr sz="2000">
              <a:solidFill>
                <a:srgbClr val="000000"/>
              </a:solidFill>
            </a:endParaRPr>
          </a:p>
        </p:txBody>
      </p:sp>
      <p:sp>
        <p:nvSpPr>
          <p:cNvPr id="10" name="文本框 9"/>
          <p:cNvSpPr txBox="1"/>
          <p:nvPr/>
        </p:nvSpPr>
        <p:spPr>
          <a:xfrm>
            <a:off x="190500" y="2997835"/>
            <a:ext cx="11607165" cy="706755"/>
          </a:xfrm>
          <a:prstGeom prst="rect">
            <a:avLst/>
          </a:prstGeom>
          <a:noFill/>
          <a:ln w="9525">
            <a:noFill/>
          </a:ln>
        </p:spPr>
        <p:txBody>
          <a:bodyPr wrap="square">
            <a:spAutoFit/>
          </a:bodyPr>
          <a:lstStyle/>
          <a:p>
            <a:pPr indent="356870"/>
            <a:r>
              <a:rPr sz="2000" b="1">
                <a:solidFill>
                  <a:srgbClr val="000000"/>
                </a:solidFill>
              </a:rPr>
              <a:t>②作为中国现代农业装备职教集团理事长单位，以中国现代农业装备职教集团为平台，加强与集团内农机知名企业进行深度校企合作</a:t>
            </a:r>
            <a:endParaRPr sz="2000" b="1">
              <a:solidFill>
                <a:srgbClr val="000000"/>
              </a:solidFill>
            </a:endParaRPr>
          </a:p>
        </p:txBody>
      </p:sp>
      <p:sp>
        <p:nvSpPr>
          <p:cNvPr id="8" name="文本框 7"/>
          <p:cNvSpPr txBox="1"/>
          <p:nvPr/>
        </p:nvSpPr>
        <p:spPr>
          <a:xfrm>
            <a:off x="478790" y="3573780"/>
            <a:ext cx="11492865" cy="1014730"/>
          </a:xfrm>
          <a:prstGeom prst="rect">
            <a:avLst/>
          </a:prstGeom>
          <a:noFill/>
          <a:ln w="9525">
            <a:noFill/>
          </a:ln>
        </p:spPr>
        <p:txBody>
          <a:bodyPr wrap="square">
            <a:spAutoFit/>
          </a:bodyPr>
          <a:lstStyle/>
          <a:p>
            <a:pPr indent="0">
              <a:lnSpc>
                <a:spcPct val="150000"/>
              </a:lnSpc>
            </a:pPr>
            <a:r>
              <a:rPr lang="en-US" altLang="zh-CN" sz="2000" b="0">
                <a:solidFill>
                  <a:srgbClr val="000000"/>
                </a:solidFill>
                <a:latin typeface="Times New Roman" panose="02020703060505090304" pitchFamily="18" charset="0"/>
                <a:ea typeface="宋体" panose="02010600030101010101" pitchFamily="2" charset="-122"/>
              </a:rPr>
              <a:t>       </a:t>
            </a:r>
            <a:r>
              <a:rPr lang="zh-CN" sz="2000" b="0">
                <a:solidFill>
                  <a:srgbClr val="000000"/>
                </a:solidFill>
                <a:latin typeface="Times New Roman" panose="02020703060505090304" pitchFamily="18" charset="0"/>
                <a:ea typeface="宋体" panose="02010600030101010101" pitchFamily="2" charset="-122"/>
              </a:rPr>
              <a:t>湘麓农机、益阳富佳、南县伟业等企业建立了产学研基地和教师工作站，接受学生顶岗实习，并共同开展农机科技攻关，已获湖南省科学技术成果</a:t>
            </a:r>
            <a:r>
              <a:rPr lang="en-US" sz="2000" b="0">
                <a:solidFill>
                  <a:srgbClr val="000000"/>
                </a:solidFill>
                <a:latin typeface="Times New Roman" panose="02020703060505090304" pitchFamily="18" charset="0"/>
                <a:ea typeface="宋体" panose="02010600030101010101" pitchFamily="2" charset="-122"/>
              </a:rPr>
              <a:t>1</a:t>
            </a:r>
            <a:r>
              <a:rPr lang="zh-CN" sz="2000" b="0">
                <a:solidFill>
                  <a:srgbClr val="000000"/>
                </a:solidFill>
                <a:latin typeface="Times New Roman" panose="02020703060505090304" pitchFamily="18" charset="0"/>
                <a:ea typeface="宋体" panose="02010600030101010101" pitchFamily="2" charset="-122"/>
              </a:rPr>
              <a:t>项，另</a:t>
            </a:r>
            <a:r>
              <a:rPr lang="en-US" sz="2000" b="0">
                <a:solidFill>
                  <a:srgbClr val="000000"/>
                </a:solidFill>
                <a:latin typeface="Times New Roman" panose="02020703060505090304" pitchFamily="18" charset="0"/>
                <a:ea typeface="宋体" panose="02010600030101010101" pitchFamily="2" charset="-122"/>
              </a:rPr>
              <a:t>1</a:t>
            </a:r>
            <a:r>
              <a:rPr lang="zh-CN" sz="2000" b="0">
                <a:solidFill>
                  <a:srgbClr val="000000"/>
                </a:solidFill>
                <a:latin typeface="Times New Roman" panose="02020703060505090304" pitchFamily="18" charset="0"/>
                <a:ea typeface="宋体" panose="02010600030101010101" pitchFamily="2" charset="-122"/>
              </a:rPr>
              <a:t>项正在申报中。</a:t>
            </a:r>
            <a:endParaRPr lang="zh-CN" altLang="en-US" sz="2000"/>
          </a:p>
        </p:txBody>
      </p:sp>
      <p:sp>
        <p:nvSpPr>
          <p:cNvPr id="9" name="文本框 8"/>
          <p:cNvSpPr txBox="1"/>
          <p:nvPr/>
        </p:nvSpPr>
        <p:spPr>
          <a:xfrm>
            <a:off x="66675" y="4459605"/>
            <a:ext cx="12073890" cy="2399665"/>
          </a:xfrm>
          <a:prstGeom prst="rect">
            <a:avLst/>
          </a:prstGeom>
          <a:noFill/>
          <a:ln w="9525">
            <a:noFill/>
          </a:ln>
        </p:spPr>
        <p:txBody>
          <a:bodyPr wrap="square">
            <a:spAutoFit/>
          </a:bodyPr>
          <a:lstStyle/>
          <a:p>
            <a:pPr indent="355600">
              <a:lnSpc>
                <a:spcPct val="150000"/>
              </a:lnSpc>
            </a:pPr>
            <a:r>
              <a:rPr lang="en-US" sz="2000" b="1">
                <a:solidFill>
                  <a:srgbClr val="000000"/>
                </a:solidFill>
                <a:latin typeface="Calibri" panose="020F0702030404030204" charset="0"/>
                <a:cs typeface="仿宋_GB2312" charset="0"/>
              </a:rPr>
              <a:t>  ③</a:t>
            </a:r>
            <a:r>
              <a:rPr lang="zh-CN" sz="2000" b="1">
                <a:solidFill>
                  <a:srgbClr val="000000"/>
                </a:solidFill>
                <a:latin typeface="Times New Roman" panose="02020703060505090304" pitchFamily="18" charset="0"/>
                <a:ea typeface="宋体" panose="02010600030101010101" pitchFamily="2" charset="-122"/>
              </a:rPr>
              <a:t>学院湖南超级杂交水稻生产示范与人才培养基地项目建设成果之一</a:t>
            </a:r>
            <a:r>
              <a:rPr lang="en-US" sz="2000" b="1">
                <a:solidFill>
                  <a:srgbClr val="000000"/>
                </a:solidFill>
                <a:latin typeface="Times New Roman" panose="02020703060505090304" pitchFamily="18" charset="0"/>
                <a:cs typeface="仿宋_GB2312" charset="0"/>
              </a:rPr>
              <a:t>——</a:t>
            </a:r>
            <a:r>
              <a:rPr lang="zh-CN" sz="2000" b="1">
                <a:solidFill>
                  <a:srgbClr val="000000"/>
                </a:solidFill>
                <a:latin typeface="Times New Roman" panose="02020703060505090304" pitchFamily="18" charset="0"/>
                <a:ea typeface="宋体" panose="02010600030101010101" pitchFamily="2" charset="-122"/>
              </a:rPr>
              <a:t>北山基地，总面积</a:t>
            </a:r>
            <a:r>
              <a:rPr lang="en-US" sz="2000" b="1">
                <a:solidFill>
                  <a:srgbClr val="000000"/>
                </a:solidFill>
                <a:latin typeface="Times New Roman" panose="02020703060505090304" pitchFamily="18" charset="0"/>
                <a:ea typeface="宋体" panose="02010600030101010101" pitchFamily="2" charset="-122"/>
              </a:rPr>
              <a:t>666.67</a:t>
            </a:r>
            <a:r>
              <a:rPr lang="zh-CN" sz="2000" b="1">
                <a:solidFill>
                  <a:srgbClr val="000000"/>
                </a:solidFill>
                <a:latin typeface="Times New Roman" panose="02020703060505090304" pitchFamily="18" charset="0"/>
                <a:ea typeface="宋体" panose="02010600030101010101" pitchFamily="2" charset="-122"/>
              </a:rPr>
              <a:t>公顷，总投资</a:t>
            </a:r>
            <a:r>
              <a:rPr lang="en-US" sz="2000" b="1">
                <a:solidFill>
                  <a:srgbClr val="000000"/>
                </a:solidFill>
                <a:latin typeface="Times New Roman" panose="02020703060505090304" pitchFamily="18" charset="0"/>
                <a:ea typeface="宋体" panose="02010600030101010101" pitchFamily="2" charset="-122"/>
              </a:rPr>
              <a:t>14854</a:t>
            </a:r>
            <a:r>
              <a:rPr lang="zh-CN" sz="2000" b="1">
                <a:solidFill>
                  <a:srgbClr val="000000"/>
                </a:solidFill>
                <a:latin typeface="Times New Roman" panose="02020703060505090304" pitchFamily="18" charset="0"/>
                <a:ea typeface="宋体" panose="02010600030101010101" pitchFamily="2" charset="-122"/>
              </a:rPr>
              <a:t>万元，可进行农机操作和维护修理实训</a:t>
            </a:r>
            <a:r>
              <a:rPr lang="zh-CN" sz="2000" b="1">
                <a:solidFill>
                  <a:srgbClr val="000000"/>
                </a:solidFill>
                <a:cs typeface="仿宋_GB2312" charset="0"/>
              </a:rPr>
              <a:t>。</a:t>
            </a:r>
            <a:endParaRPr lang="en-US" sz="2000" b="1">
              <a:solidFill>
                <a:srgbClr val="000000"/>
              </a:solidFill>
              <a:latin typeface="Times New Roman" panose="02020703060505090304" pitchFamily="18" charset="0"/>
              <a:ea typeface="宋体" panose="02010600030101010101" pitchFamily="2" charset="-122"/>
            </a:endParaRPr>
          </a:p>
          <a:p>
            <a:pPr indent="355600">
              <a:lnSpc>
                <a:spcPct val="150000"/>
              </a:lnSpc>
            </a:pPr>
            <a:r>
              <a:rPr lang="en-US" sz="2000" b="1">
                <a:solidFill>
                  <a:srgbClr val="000000"/>
                </a:solidFill>
                <a:latin typeface="Times New Roman" panose="02020703060505090304" pitchFamily="18" charset="0"/>
                <a:ea typeface="宋体" panose="02010600030101010101" pitchFamily="2" charset="-122"/>
              </a:rPr>
              <a:t>        ④</a:t>
            </a:r>
            <a:r>
              <a:rPr lang="zh-CN" sz="2000" b="1">
                <a:solidFill>
                  <a:srgbClr val="000000"/>
                </a:solidFill>
                <a:latin typeface="Times New Roman" panose="02020703060505090304" pitchFamily="18" charset="0"/>
                <a:ea typeface="宋体" panose="02010600030101010101" pitchFamily="2" charset="-122"/>
              </a:rPr>
              <a:t>依托现代农业装备技术协同创新中心</a:t>
            </a:r>
            <a:r>
              <a:rPr lang="zh-CN" sz="2000" b="1">
                <a:solidFill>
                  <a:srgbClr val="000000"/>
                </a:solidFill>
                <a:cs typeface="仿宋_GB2312" charset="0"/>
              </a:rPr>
              <a:t>，</a:t>
            </a:r>
            <a:r>
              <a:rPr lang="zh-CN" sz="2000" b="1">
                <a:solidFill>
                  <a:srgbClr val="000000"/>
                </a:solidFill>
                <a:latin typeface="Times New Roman" panose="02020703060505090304" pitchFamily="18" charset="0"/>
                <a:ea typeface="宋体" panose="02010600030101010101" pitchFamily="2" charset="-122"/>
              </a:rPr>
              <a:t>聘请了原湖南省农鉴定站、湖南省农业机械与工程学会秘书长吴文科高工为专业带头人，与全国农业职教名师杨培刚一起，组建了专业教学团队</a:t>
            </a:r>
            <a:r>
              <a:rPr lang="zh-CN" sz="2000" b="1">
                <a:solidFill>
                  <a:srgbClr val="000000"/>
                </a:solidFill>
                <a:cs typeface="仿宋_GB2312" charset="0"/>
              </a:rPr>
              <a:t>，</a:t>
            </a:r>
            <a:r>
              <a:rPr lang="zh-CN" sz="2000" b="1">
                <a:solidFill>
                  <a:srgbClr val="000000"/>
                </a:solidFill>
                <a:latin typeface="Times New Roman" panose="02020703060505090304" pitchFamily="18" charset="0"/>
                <a:ea typeface="宋体" panose="02010600030101010101" pitchFamily="2" charset="-122"/>
              </a:rPr>
              <a:t>开展新型职业农民培训</a:t>
            </a:r>
            <a:r>
              <a:rPr lang="zh-CN" sz="2000" b="1">
                <a:solidFill>
                  <a:srgbClr val="000000"/>
                </a:solidFill>
                <a:cs typeface="仿宋_GB2312" charset="0"/>
              </a:rPr>
              <a:t>，</a:t>
            </a:r>
            <a:r>
              <a:rPr lang="zh-CN" sz="2000" b="1">
                <a:solidFill>
                  <a:srgbClr val="000000"/>
                </a:solidFill>
                <a:latin typeface="Times New Roman" panose="02020703060505090304" pitchFamily="18" charset="0"/>
                <a:ea typeface="宋体" panose="02010600030101010101" pitchFamily="2" charset="-122"/>
              </a:rPr>
              <a:t>线上线下技术服务。</a:t>
            </a:r>
            <a:endParaRPr lang="zh-CN" altLang="en-US" sz="20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7"/>
          <p:cNvSpPr txBox="1"/>
          <p:nvPr/>
        </p:nvSpPr>
        <p:spPr>
          <a:xfrm>
            <a:off x="0" y="344170"/>
            <a:ext cx="3216910" cy="429895"/>
          </a:xfrm>
          <a:prstGeom prst="rect">
            <a:avLst/>
          </a:prstGeom>
          <a:solidFill>
            <a:srgbClr val="0070C0"/>
          </a:solidFill>
        </p:spPr>
        <p:txBody>
          <a:bodyPr wrap="square" rtlCol="0">
            <a:spAutoFit/>
          </a:bodyPr>
          <a:lstStyle/>
          <a:p>
            <a:r>
              <a:rPr lang="en-US" altLang="zh-CN" sz="2200" dirty="0">
                <a:solidFill>
                  <a:prstClr val="white"/>
                </a:solidFill>
                <a:ea typeface="微软雅黑" panose="020B0503020204020204" charset="-122"/>
              </a:rPr>
              <a:t> </a:t>
            </a:r>
            <a:r>
              <a:rPr lang="zh-CN" altLang="en-US" sz="2000" dirty="0">
                <a:solidFill>
                  <a:prstClr val="white"/>
                </a:solidFill>
                <a:ea typeface="微软雅黑" panose="020B0503020204020204" charset="-122"/>
              </a:rPr>
              <a:t>二</a:t>
            </a:r>
            <a:r>
              <a:rPr lang="en-US" altLang="zh-CN" sz="2200" dirty="0">
                <a:solidFill>
                  <a:prstClr val="white"/>
                </a:solidFill>
                <a:ea typeface="微软雅黑" panose="020B0503020204020204" charset="-122"/>
              </a:rPr>
              <a:t>.</a:t>
            </a:r>
            <a:r>
              <a:rPr lang="zh-CN" altLang="en-US" sz="2000" dirty="0">
                <a:solidFill>
                  <a:prstClr val="white"/>
                </a:solidFill>
                <a:ea typeface="微软雅黑" panose="020B0503020204020204" charset="-122"/>
              </a:rPr>
              <a:t>成果的研究和改革实践</a:t>
            </a:r>
            <a:endParaRPr lang="zh-CN" altLang="en-US" sz="2000" dirty="0">
              <a:solidFill>
                <a:prstClr val="white"/>
              </a:solidFill>
              <a:ea typeface="微软雅黑" panose="020B0503020204020204" charset="-122"/>
            </a:endParaRPr>
          </a:p>
        </p:txBody>
      </p:sp>
      <p:grpSp>
        <p:nvGrpSpPr>
          <p:cNvPr id="2" name="组合 1"/>
          <p:cNvGrpSpPr/>
          <p:nvPr/>
        </p:nvGrpSpPr>
        <p:grpSpPr>
          <a:xfrm>
            <a:off x="3814445" y="335915"/>
            <a:ext cx="1927860" cy="444500"/>
            <a:chOff x="8379434" y="1182521"/>
            <a:chExt cx="2504320" cy="444660"/>
          </a:xfrm>
        </p:grpSpPr>
        <p:sp>
          <p:nvSpPr>
            <p:cNvPr id="5" name="Freeform 56"/>
            <p:cNvSpPr/>
            <p:nvPr/>
          </p:nvSpPr>
          <p:spPr bwMode="auto">
            <a:xfrm>
              <a:off x="8379434" y="1182521"/>
              <a:ext cx="2499610" cy="444660"/>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F6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17"/>
            <p:cNvSpPr txBox="1"/>
            <p:nvPr/>
          </p:nvSpPr>
          <p:spPr>
            <a:xfrm>
              <a:off x="8543092" y="1221287"/>
              <a:ext cx="2340662" cy="368433"/>
            </a:xfrm>
            <a:prstGeom prst="rect">
              <a:avLst/>
            </a:prstGeom>
            <a:noFill/>
          </p:spPr>
          <p:txBody>
            <a:bodyPr wrap="square" rtlCol="0">
              <a:spAutoFit/>
            </a:bodyPr>
            <a:lstStyle/>
            <a:p>
              <a:pPr marR="0" algn="l" defTabSz="1218565">
                <a:buNone/>
              </a:pPr>
              <a:r>
                <a:rPr lang="en-US" altLang="zh-CN" sz="1800" dirty="0">
                  <a:solidFill>
                    <a:prstClr val="white"/>
                  </a:solidFill>
                  <a:ea typeface="微软雅黑" panose="020B0503020204020204" charset="-122"/>
                  <a:sym typeface="+mn-ea"/>
                </a:rPr>
                <a:t>4.</a:t>
              </a:r>
              <a:r>
                <a:rPr lang="zh-CN" altLang="en-US" sz="1800" dirty="0">
                  <a:solidFill>
                    <a:prstClr val="white"/>
                  </a:solidFill>
                  <a:ea typeface="微软雅黑" panose="020B0503020204020204" charset="-122"/>
                  <a:sym typeface="+mn-ea"/>
                </a:rPr>
                <a:t>实施过程</a:t>
              </a:r>
              <a:endParaRPr lang="zh-CN" altLang="en-US" sz="1800" dirty="0">
                <a:solidFill>
                  <a:prstClr val="white"/>
                </a:solidFill>
                <a:ea typeface="微软雅黑" panose="020B0503020204020204" charset="-122"/>
                <a:sym typeface="+mn-ea"/>
              </a:endParaRPr>
            </a:p>
          </p:txBody>
        </p:sp>
      </p:grpSp>
      <p:sp>
        <p:nvSpPr>
          <p:cNvPr id="6" name="文本框 5"/>
          <p:cNvSpPr txBox="1"/>
          <p:nvPr/>
        </p:nvSpPr>
        <p:spPr>
          <a:xfrm>
            <a:off x="-97155" y="981710"/>
            <a:ext cx="11859895" cy="398780"/>
          </a:xfrm>
          <a:prstGeom prst="rect">
            <a:avLst/>
          </a:prstGeom>
          <a:noFill/>
          <a:ln w="9525">
            <a:noFill/>
          </a:ln>
        </p:spPr>
        <p:txBody>
          <a:bodyPr wrap="square">
            <a:spAutoFit/>
          </a:bodyPr>
          <a:lstStyle/>
          <a:p>
            <a:pPr indent="356870"/>
            <a:r>
              <a:rPr sz="2000" b="1">
                <a:solidFill>
                  <a:srgbClr val="000000"/>
                </a:solidFill>
              </a:rPr>
              <a:t>（1）“榜样引领、体验感悟”无声润物“真正爱”</a:t>
            </a:r>
            <a:endParaRPr sz="2000" b="1">
              <a:solidFill>
                <a:srgbClr val="000000"/>
              </a:solidFill>
            </a:endParaRPr>
          </a:p>
        </p:txBody>
      </p:sp>
      <p:sp>
        <p:nvSpPr>
          <p:cNvPr id="4" name="文本框 3"/>
          <p:cNvSpPr txBox="1"/>
          <p:nvPr/>
        </p:nvSpPr>
        <p:spPr>
          <a:xfrm>
            <a:off x="299720" y="1450975"/>
            <a:ext cx="11537315" cy="1476375"/>
          </a:xfrm>
          <a:prstGeom prst="rect">
            <a:avLst/>
          </a:prstGeom>
          <a:noFill/>
          <a:ln w="9525">
            <a:noFill/>
          </a:ln>
        </p:spPr>
        <p:txBody>
          <a:bodyPr wrap="square">
            <a:spAutoFit/>
          </a:bodyPr>
          <a:lstStyle/>
          <a:p>
            <a:pPr indent="356870">
              <a:lnSpc>
                <a:spcPct val="150000"/>
              </a:lnSpc>
            </a:pPr>
            <a:r>
              <a:rPr sz="2000">
                <a:solidFill>
                  <a:srgbClr val="000000"/>
                </a:solidFill>
              </a:rPr>
              <a:t>打造“志愿明星”、“劳模工匠”、“敬业典范”等榜单，在校园专栏宣传，营造高尚文化氛围。组织三下乡、爱心志愿等活动，举办“红色歌曲合唱比赛”、“学党史、感党恩朗诵比赛”等比赛，学生参与体验，锤炼党性。</a:t>
            </a:r>
            <a:endParaRPr sz="2000">
              <a:solidFill>
                <a:srgbClr val="000000"/>
              </a:solidFill>
            </a:endParaRPr>
          </a:p>
        </p:txBody>
      </p:sp>
      <p:sp>
        <p:nvSpPr>
          <p:cNvPr id="10" name="文本框 9"/>
          <p:cNvSpPr txBox="1"/>
          <p:nvPr/>
        </p:nvSpPr>
        <p:spPr>
          <a:xfrm>
            <a:off x="264795" y="2997835"/>
            <a:ext cx="11607165" cy="398780"/>
          </a:xfrm>
          <a:prstGeom prst="rect">
            <a:avLst/>
          </a:prstGeom>
          <a:noFill/>
          <a:ln w="9525">
            <a:noFill/>
          </a:ln>
        </p:spPr>
        <p:txBody>
          <a:bodyPr wrap="square">
            <a:spAutoFit/>
          </a:bodyPr>
          <a:lstStyle/>
          <a:p>
            <a:pPr indent="0"/>
            <a:r>
              <a:rPr lang="zh-CN" sz="2000">
                <a:solidFill>
                  <a:srgbClr val="000000"/>
                </a:solidFill>
                <a:cs typeface="仿宋_GB2312" charset="0"/>
                <a:sym typeface="+mn-ea"/>
              </a:rPr>
              <a:t>（</a:t>
            </a:r>
            <a:r>
              <a:rPr lang="en-US" sz="2000">
                <a:solidFill>
                  <a:srgbClr val="000000"/>
                </a:solidFill>
                <a:latin typeface="Times New Roman" panose="02020703060505090304" pitchFamily="18" charset="0"/>
                <a:cs typeface="仿宋_GB2312" charset="0"/>
                <a:sym typeface="+mn-ea"/>
              </a:rPr>
              <a:t>2</a:t>
            </a:r>
            <a:r>
              <a:rPr lang="zh-CN" sz="2000">
                <a:solidFill>
                  <a:srgbClr val="000000"/>
                </a:solidFill>
                <a:cs typeface="仿宋_GB2312" charset="0"/>
                <a:sym typeface="+mn-ea"/>
              </a:rPr>
              <a:t>）</a:t>
            </a:r>
            <a:r>
              <a:rPr lang="zh-CN" sz="2000" b="1">
                <a:solidFill>
                  <a:srgbClr val="000000"/>
                </a:solidFill>
                <a:latin typeface="Times New Roman" panose="02020703060505090304" pitchFamily="18" charset="0"/>
                <a:cs typeface="仿宋_GB2312" charset="0"/>
                <a:sym typeface="+mn-ea"/>
              </a:rPr>
              <a:t>“课前课中课后”三段互通“真正学”</a:t>
            </a:r>
            <a:endParaRPr sz="2000" b="1">
              <a:solidFill>
                <a:srgbClr val="000000"/>
              </a:solidFill>
            </a:endParaRPr>
          </a:p>
        </p:txBody>
      </p:sp>
      <p:pic>
        <p:nvPicPr>
          <p:cNvPr id="12" name="图片 11"/>
          <p:cNvPicPr/>
          <p:nvPr/>
        </p:nvPicPr>
        <p:blipFill>
          <a:blip r:embed="rId1"/>
          <a:stretch>
            <a:fillRect/>
          </a:stretch>
        </p:blipFill>
        <p:spPr>
          <a:xfrm>
            <a:off x="2134870" y="3467100"/>
            <a:ext cx="7642860" cy="256413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7"/>
          <p:cNvSpPr txBox="1"/>
          <p:nvPr/>
        </p:nvSpPr>
        <p:spPr>
          <a:xfrm>
            <a:off x="0" y="344170"/>
            <a:ext cx="3216910" cy="429895"/>
          </a:xfrm>
          <a:prstGeom prst="rect">
            <a:avLst/>
          </a:prstGeom>
          <a:solidFill>
            <a:srgbClr val="0070C0"/>
          </a:solidFill>
        </p:spPr>
        <p:txBody>
          <a:bodyPr wrap="square" rtlCol="0">
            <a:spAutoFit/>
          </a:bodyPr>
          <a:lstStyle/>
          <a:p>
            <a:r>
              <a:rPr lang="en-US" altLang="zh-CN" sz="2200" dirty="0">
                <a:solidFill>
                  <a:prstClr val="white"/>
                </a:solidFill>
                <a:ea typeface="微软雅黑" panose="020B0503020204020204" charset="-122"/>
              </a:rPr>
              <a:t> </a:t>
            </a:r>
            <a:r>
              <a:rPr lang="zh-CN" altLang="en-US" sz="2000" dirty="0">
                <a:solidFill>
                  <a:prstClr val="white"/>
                </a:solidFill>
                <a:ea typeface="微软雅黑" panose="020B0503020204020204" charset="-122"/>
              </a:rPr>
              <a:t>二</a:t>
            </a:r>
            <a:r>
              <a:rPr lang="en-US" altLang="zh-CN" sz="2200" dirty="0">
                <a:solidFill>
                  <a:prstClr val="white"/>
                </a:solidFill>
                <a:ea typeface="微软雅黑" panose="020B0503020204020204" charset="-122"/>
              </a:rPr>
              <a:t>.</a:t>
            </a:r>
            <a:r>
              <a:rPr lang="zh-CN" altLang="en-US" sz="2000" dirty="0">
                <a:solidFill>
                  <a:prstClr val="white"/>
                </a:solidFill>
                <a:ea typeface="微软雅黑" panose="020B0503020204020204" charset="-122"/>
              </a:rPr>
              <a:t>成果的研究和改革实践</a:t>
            </a:r>
            <a:endParaRPr lang="zh-CN" altLang="en-US" sz="2000" dirty="0">
              <a:solidFill>
                <a:prstClr val="white"/>
              </a:solidFill>
              <a:ea typeface="微软雅黑" panose="020B0503020204020204" charset="-122"/>
            </a:endParaRPr>
          </a:p>
        </p:txBody>
      </p:sp>
      <p:grpSp>
        <p:nvGrpSpPr>
          <p:cNvPr id="2" name="组合 1"/>
          <p:cNvGrpSpPr/>
          <p:nvPr/>
        </p:nvGrpSpPr>
        <p:grpSpPr>
          <a:xfrm>
            <a:off x="3814445" y="335915"/>
            <a:ext cx="1927860" cy="444500"/>
            <a:chOff x="8379434" y="1182521"/>
            <a:chExt cx="2504320" cy="444660"/>
          </a:xfrm>
        </p:grpSpPr>
        <p:sp>
          <p:nvSpPr>
            <p:cNvPr id="5" name="Freeform 56"/>
            <p:cNvSpPr/>
            <p:nvPr/>
          </p:nvSpPr>
          <p:spPr bwMode="auto">
            <a:xfrm>
              <a:off x="8379434" y="1182521"/>
              <a:ext cx="2499610" cy="444660"/>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F6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17"/>
            <p:cNvSpPr txBox="1"/>
            <p:nvPr/>
          </p:nvSpPr>
          <p:spPr>
            <a:xfrm>
              <a:off x="8543092" y="1221287"/>
              <a:ext cx="2340662" cy="368433"/>
            </a:xfrm>
            <a:prstGeom prst="rect">
              <a:avLst/>
            </a:prstGeom>
            <a:noFill/>
          </p:spPr>
          <p:txBody>
            <a:bodyPr wrap="square" rtlCol="0">
              <a:spAutoFit/>
            </a:bodyPr>
            <a:lstStyle/>
            <a:p>
              <a:pPr marR="0" algn="l" defTabSz="1218565">
                <a:buNone/>
              </a:pPr>
              <a:r>
                <a:rPr lang="en-US" altLang="zh-CN" sz="1800" dirty="0">
                  <a:solidFill>
                    <a:prstClr val="white"/>
                  </a:solidFill>
                  <a:ea typeface="微软雅黑" panose="020B0503020204020204" charset="-122"/>
                  <a:sym typeface="+mn-ea"/>
                </a:rPr>
                <a:t>4.</a:t>
              </a:r>
              <a:r>
                <a:rPr lang="zh-CN" altLang="en-US" sz="1800" dirty="0">
                  <a:solidFill>
                    <a:prstClr val="white"/>
                  </a:solidFill>
                  <a:ea typeface="微软雅黑" panose="020B0503020204020204" charset="-122"/>
                  <a:sym typeface="+mn-ea"/>
                </a:rPr>
                <a:t>实施过程</a:t>
              </a:r>
              <a:endParaRPr lang="zh-CN" altLang="en-US" sz="1800" dirty="0">
                <a:solidFill>
                  <a:prstClr val="white"/>
                </a:solidFill>
                <a:ea typeface="微软雅黑" panose="020B0503020204020204" charset="-122"/>
                <a:sym typeface="+mn-ea"/>
              </a:endParaRPr>
            </a:p>
          </p:txBody>
        </p:sp>
      </p:grpSp>
      <p:sp>
        <p:nvSpPr>
          <p:cNvPr id="6" name="文本框 5"/>
          <p:cNvSpPr txBox="1"/>
          <p:nvPr/>
        </p:nvSpPr>
        <p:spPr>
          <a:xfrm>
            <a:off x="-25400" y="981710"/>
            <a:ext cx="11859895" cy="398780"/>
          </a:xfrm>
          <a:prstGeom prst="rect">
            <a:avLst/>
          </a:prstGeom>
          <a:noFill/>
          <a:ln w="9525">
            <a:noFill/>
          </a:ln>
        </p:spPr>
        <p:txBody>
          <a:bodyPr wrap="square">
            <a:spAutoFit/>
          </a:bodyPr>
          <a:lstStyle/>
          <a:p>
            <a:pPr indent="356870"/>
            <a:r>
              <a:rPr sz="2000" b="1" dirty="0">
                <a:solidFill>
                  <a:srgbClr val="000000"/>
                </a:solidFill>
              </a:rPr>
              <a:t>（3）“理实一体+综合实训周+顶岗实习”三管齐下“真正干”</a:t>
            </a:r>
            <a:endParaRPr sz="2000" b="1" dirty="0">
              <a:solidFill>
                <a:srgbClr val="000000"/>
              </a:solidFill>
            </a:endParaRPr>
          </a:p>
        </p:txBody>
      </p:sp>
      <p:sp>
        <p:nvSpPr>
          <p:cNvPr id="10" name="文本框 9"/>
          <p:cNvSpPr txBox="1"/>
          <p:nvPr/>
        </p:nvSpPr>
        <p:spPr>
          <a:xfrm>
            <a:off x="334645" y="1629410"/>
            <a:ext cx="5022850" cy="398780"/>
          </a:xfrm>
          <a:prstGeom prst="rect">
            <a:avLst/>
          </a:prstGeom>
          <a:noFill/>
          <a:ln w="9525">
            <a:noFill/>
          </a:ln>
        </p:spPr>
        <p:txBody>
          <a:bodyPr wrap="square">
            <a:spAutoFit/>
          </a:bodyPr>
          <a:lstStyle/>
          <a:p>
            <a:pPr indent="0"/>
            <a:r>
              <a:rPr sz="2000" b="1">
                <a:solidFill>
                  <a:srgbClr val="000000"/>
                </a:solidFill>
                <a:cs typeface="仿宋_GB2312" charset="0"/>
                <a:sym typeface="+mn-ea"/>
              </a:rPr>
              <a:t>（4）各级技能比武练就一身“真本领”</a:t>
            </a:r>
            <a:endParaRPr sz="2000" b="1">
              <a:solidFill>
                <a:srgbClr val="000000"/>
              </a:solidFill>
              <a:cs typeface="仿宋_GB2312" charset="0"/>
              <a:sym typeface="+mn-ea"/>
            </a:endParaRPr>
          </a:p>
        </p:txBody>
      </p:sp>
      <p:graphicFrame>
        <p:nvGraphicFramePr>
          <p:cNvPr id="11" name="表格 10"/>
          <p:cNvGraphicFramePr/>
          <p:nvPr/>
        </p:nvGraphicFramePr>
        <p:xfrm>
          <a:off x="6095047" y="2758122"/>
          <a:ext cx="416560" cy="1036320"/>
        </p:xfrm>
        <a:graphic>
          <a:graphicData uri="http://schemas.openxmlformats.org/drawingml/2006/table">
            <a:tbl>
              <a:tblPr firstRow="1" bandRow="1">
                <a:tableStyleId>{5940675A-B579-460E-94D1-54222C63F5DA}</a:tableStyleId>
              </a:tblPr>
              <a:tblGrid>
                <a:gridCol w="208280"/>
                <a:gridCol w="208280"/>
              </a:tblGrid>
              <a:tr h="0">
                <a:tc>
                  <a:txBody>
                    <a:bodyPr/>
                    <a:lstStyle/>
                    <a:p>
                      <a:pPr indent="0">
                        <a:buNone/>
                      </a:pPr>
                      <a:endParaRPr lang="zh-CN" altLang="en-US" b="0"/>
                    </a:p>
                  </a:txBody>
                  <a:tcPr>
                    <a:lnL>
                      <a:noFill/>
                    </a:lnL>
                    <a:lnR>
                      <a:noFill/>
                    </a:lnR>
                    <a:lnT cap="flat">
                      <a:noFill/>
                    </a:lnT>
                    <a:lnB cap="flat">
                      <a:noFill/>
                    </a:lnB>
                    <a:lnTlToBr>
                      <a:noFill/>
                    </a:lnTlToBr>
                    <a:lnBlToTr>
                      <a:noFill/>
                    </a:lnBlToTr>
                    <a:noFill/>
                  </a:tcPr>
                </a:tc>
                <a:tc>
                  <a:txBody>
                    <a:bodyPr/>
                    <a:lstStyle/>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lstStyle/>
                    <a:p>
                      <a:pPr indent="0">
                        <a:buNone/>
                      </a:pPr>
                      <a:endParaRPr lang="zh-CN" altLang="en-US"/>
                    </a:p>
                  </a:txBody>
                  <a:tcPr>
                    <a:lnL>
                      <a:noFill/>
                    </a:lnL>
                    <a:lnR>
                      <a:noFill/>
                    </a:lnR>
                    <a:lnT cap="flat">
                      <a:noFill/>
                    </a:lnT>
                    <a:lnB cap="flat">
                      <a:noFill/>
                    </a:lnB>
                    <a:lnTlToBr>
                      <a:noFill/>
                    </a:lnTlToBr>
                    <a:lnBlToTr>
                      <a:noFill/>
                    </a:lnBlToTr>
                    <a:noFill/>
                  </a:tcPr>
                </a:tc>
                <a:tc>
                  <a:txBody>
                    <a:bodyPr/>
                    <a:lstStyle/>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pic>
        <p:nvPicPr>
          <p:cNvPr id="13" name="图片 12"/>
          <p:cNvPicPr>
            <a:picLocks noChangeAspect="1"/>
          </p:cNvPicPr>
          <p:nvPr/>
        </p:nvPicPr>
        <p:blipFill>
          <a:blip r:embed="rId1"/>
          <a:stretch>
            <a:fillRect/>
          </a:stretch>
        </p:blipFill>
        <p:spPr>
          <a:xfrm>
            <a:off x="5735166" y="2421682"/>
            <a:ext cx="5688632" cy="3482531"/>
          </a:xfrm>
          <a:prstGeom prst="rect">
            <a:avLst/>
          </a:prstGeom>
        </p:spPr>
      </p:pic>
      <p:pic>
        <p:nvPicPr>
          <p:cNvPr id="4" name="图片 3"/>
          <p:cNvPicPr>
            <a:picLocks noChangeAspect="1"/>
          </p:cNvPicPr>
          <p:nvPr/>
        </p:nvPicPr>
        <p:blipFill>
          <a:blip r:embed="rId2"/>
          <a:stretch>
            <a:fillRect/>
          </a:stretch>
        </p:blipFill>
        <p:spPr>
          <a:xfrm>
            <a:off x="432435" y="2914650"/>
            <a:ext cx="4584700" cy="2768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7"/>
          <p:cNvSpPr txBox="1"/>
          <p:nvPr/>
        </p:nvSpPr>
        <p:spPr>
          <a:xfrm>
            <a:off x="0" y="344170"/>
            <a:ext cx="3216910" cy="429895"/>
          </a:xfrm>
          <a:prstGeom prst="rect">
            <a:avLst/>
          </a:prstGeom>
          <a:solidFill>
            <a:srgbClr val="0070C0"/>
          </a:solidFill>
        </p:spPr>
        <p:txBody>
          <a:bodyPr wrap="square" rtlCol="0">
            <a:spAutoFit/>
          </a:bodyPr>
          <a:lstStyle/>
          <a:p>
            <a:r>
              <a:rPr lang="en-US" altLang="zh-CN" sz="2200" dirty="0">
                <a:solidFill>
                  <a:prstClr val="white"/>
                </a:solidFill>
                <a:ea typeface="微软雅黑" panose="020B0503020204020204" charset="-122"/>
              </a:rPr>
              <a:t> </a:t>
            </a:r>
            <a:r>
              <a:rPr lang="zh-CN" altLang="en-US" sz="2000" dirty="0">
                <a:solidFill>
                  <a:prstClr val="white"/>
                </a:solidFill>
                <a:ea typeface="微软雅黑" panose="020B0503020204020204" charset="-122"/>
              </a:rPr>
              <a:t>二</a:t>
            </a:r>
            <a:r>
              <a:rPr lang="en-US" altLang="zh-CN" sz="2200" dirty="0">
                <a:solidFill>
                  <a:prstClr val="white"/>
                </a:solidFill>
                <a:ea typeface="微软雅黑" panose="020B0503020204020204" charset="-122"/>
              </a:rPr>
              <a:t>.</a:t>
            </a:r>
            <a:r>
              <a:rPr lang="zh-CN" altLang="en-US" sz="2000" dirty="0">
                <a:solidFill>
                  <a:prstClr val="white"/>
                </a:solidFill>
                <a:ea typeface="微软雅黑" panose="020B0503020204020204" charset="-122"/>
              </a:rPr>
              <a:t>成果的研究和改革实践</a:t>
            </a:r>
            <a:endParaRPr lang="zh-CN" altLang="en-US" sz="2000" dirty="0">
              <a:solidFill>
                <a:prstClr val="white"/>
              </a:solidFill>
              <a:ea typeface="微软雅黑" panose="020B0503020204020204" charset="-122"/>
            </a:endParaRPr>
          </a:p>
        </p:txBody>
      </p:sp>
      <p:grpSp>
        <p:nvGrpSpPr>
          <p:cNvPr id="2" name="组合 1"/>
          <p:cNvGrpSpPr/>
          <p:nvPr/>
        </p:nvGrpSpPr>
        <p:grpSpPr>
          <a:xfrm>
            <a:off x="3814445" y="335915"/>
            <a:ext cx="2668905" cy="444479"/>
            <a:chOff x="8379434" y="1182521"/>
            <a:chExt cx="2504320" cy="444660"/>
          </a:xfrm>
        </p:grpSpPr>
        <p:sp>
          <p:nvSpPr>
            <p:cNvPr id="5" name="Freeform 56"/>
            <p:cNvSpPr/>
            <p:nvPr/>
          </p:nvSpPr>
          <p:spPr bwMode="auto">
            <a:xfrm>
              <a:off x="8379434" y="1182521"/>
              <a:ext cx="2499610" cy="444660"/>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F6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17"/>
            <p:cNvSpPr txBox="1"/>
            <p:nvPr/>
          </p:nvSpPr>
          <p:spPr>
            <a:xfrm>
              <a:off x="8543092" y="1221287"/>
              <a:ext cx="2340662" cy="368450"/>
            </a:xfrm>
            <a:prstGeom prst="rect">
              <a:avLst/>
            </a:prstGeom>
            <a:noFill/>
          </p:spPr>
          <p:txBody>
            <a:bodyPr wrap="square" rtlCol="0">
              <a:spAutoFit/>
            </a:bodyPr>
            <a:lstStyle/>
            <a:p>
              <a:pPr marR="0" algn="l" defTabSz="1218565">
                <a:buNone/>
              </a:pPr>
              <a:r>
                <a:rPr lang="en-US" altLang="zh-CN" sz="1800" dirty="0">
                  <a:solidFill>
                    <a:prstClr val="white"/>
                  </a:solidFill>
                  <a:ea typeface="微软雅黑" panose="020B0503020204020204" charset="-122"/>
                  <a:sym typeface="+mn-ea"/>
                </a:rPr>
                <a:t>5.</a:t>
              </a:r>
              <a:r>
                <a:rPr lang="zh-CN" altLang="en-US" sz="1800" dirty="0">
                  <a:solidFill>
                    <a:prstClr val="white"/>
                  </a:solidFill>
                  <a:ea typeface="微软雅黑" panose="020B0503020204020204" charset="-122"/>
                  <a:sym typeface="+mn-ea"/>
                </a:rPr>
                <a:t>取得的理论成果</a:t>
              </a:r>
              <a:endParaRPr lang="zh-CN" altLang="en-US" sz="1800" dirty="0">
                <a:solidFill>
                  <a:prstClr val="white"/>
                </a:solidFill>
                <a:ea typeface="微软雅黑" panose="020B0503020204020204" charset="-122"/>
                <a:sym typeface="+mn-ea"/>
              </a:endParaRPr>
            </a:p>
          </p:txBody>
        </p:sp>
      </p:grpSp>
      <p:graphicFrame>
        <p:nvGraphicFramePr>
          <p:cNvPr id="4" name="Group 3"/>
          <p:cNvGraphicFramePr>
            <a:graphicFrameLocks noGrp="1"/>
          </p:cNvGraphicFramePr>
          <p:nvPr>
            <p:ph idx="1"/>
            <p:custDataLst>
              <p:tags r:id="rId1"/>
            </p:custDataLst>
          </p:nvPr>
        </p:nvGraphicFramePr>
        <p:xfrm>
          <a:off x="1486694" y="1341562"/>
          <a:ext cx="9530715" cy="4572000"/>
        </p:xfrm>
        <a:graphic>
          <a:graphicData uri="http://schemas.openxmlformats.org/drawingml/2006/table">
            <a:tbl>
              <a:tblPr/>
              <a:tblGrid>
                <a:gridCol w="4755515"/>
                <a:gridCol w="4775200"/>
              </a:tblGrid>
              <a:tr h="39624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2" charset="2"/>
                        <a:buNone/>
                      </a:pPr>
                      <a:r>
                        <a:rPr kumimoji="0" lang="zh-CN" sz="2000" b="0" i="0" u="none" strike="noStrike" cap="none" normalizeH="0" baseline="0" dirty="0">
                          <a:ln>
                            <a:noFill/>
                          </a:ln>
                          <a:solidFill>
                            <a:srgbClr val="FF0000"/>
                          </a:solidFill>
                          <a:effectLst/>
                          <a:latin typeface="Arial" panose="020B0604020202090204" pitchFamily="34" charset="0"/>
                          <a:ea typeface="宋体" panose="02010600030101010101" pitchFamily="2" charset="-122"/>
                        </a:rPr>
                        <a:t>成果类型</a:t>
                      </a:r>
                      <a:endParaRPr kumimoji="0" lang="zh-CN" sz="2000" b="0" i="0" u="none" strike="noStrike" cap="none" normalizeH="0" baseline="0" dirty="0">
                        <a:ln>
                          <a:noFill/>
                        </a:ln>
                        <a:solidFill>
                          <a:srgbClr val="FF0000"/>
                        </a:solidFill>
                        <a:effectLst/>
                        <a:latin typeface="Arial" panose="020B060402020209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2" charset="2"/>
                        <a:buNone/>
                      </a:pPr>
                      <a:r>
                        <a:rPr kumimoji="0" lang="zh-CN" sz="2000" b="0" i="0" u="none" strike="noStrike" cap="none" normalizeH="0" baseline="0" dirty="0">
                          <a:ln>
                            <a:noFill/>
                          </a:ln>
                          <a:solidFill>
                            <a:srgbClr val="FF0000"/>
                          </a:solidFill>
                          <a:effectLst/>
                          <a:latin typeface="Arial" panose="020B0604020202090204" pitchFamily="34" charset="0"/>
                          <a:ea typeface="宋体" panose="02010600030101010101" pitchFamily="2" charset="-122"/>
                        </a:rPr>
                        <a:t>数量</a:t>
                      </a:r>
                      <a:endParaRPr kumimoji="0" lang="zh-CN" sz="2000" b="0" i="0" u="none" strike="noStrike" cap="none" normalizeH="0" baseline="0" dirty="0">
                        <a:ln>
                          <a:noFill/>
                        </a:ln>
                        <a:solidFill>
                          <a:srgbClr val="FF0000"/>
                        </a:solidFill>
                        <a:effectLst/>
                        <a:latin typeface="Arial" panose="020B060402020209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27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2" charset="2"/>
                        <a:buNone/>
                      </a:pPr>
                      <a:r>
                        <a:rPr kumimoji="0" lang="en-US" altLang="en-US" sz="2000" b="0" i="0" u="none" strike="noStrike" cap="none" normalizeH="0" baseline="0" dirty="0">
                          <a:ln>
                            <a:noFill/>
                          </a:ln>
                          <a:solidFill>
                            <a:schemeClr val="tx1"/>
                          </a:solidFill>
                          <a:effectLst/>
                          <a:latin typeface="Arial" panose="020B0604020202090204" pitchFamily="34" charset="0"/>
                          <a:ea typeface="宋体" panose="02010600030101010101" pitchFamily="2" charset="-122"/>
                        </a:rPr>
                        <a:t>研究报告</a:t>
                      </a:r>
                      <a:endParaRPr kumimoji="0" lang="en-US" altLang="en-US" sz="2000" b="0" i="0" u="none" strike="noStrike" cap="none" normalizeH="0" baseline="0" dirty="0">
                        <a:ln>
                          <a:noFill/>
                        </a:ln>
                        <a:solidFill>
                          <a:schemeClr val="tx1"/>
                        </a:solidFill>
                        <a:effectLst/>
                        <a:latin typeface="Arial" panose="020B060402020209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2" charset="2"/>
                        <a:buNone/>
                        <a:defRPr/>
                      </a:pPr>
                      <a:r>
                        <a:rPr kumimoji="0" lang="en-US" altLang="zh-CN" sz="2000" b="0" i="0" u="none" strike="noStrike" cap="none" normalizeH="0" baseline="0" dirty="0">
                          <a:ln>
                            <a:noFill/>
                          </a:ln>
                          <a:solidFill>
                            <a:schemeClr val="tx1"/>
                          </a:solidFill>
                          <a:effectLst/>
                          <a:latin typeface="Arial" panose="020B0604020202090204" pitchFamily="34" charset="0"/>
                          <a:ea typeface="宋体" panose="02010600030101010101" pitchFamily="2" charset="-122"/>
                        </a:rPr>
                        <a:t>1</a:t>
                      </a:r>
                      <a:r>
                        <a:rPr kumimoji="0" lang="zh-CN" altLang="en-US" sz="2000" b="0" i="0" u="none" strike="noStrike" cap="none" normalizeH="0" baseline="0" dirty="0">
                          <a:ln>
                            <a:noFill/>
                          </a:ln>
                          <a:solidFill>
                            <a:schemeClr val="tx1"/>
                          </a:solidFill>
                          <a:effectLst/>
                          <a:latin typeface="Arial" panose="020B0604020202090204" pitchFamily="34" charset="0"/>
                          <a:ea typeface="宋体" panose="02010600030101010101" pitchFamily="2" charset="-122"/>
                        </a:rPr>
                        <a:t>份</a:t>
                      </a:r>
                      <a:endParaRPr kumimoji="0" lang="zh-CN" altLang="en-US" sz="2000" b="0" i="0" u="none" strike="noStrike" cap="none" normalizeH="0" baseline="0" dirty="0">
                        <a:ln>
                          <a:noFill/>
                        </a:ln>
                        <a:solidFill>
                          <a:schemeClr val="tx1"/>
                        </a:solidFill>
                        <a:effectLst/>
                        <a:latin typeface="Arial" panose="020B060402020209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01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2" charset="2"/>
                        <a:buNone/>
                      </a:pPr>
                      <a:r>
                        <a:rPr lang="en-US" altLang="zh-CN" sz="2000" dirty="0">
                          <a:ln>
                            <a:noFill/>
                          </a:ln>
                          <a:effectLst/>
                          <a:latin typeface="Arial" panose="020B0604020202090204" pitchFamily="34" charset="0"/>
                          <a:ea typeface="宋体" panose="02010600030101010101" pitchFamily="2" charset="-122"/>
                          <a:sym typeface="+mn-ea"/>
                        </a:rPr>
                        <a:t>科研论文</a:t>
                      </a:r>
                      <a:endParaRPr lang="en-US" altLang="zh-CN" sz="2000" dirty="0">
                        <a:ln>
                          <a:noFill/>
                        </a:ln>
                        <a:effectLst/>
                        <a:latin typeface="Arial" panose="020B0604020202090204" pitchFamily="34" charset="0"/>
                        <a:ea typeface="宋体" panose="02010600030101010101" pitchFamily="2" charset="-122"/>
                        <a:sym typeface="+mn-ea"/>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2" charset="2"/>
                        <a:buNone/>
                      </a:pPr>
                      <a:r>
                        <a:rPr lang="en-US" sz="2000" dirty="0">
                          <a:latin typeface="Arial" panose="020B0604020202090204" pitchFamily="34" charset="0"/>
                          <a:sym typeface="+mn-ea"/>
                        </a:rPr>
                        <a:t>20</a:t>
                      </a:r>
                      <a:r>
                        <a:rPr lang="zh-CN" altLang="en-US" sz="2000" dirty="0">
                          <a:latin typeface="Arial" panose="020B0604020202090204" pitchFamily="34" charset="0"/>
                          <a:sym typeface="+mn-ea"/>
                        </a:rPr>
                        <a:t>余篇（专业教学改革论文</a:t>
                      </a:r>
                      <a:r>
                        <a:rPr lang="en-US" altLang="zh-CN" sz="2000" dirty="0">
                          <a:latin typeface="Arial" panose="020B0604020202090204" pitchFamily="34" charset="0"/>
                          <a:sym typeface="+mn-ea"/>
                        </a:rPr>
                        <a:t>5</a:t>
                      </a:r>
                      <a:r>
                        <a:rPr lang="zh-CN" altLang="en-US" sz="2000" dirty="0">
                          <a:latin typeface="Arial" panose="020B0604020202090204" pitchFamily="34" charset="0"/>
                          <a:sym typeface="+mn-ea"/>
                        </a:rPr>
                        <a:t>篇）</a:t>
                      </a:r>
                      <a:endParaRPr lang="zh-CN" altLang="en-US" sz="2000" dirty="0">
                        <a:latin typeface="Arial" panose="020B0604020202090204" pitchFamily="34" charset="0"/>
                        <a:sym typeface="+mn-ea"/>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01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2" charset="2"/>
                        <a:buNone/>
                      </a:pPr>
                      <a:r>
                        <a:rPr kumimoji="0" lang="en-US" altLang="en-US" sz="2000" b="0" i="0" u="none" strike="noStrike" cap="none" normalizeH="0" baseline="0" dirty="0">
                          <a:ln>
                            <a:noFill/>
                          </a:ln>
                          <a:solidFill>
                            <a:schemeClr val="tx1"/>
                          </a:solidFill>
                          <a:effectLst/>
                          <a:latin typeface="Arial" panose="020B0604020202090204" pitchFamily="34" charset="0"/>
                          <a:ea typeface="宋体" panose="02010600030101010101" pitchFamily="2" charset="-122"/>
                        </a:rPr>
                        <a:t>国家精品教材</a:t>
                      </a:r>
                      <a:endParaRPr kumimoji="0" lang="en-US" altLang="en-US" sz="2000" b="0" i="0" u="none" strike="noStrike" cap="none" normalizeH="0" baseline="0" dirty="0">
                        <a:ln>
                          <a:noFill/>
                        </a:ln>
                        <a:solidFill>
                          <a:schemeClr val="tx1"/>
                        </a:solidFill>
                        <a:effectLst/>
                        <a:latin typeface="Arial" panose="020B060402020209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2" charset="2"/>
                        <a:buNone/>
                        <a:defRPr/>
                      </a:pPr>
                      <a:r>
                        <a:rPr kumimoji="0" lang="en-US" altLang="zh-CN" sz="2000" b="0" i="0" u="none" strike="noStrike" cap="none" normalizeH="0" baseline="0" dirty="0">
                          <a:ln>
                            <a:noFill/>
                          </a:ln>
                          <a:solidFill>
                            <a:schemeClr val="tx1"/>
                          </a:solidFill>
                          <a:effectLst/>
                          <a:latin typeface="Arial" panose="020B0604020202090204" pitchFamily="34" charset="0"/>
                          <a:ea typeface="宋体" panose="02010600030101010101" pitchFamily="2" charset="-122"/>
                        </a:rPr>
                        <a:t>1</a:t>
                      </a:r>
                      <a:r>
                        <a:rPr kumimoji="0" lang="zh-CN" altLang="en-US" sz="2000" b="0" i="0" u="none" strike="noStrike" cap="none" normalizeH="0" baseline="0" dirty="0">
                          <a:ln>
                            <a:noFill/>
                          </a:ln>
                          <a:solidFill>
                            <a:schemeClr val="tx1"/>
                          </a:solidFill>
                          <a:effectLst/>
                          <a:latin typeface="Arial" panose="020B0604020202090204" pitchFamily="34" charset="0"/>
                          <a:ea typeface="宋体" panose="02010600030101010101" pitchFamily="2" charset="-122"/>
                        </a:rPr>
                        <a:t>种</a:t>
                      </a:r>
                      <a:endParaRPr kumimoji="0" lang="zh-CN" altLang="en-US" sz="2000" b="0" i="0" u="none" strike="noStrike" cap="none" normalizeH="0" baseline="0" dirty="0">
                        <a:ln>
                          <a:noFill/>
                        </a:ln>
                        <a:solidFill>
                          <a:schemeClr val="tx1"/>
                        </a:solidFill>
                        <a:effectLst/>
                        <a:latin typeface="Arial" panose="020B060402020209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2" charset="2"/>
                        <a:buNone/>
                      </a:pPr>
                      <a:r>
                        <a:rPr kumimoji="0" lang="en-US" altLang="zh-CN" sz="2000" b="0" i="0" u="none" strike="noStrike" cap="none" normalizeH="0" baseline="0" dirty="0">
                          <a:ln>
                            <a:noFill/>
                          </a:ln>
                          <a:solidFill>
                            <a:schemeClr val="tx1"/>
                          </a:solidFill>
                          <a:effectLst/>
                          <a:latin typeface="Arial" panose="020B0604020202090204" pitchFamily="34" charset="0"/>
                          <a:ea typeface="宋体" panose="02010600030101010101" pitchFamily="2" charset="-122"/>
                        </a:rPr>
                        <a:t>国家规划教材</a:t>
                      </a:r>
                      <a:endParaRPr kumimoji="0" lang="en-US" altLang="zh-CN" sz="2000" b="0" i="0" u="none" strike="noStrike" cap="none" normalizeH="0" baseline="0" dirty="0">
                        <a:ln>
                          <a:noFill/>
                        </a:ln>
                        <a:solidFill>
                          <a:schemeClr val="tx1"/>
                        </a:solidFill>
                        <a:effectLst/>
                        <a:latin typeface="Arial" panose="020B060402020209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2" charset="2"/>
                        <a:buNone/>
                      </a:pPr>
                      <a:r>
                        <a:rPr lang="en-US" sz="2000" dirty="0">
                          <a:latin typeface="Arial" panose="020B0604020202090204" pitchFamily="34" charset="0"/>
                          <a:sym typeface="+mn-ea"/>
                        </a:rPr>
                        <a:t>2</a:t>
                      </a:r>
                      <a:r>
                        <a:rPr lang="zh-CN" altLang="en-US" sz="2000" dirty="0">
                          <a:latin typeface="Arial" panose="020B0604020202090204" pitchFamily="34" charset="0"/>
                          <a:sym typeface="+mn-ea"/>
                        </a:rPr>
                        <a:t>种</a:t>
                      </a:r>
                      <a:endParaRPr lang="zh-CN" altLang="en-US" sz="2000" dirty="0">
                        <a:latin typeface="Arial" panose="020B0604020202090204" pitchFamily="34" charset="0"/>
                        <a:sym typeface="+mn-ea"/>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2" charset="2"/>
                        <a:buNone/>
                      </a:pPr>
                      <a:r>
                        <a:rPr lang="en-US" sz="2000" dirty="0">
                          <a:ln>
                            <a:noFill/>
                          </a:ln>
                          <a:effectLst/>
                          <a:latin typeface="Arial" panose="020B0604020202090204" pitchFamily="34" charset="0"/>
                          <a:ea typeface="宋体" panose="02010600030101010101" pitchFamily="2" charset="-122"/>
                          <a:sym typeface="+mn-ea"/>
                        </a:rPr>
                        <a:t>农业部规划教材</a:t>
                      </a:r>
                      <a:endParaRPr lang="en-US" sz="2000" dirty="0">
                        <a:ln>
                          <a:noFill/>
                        </a:ln>
                        <a:effectLst/>
                        <a:latin typeface="Arial" panose="020B0604020202090204" pitchFamily="34" charset="0"/>
                        <a:ea typeface="宋体" panose="02010600030101010101" pitchFamily="2" charset="-122"/>
                        <a:sym typeface="+mn-ea"/>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2" charset="2"/>
                        <a:buNone/>
                        <a:defRPr/>
                      </a:pPr>
                      <a:r>
                        <a:rPr lang="en-US" altLang="zh-CN" sz="2000" dirty="0">
                          <a:latin typeface="Arial" panose="020B0604020202090204" pitchFamily="34" charset="0"/>
                          <a:sym typeface="+mn-ea"/>
                        </a:rPr>
                        <a:t>1</a:t>
                      </a:r>
                      <a:r>
                        <a:rPr lang="zh-CN" altLang="en-US" sz="2000" dirty="0">
                          <a:latin typeface="Arial" panose="020B0604020202090204" pitchFamily="34" charset="0"/>
                          <a:sym typeface="+mn-ea"/>
                        </a:rPr>
                        <a:t>种</a:t>
                      </a:r>
                      <a:endParaRPr lang="zh-CN" altLang="en-US" sz="2000" dirty="0">
                        <a:latin typeface="Arial" panose="020B0604020202090204" pitchFamily="34" charset="0"/>
                        <a:sym typeface="+mn-ea"/>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2" charset="2"/>
                        <a:buNone/>
                      </a:pPr>
                      <a:r>
                        <a:rPr lang="en-US" altLang="en-US" sz="2000" dirty="0">
                          <a:ln>
                            <a:noFill/>
                          </a:ln>
                          <a:effectLst/>
                          <a:latin typeface="Arial" panose="020B0604020202090204" pitchFamily="34" charset="0"/>
                          <a:ea typeface="宋体" panose="02010600030101010101" pitchFamily="2" charset="-122"/>
                          <a:sym typeface="+mn-ea"/>
                        </a:rPr>
                        <a:t>国家职业教育教学资源库</a:t>
                      </a:r>
                      <a:endParaRPr lang="en-US" altLang="en-US" sz="2000" dirty="0">
                        <a:ln>
                          <a:noFill/>
                        </a:ln>
                        <a:effectLst/>
                        <a:latin typeface="Arial" panose="020B0604020202090204" pitchFamily="34" charset="0"/>
                        <a:ea typeface="宋体" panose="02010600030101010101" pitchFamily="2" charset="-122"/>
                        <a:sym typeface="+mn-ea"/>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2" charset="2"/>
                        <a:buNone/>
                        <a:defRPr/>
                      </a:pPr>
                      <a:r>
                        <a:rPr lang="en-US" altLang="zh-CN" sz="2000" dirty="0">
                          <a:latin typeface="Arial" panose="020B0604020202090204" pitchFamily="34" charset="0"/>
                          <a:sym typeface="+mn-ea"/>
                        </a:rPr>
                        <a:t>1</a:t>
                      </a:r>
                      <a:r>
                        <a:rPr lang="zh-CN" altLang="en-US" sz="2000" dirty="0">
                          <a:latin typeface="Arial" panose="020B0604020202090204" pitchFamily="34" charset="0"/>
                          <a:sym typeface="+mn-ea"/>
                        </a:rPr>
                        <a:t>个</a:t>
                      </a:r>
                      <a:endParaRPr lang="zh-CN" altLang="en-US" sz="2000" dirty="0">
                        <a:latin typeface="Arial" panose="020B0604020202090204" pitchFamily="34" charset="0"/>
                        <a:sym typeface="+mn-ea"/>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2" charset="2"/>
                        <a:buNone/>
                      </a:pPr>
                      <a:r>
                        <a:rPr lang="en-US" altLang="en-US" sz="2000" dirty="0">
                          <a:ln>
                            <a:noFill/>
                          </a:ln>
                          <a:effectLst/>
                          <a:latin typeface="Arial" panose="020B0604020202090204" pitchFamily="34" charset="0"/>
                          <a:ea typeface="宋体" panose="02010600030101010101" pitchFamily="2" charset="-122"/>
                          <a:sym typeface="+mn-ea"/>
                        </a:rPr>
                        <a:t>湖南省科学技术成果</a:t>
                      </a:r>
                      <a:endParaRPr lang="en-US" altLang="en-US" sz="2000" dirty="0">
                        <a:ln>
                          <a:noFill/>
                        </a:ln>
                        <a:effectLst/>
                        <a:latin typeface="Arial" panose="020B0604020202090204" pitchFamily="34" charset="0"/>
                        <a:ea typeface="宋体" panose="02010600030101010101" pitchFamily="2" charset="-122"/>
                        <a:sym typeface="+mn-ea"/>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2" charset="2"/>
                        <a:buNone/>
                        <a:defRPr/>
                      </a:pPr>
                      <a:r>
                        <a:rPr lang="en-US" altLang="zh-CN" sz="2000" dirty="0">
                          <a:latin typeface="Arial" panose="020B0604020202090204" pitchFamily="34" charset="0"/>
                          <a:sym typeface="+mn-ea"/>
                        </a:rPr>
                        <a:t>1</a:t>
                      </a:r>
                      <a:r>
                        <a:rPr lang="zh-CN" altLang="en-US" sz="2000" dirty="0">
                          <a:latin typeface="Arial" panose="020B0604020202090204" pitchFamily="34" charset="0"/>
                          <a:sym typeface="+mn-ea"/>
                        </a:rPr>
                        <a:t>项</a:t>
                      </a:r>
                      <a:endParaRPr lang="zh-CN" altLang="en-US" sz="2000" dirty="0">
                        <a:latin typeface="Arial" panose="020B0604020202090204" pitchFamily="34" charset="0"/>
                        <a:sym typeface="+mn-ea"/>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2" charset="2"/>
                        <a:buNone/>
                      </a:pPr>
                      <a:r>
                        <a:rPr lang="en-US" altLang="en-US" sz="2000" dirty="0">
                          <a:ln>
                            <a:noFill/>
                          </a:ln>
                          <a:effectLst/>
                          <a:latin typeface="Arial" panose="020B0604020202090204" pitchFamily="34" charset="0"/>
                          <a:ea typeface="宋体" panose="02010600030101010101" pitchFamily="2" charset="-122"/>
                          <a:sym typeface="+mn-ea"/>
                        </a:rPr>
                        <a:t>市科学技术进步奖</a:t>
                      </a:r>
                      <a:endParaRPr lang="en-US" altLang="en-US" sz="2000" dirty="0">
                        <a:ln>
                          <a:noFill/>
                        </a:ln>
                        <a:effectLst/>
                        <a:latin typeface="Arial" panose="020B0604020202090204" pitchFamily="34" charset="0"/>
                        <a:ea typeface="宋体" panose="02010600030101010101" pitchFamily="2" charset="-122"/>
                        <a:sym typeface="+mn-ea"/>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2" charset="2"/>
                        <a:buNone/>
                        <a:defRPr/>
                      </a:pPr>
                      <a:r>
                        <a:rPr lang="en-US" altLang="zh-CN" sz="2000" dirty="0">
                          <a:latin typeface="Arial" panose="020B0604020202090204" pitchFamily="34" charset="0"/>
                          <a:sym typeface="+mn-ea"/>
                        </a:rPr>
                        <a:t>1</a:t>
                      </a:r>
                      <a:r>
                        <a:rPr lang="zh-CN" altLang="en-US" sz="2000" dirty="0">
                          <a:latin typeface="Arial" panose="020B0604020202090204" pitchFamily="34" charset="0"/>
                          <a:sym typeface="+mn-ea"/>
                        </a:rPr>
                        <a:t>项</a:t>
                      </a:r>
                      <a:endParaRPr lang="zh-CN" altLang="en-US" sz="2000" dirty="0">
                        <a:latin typeface="Arial" panose="020B0604020202090204" pitchFamily="34" charset="0"/>
                        <a:sym typeface="+mn-ea"/>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2" charset="2"/>
                        <a:buNone/>
                      </a:pPr>
                      <a:r>
                        <a:rPr lang="en-US" altLang="en-US" sz="2000" dirty="0">
                          <a:ln>
                            <a:noFill/>
                          </a:ln>
                          <a:effectLst/>
                          <a:latin typeface="Arial" panose="020B0604020202090204" pitchFamily="34" charset="0"/>
                          <a:ea typeface="宋体" panose="02010600030101010101" pitchFamily="2" charset="-122"/>
                          <a:sym typeface="+mn-ea"/>
                        </a:rPr>
                        <a:t>发明专利</a:t>
                      </a:r>
                      <a:endParaRPr lang="en-US" altLang="en-US" sz="2000" dirty="0">
                        <a:ln>
                          <a:noFill/>
                        </a:ln>
                        <a:effectLst/>
                        <a:latin typeface="Arial" panose="020B0604020202090204" pitchFamily="34" charset="0"/>
                        <a:ea typeface="宋体" panose="02010600030101010101" pitchFamily="2" charset="-122"/>
                        <a:sym typeface="+mn-ea"/>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2" charset="2"/>
                        <a:buNone/>
                        <a:defRPr/>
                      </a:pPr>
                      <a:r>
                        <a:rPr lang="en-US" altLang="zh-CN" sz="2000" dirty="0">
                          <a:latin typeface="Arial" panose="020B0604020202090204" pitchFamily="34" charset="0"/>
                          <a:sym typeface="+mn-ea"/>
                        </a:rPr>
                        <a:t>3</a:t>
                      </a:r>
                      <a:r>
                        <a:rPr lang="zh-CN" altLang="en-US" sz="2000" dirty="0">
                          <a:latin typeface="Arial" panose="020B0604020202090204" pitchFamily="34" charset="0"/>
                          <a:sym typeface="+mn-ea"/>
                        </a:rPr>
                        <a:t>项</a:t>
                      </a:r>
                      <a:endParaRPr lang="zh-CN" altLang="en-US" sz="2000" dirty="0">
                        <a:latin typeface="Arial" panose="020B0604020202090204" pitchFamily="34" charset="0"/>
                        <a:sym typeface="+mn-ea"/>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2" charset="2"/>
                        <a:buNone/>
                      </a:pPr>
                      <a:r>
                        <a:rPr lang="en-US" altLang="en-US" sz="2000" dirty="0">
                          <a:ln>
                            <a:noFill/>
                          </a:ln>
                          <a:effectLst/>
                          <a:latin typeface="Arial" panose="020B0604020202090204" pitchFamily="34" charset="0"/>
                          <a:ea typeface="宋体" panose="02010600030101010101" pitchFamily="2" charset="-122"/>
                          <a:sym typeface="+mn-ea"/>
                        </a:rPr>
                        <a:t>实用新型专利</a:t>
                      </a:r>
                      <a:endParaRPr lang="en-US" altLang="en-US" sz="2000" dirty="0">
                        <a:ln>
                          <a:noFill/>
                        </a:ln>
                        <a:effectLst/>
                        <a:latin typeface="Arial" panose="020B0604020202090204" pitchFamily="34" charset="0"/>
                        <a:ea typeface="宋体" panose="02010600030101010101" pitchFamily="2" charset="-122"/>
                        <a:sym typeface="+mn-ea"/>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2" charset="2"/>
                        <a:buNone/>
                        <a:defRPr/>
                      </a:pPr>
                      <a:r>
                        <a:rPr lang="en-US" altLang="zh-CN" sz="2000" dirty="0">
                          <a:latin typeface="Arial" panose="020B0604020202090204" pitchFamily="34" charset="0"/>
                          <a:sym typeface="+mn-ea"/>
                        </a:rPr>
                        <a:t>40</a:t>
                      </a:r>
                      <a:r>
                        <a:rPr lang="zh-CN" altLang="en-US" sz="2000" dirty="0">
                          <a:latin typeface="Arial" panose="020B0604020202090204" pitchFamily="34" charset="0"/>
                          <a:sym typeface="+mn-ea"/>
                        </a:rPr>
                        <a:t>项</a:t>
                      </a:r>
                      <a:endParaRPr lang="zh-CN" altLang="en-US" sz="2000" dirty="0">
                        <a:latin typeface="Arial" panose="020B0604020202090204" pitchFamily="34" charset="0"/>
                        <a:sym typeface="+mn-ea"/>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7"/>
          <p:cNvSpPr txBox="1"/>
          <p:nvPr/>
        </p:nvSpPr>
        <p:spPr>
          <a:xfrm>
            <a:off x="0" y="344170"/>
            <a:ext cx="3216910" cy="429895"/>
          </a:xfrm>
          <a:prstGeom prst="rect">
            <a:avLst/>
          </a:prstGeom>
          <a:solidFill>
            <a:srgbClr val="0070C0"/>
          </a:solidFill>
        </p:spPr>
        <p:txBody>
          <a:bodyPr wrap="square" rtlCol="0">
            <a:spAutoFit/>
          </a:bodyPr>
          <a:lstStyle/>
          <a:p>
            <a:r>
              <a:rPr lang="en-US" altLang="zh-CN" sz="2200" dirty="0">
                <a:solidFill>
                  <a:prstClr val="white"/>
                </a:solidFill>
                <a:ea typeface="微软雅黑" panose="020B0503020204020204" charset="-122"/>
              </a:rPr>
              <a:t> </a:t>
            </a:r>
            <a:r>
              <a:rPr lang="zh-CN" altLang="en-US" sz="2000" dirty="0">
                <a:solidFill>
                  <a:prstClr val="white"/>
                </a:solidFill>
                <a:ea typeface="微软雅黑" panose="020B0503020204020204" charset="-122"/>
              </a:rPr>
              <a:t>二</a:t>
            </a:r>
            <a:r>
              <a:rPr lang="en-US" altLang="zh-CN" sz="2200" dirty="0">
                <a:solidFill>
                  <a:prstClr val="white"/>
                </a:solidFill>
                <a:ea typeface="微软雅黑" panose="020B0503020204020204" charset="-122"/>
              </a:rPr>
              <a:t>.</a:t>
            </a:r>
            <a:r>
              <a:rPr lang="zh-CN" altLang="en-US" sz="2000" dirty="0">
                <a:solidFill>
                  <a:prstClr val="white"/>
                </a:solidFill>
                <a:ea typeface="微软雅黑" panose="020B0503020204020204" charset="-122"/>
              </a:rPr>
              <a:t>成果的研究和改革实践</a:t>
            </a:r>
            <a:endParaRPr lang="zh-CN" altLang="en-US" sz="2000" dirty="0">
              <a:solidFill>
                <a:prstClr val="white"/>
              </a:solidFill>
              <a:ea typeface="微软雅黑" panose="020B0503020204020204" charset="-122"/>
            </a:endParaRPr>
          </a:p>
        </p:txBody>
      </p:sp>
      <p:grpSp>
        <p:nvGrpSpPr>
          <p:cNvPr id="2" name="组合 1"/>
          <p:cNvGrpSpPr/>
          <p:nvPr/>
        </p:nvGrpSpPr>
        <p:grpSpPr>
          <a:xfrm>
            <a:off x="3814445" y="335915"/>
            <a:ext cx="1591945" cy="444500"/>
            <a:chOff x="8379434" y="1182521"/>
            <a:chExt cx="2504320" cy="444660"/>
          </a:xfrm>
        </p:grpSpPr>
        <p:sp>
          <p:nvSpPr>
            <p:cNvPr id="5" name="Freeform 56"/>
            <p:cNvSpPr/>
            <p:nvPr/>
          </p:nvSpPr>
          <p:spPr bwMode="auto">
            <a:xfrm>
              <a:off x="8379434" y="1182521"/>
              <a:ext cx="2499610" cy="444660"/>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F6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17"/>
            <p:cNvSpPr txBox="1"/>
            <p:nvPr/>
          </p:nvSpPr>
          <p:spPr>
            <a:xfrm>
              <a:off x="8543092" y="1221287"/>
              <a:ext cx="2340662" cy="368433"/>
            </a:xfrm>
            <a:prstGeom prst="rect">
              <a:avLst/>
            </a:prstGeom>
            <a:noFill/>
          </p:spPr>
          <p:txBody>
            <a:bodyPr wrap="square" rtlCol="0">
              <a:spAutoFit/>
            </a:bodyPr>
            <a:lstStyle/>
            <a:p>
              <a:pPr marR="0" algn="l" defTabSz="1218565">
                <a:buNone/>
              </a:pPr>
              <a:r>
                <a:rPr lang="en-US" altLang="zh-CN" sz="1800" dirty="0">
                  <a:solidFill>
                    <a:prstClr val="white"/>
                  </a:solidFill>
                  <a:ea typeface="微软雅黑" panose="020B0503020204020204" charset="-122"/>
                  <a:sym typeface="+mn-ea"/>
                </a:rPr>
                <a:t>6.</a:t>
              </a:r>
              <a:r>
                <a:rPr lang="zh-CN" altLang="en-US" sz="1800" dirty="0">
                  <a:solidFill>
                    <a:prstClr val="white"/>
                  </a:solidFill>
                  <a:ea typeface="微软雅黑" panose="020B0503020204020204" charset="-122"/>
                  <a:sym typeface="+mn-ea"/>
                </a:rPr>
                <a:t>实践成效</a:t>
              </a:r>
              <a:endParaRPr lang="zh-CN" altLang="en-US" sz="1800" dirty="0">
                <a:solidFill>
                  <a:prstClr val="white"/>
                </a:solidFill>
                <a:ea typeface="微软雅黑" panose="020B0503020204020204" charset="-122"/>
                <a:sym typeface="+mn-ea"/>
              </a:endParaRPr>
            </a:p>
          </p:txBody>
        </p:sp>
      </p:grpSp>
      <p:sp>
        <p:nvSpPr>
          <p:cNvPr id="112" name="文本框 111"/>
          <p:cNvSpPr txBox="1"/>
          <p:nvPr/>
        </p:nvSpPr>
        <p:spPr>
          <a:xfrm>
            <a:off x="478582" y="1557586"/>
            <a:ext cx="11508105" cy="3322955"/>
          </a:xfrm>
          <a:prstGeom prst="rect">
            <a:avLst/>
          </a:prstGeom>
          <a:noFill/>
          <a:ln w="9525">
            <a:noFill/>
          </a:ln>
        </p:spPr>
        <p:txBody>
          <a:bodyPr wrap="square">
            <a:spAutoFit/>
          </a:bodyPr>
          <a:lstStyle/>
          <a:p>
            <a:pPr indent="355600" algn="l">
              <a:lnSpc>
                <a:spcPct val="150000"/>
              </a:lnSpc>
            </a:pPr>
            <a:r>
              <a:rPr lang="zh-CN" sz="2000" b="0" dirty="0">
                <a:solidFill>
                  <a:srgbClr val="000000"/>
                </a:solidFill>
                <a:cs typeface="仿宋_GB2312" charset="0"/>
              </a:rPr>
              <a:t>（</a:t>
            </a:r>
            <a:r>
              <a:rPr lang="en-US" sz="2000" b="0" dirty="0">
                <a:solidFill>
                  <a:srgbClr val="000000"/>
                </a:solidFill>
                <a:latin typeface="Times New Roman" panose="02020703060505090304" pitchFamily="18" charset="0"/>
                <a:cs typeface="仿宋_GB2312" charset="0"/>
              </a:rPr>
              <a:t>1</a:t>
            </a:r>
            <a:r>
              <a:rPr lang="zh-CN" sz="2000" b="0" dirty="0">
                <a:solidFill>
                  <a:srgbClr val="000000"/>
                </a:solidFill>
                <a:cs typeface="仿宋_GB2312" charset="0"/>
              </a:rPr>
              <a:t>）</a:t>
            </a:r>
            <a:r>
              <a:rPr lang="zh-CN" sz="2000" b="0" dirty="0">
                <a:solidFill>
                  <a:srgbClr val="000000"/>
                </a:solidFill>
                <a:latin typeface="Times New Roman" panose="02020703060505090304" pitchFamily="18" charset="0"/>
                <a:ea typeface="宋体" panose="02010600030101010101" pitchFamily="2" charset="-122"/>
              </a:rPr>
              <a:t>培养了一批优秀毕业生</a:t>
            </a:r>
            <a:endParaRPr lang="zh-CN" sz="2000" b="0" dirty="0">
              <a:solidFill>
                <a:srgbClr val="000000"/>
              </a:solidFill>
              <a:latin typeface="Times New Roman" panose="02020703060505090304" pitchFamily="18" charset="0"/>
              <a:ea typeface="宋体" panose="02010600030101010101" pitchFamily="2" charset="-122"/>
            </a:endParaRPr>
          </a:p>
          <a:p>
            <a:pPr indent="355600" algn="l">
              <a:lnSpc>
                <a:spcPct val="150000"/>
              </a:lnSpc>
            </a:pPr>
            <a:endParaRPr lang="zh-CN" sz="2000" b="0" dirty="0">
              <a:solidFill>
                <a:srgbClr val="000000"/>
              </a:solidFill>
              <a:cs typeface="仿宋_GB2312" charset="0"/>
            </a:endParaRPr>
          </a:p>
          <a:p>
            <a:pPr indent="355600" algn="l">
              <a:lnSpc>
                <a:spcPct val="150000"/>
              </a:lnSpc>
            </a:pPr>
            <a:r>
              <a:rPr lang="en-US" altLang="zh-CN" sz="2000" b="0" dirty="0">
                <a:solidFill>
                  <a:srgbClr val="000000"/>
                </a:solidFill>
                <a:cs typeface="仿宋_GB2312" charset="0"/>
              </a:rPr>
              <a:t>      </a:t>
            </a:r>
            <a:r>
              <a:rPr lang="zh-CN" sz="2000" b="0" dirty="0">
                <a:solidFill>
                  <a:srgbClr val="000000"/>
                </a:solidFill>
                <a:cs typeface="仿宋_GB2312" charset="0"/>
              </a:rPr>
              <a:t>（</a:t>
            </a:r>
            <a:r>
              <a:rPr lang="en-US" sz="2000" b="0" dirty="0">
                <a:solidFill>
                  <a:srgbClr val="000000"/>
                </a:solidFill>
                <a:latin typeface="Times New Roman" panose="02020703060505090304" pitchFamily="18" charset="0"/>
                <a:cs typeface="仿宋_GB2312" charset="0"/>
              </a:rPr>
              <a:t>2</a:t>
            </a:r>
            <a:r>
              <a:rPr lang="zh-CN" sz="2000" b="0" dirty="0">
                <a:solidFill>
                  <a:srgbClr val="000000"/>
                </a:solidFill>
                <a:cs typeface="仿宋_GB2312" charset="0"/>
              </a:rPr>
              <a:t>）</a:t>
            </a:r>
            <a:r>
              <a:rPr lang="zh-CN" sz="2000" b="0" dirty="0">
                <a:solidFill>
                  <a:srgbClr val="000000"/>
                </a:solidFill>
                <a:latin typeface="Times New Roman" panose="02020703060505090304" pitchFamily="18" charset="0"/>
                <a:ea typeface="宋体" panose="02010600030101010101" pitchFamily="2" charset="-122"/>
              </a:rPr>
              <a:t>职业院校技能竞赛硕果累累</a:t>
            </a:r>
            <a:r>
              <a:rPr lang="zh-CN" sz="2000" b="0" dirty="0">
                <a:solidFill>
                  <a:srgbClr val="000000"/>
                </a:solidFill>
                <a:cs typeface="仿宋_GB2312" charset="0"/>
              </a:rPr>
              <a:t>：</a:t>
            </a:r>
            <a:r>
              <a:rPr lang="zh-CN" sz="2000" b="0" dirty="0">
                <a:solidFill>
                  <a:srgbClr val="000000"/>
                </a:solidFill>
                <a:latin typeface="Times New Roman" panose="02020703060505090304" pitchFamily="18" charset="0"/>
                <a:ea typeface="宋体" panose="02010600030101010101" pitchFamily="2" charset="-122"/>
              </a:rPr>
              <a:t>指导学生参加技能竞赛获国赛一等奖</a:t>
            </a:r>
            <a:r>
              <a:rPr lang="en-US" sz="2000" b="0" dirty="0">
                <a:solidFill>
                  <a:srgbClr val="000000"/>
                </a:solidFill>
                <a:latin typeface="Times New Roman" panose="02020703060505090304" pitchFamily="18" charset="0"/>
                <a:ea typeface="宋体" panose="02010600030101010101" pitchFamily="2" charset="-122"/>
              </a:rPr>
              <a:t>1</a:t>
            </a:r>
            <a:r>
              <a:rPr lang="zh-CN" sz="2000" b="0" dirty="0">
                <a:solidFill>
                  <a:srgbClr val="000000"/>
                </a:solidFill>
                <a:latin typeface="Times New Roman" panose="02020703060505090304" pitchFamily="18" charset="0"/>
                <a:ea typeface="宋体" panose="02010600030101010101" pitchFamily="2" charset="-122"/>
              </a:rPr>
              <a:t>项，二等奖</a:t>
            </a:r>
            <a:r>
              <a:rPr lang="en-US" sz="2000" b="0" dirty="0">
                <a:solidFill>
                  <a:srgbClr val="000000"/>
                </a:solidFill>
                <a:latin typeface="Times New Roman" panose="02020703060505090304" pitchFamily="18" charset="0"/>
                <a:ea typeface="宋体" panose="02010600030101010101" pitchFamily="2" charset="-122"/>
              </a:rPr>
              <a:t>3</a:t>
            </a:r>
            <a:r>
              <a:rPr lang="zh-CN" sz="2000" b="0" dirty="0">
                <a:solidFill>
                  <a:srgbClr val="000000"/>
                </a:solidFill>
                <a:latin typeface="Times New Roman" panose="02020703060505090304" pitchFamily="18" charset="0"/>
                <a:ea typeface="宋体" panose="02010600030101010101" pitchFamily="2" charset="-122"/>
              </a:rPr>
              <a:t>项，三等奖</a:t>
            </a:r>
            <a:r>
              <a:rPr lang="en-US" sz="2000" b="0" dirty="0">
                <a:solidFill>
                  <a:srgbClr val="000000"/>
                </a:solidFill>
                <a:latin typeface="Times New Roman" panose="02020703060505090304" pitchFamily="18" charset="0"/>
                <a:ea typeface="宋体" panose="02010600030101010101" pitchFamily="2" charset="-122"/>
              </a:rPr>
              <a:t>2</a:t>
            </a:r>
            <a:r>
              <a:rPr lang="zh-CN" sz="2000" b="0" dirty="0">
                <a:solidFill>
                  <a:srgbClr val="000000"/>
                </a:solidFill>
                <a:latin typeface="Times New Roman" panose="02020703060505090304" pitchFamily="18" charset="0"/>
                <a:ea typeface="宋体" panose="02010600030101010101" pitchFamily="2" charset="-122"/>
              </a:rPr>
              <a:t>项；省赛一等奖</a:t>
            </a:r>
            <a:r>
              <a:rPr lang="en-US" altLang="zh-CN" sz="2000" b="0" dirty="0">
                <a:solidFill>
                  <a:srgbClr val="000000"/>
                </a:solidFill>
                <a:latin typeface="Times New Roman" panose="02020703060505090304" pitchFamily="18" charset="0"/>
                <a:ea typeface="宋体" panose="02010600030101010101" pitchFamily="2" charset="-122"/>
              </a:rPr>
              <a:t>3</a:t>
            </a:r>
            <a:r>
              <a:rPr lang="zh-CN" sz="2000" b="0" dirty="0">
                <a:solidFill>
                  <a:srgbClr val="000000"/>
                </a:solidFill>
                <a:latin typeface="Times New Roman" panose="02020703060505090304" pitchFamily="18" charset="0"/>
                <a:ea typeface="宋体" panose="02010600030101010101" pitchFamily="2" charset="-122"/>
              </a:rPr>
              <a:t>项，</a:t>
            </a:r>
            <a:r>
              <a:rPr lang="zh-CN" altLang="en-US" sz="2000" b="0" dirty="0">
                <a:solidFill>
                  <a:srgbClr val="000000"/>
                </a:solidFill>
                <a:latin typeface="Times New Roman" panose="02020703060505090304" pitchFamily="18" charset="0"/>
                <a:ea typeface="宋体" panose="02010600030101010101" pitchFamily="2" charset="-122"/>
              </a:rPr>
              <a:t>三</a:t>
            </a:r>
            <a:r>
              <a:rPr lang="zh-CN" sz="2000" b="0" dirty="0">
                <a:solidFill>
                  <a:srgbClr val="000000"/>
                </a:solidFill>
                <a:latin typeface="Times New Roman" panose="02020703060505090304" pitchFamily="18" charset="0"/>
                <a:ea typeface="宋体" panose="02010600030101010101" pitchFamily="2" charset="-122"/>
              </a:rPr>
              <a:t>等奖</a:t>
            </a:r>
            <a:r>
              <a:rPr lang="en-US" altLang="zh-CN" sz="2000" dirty="0">
                <a:solidFill>
                  <a:srgbClr val="000000"/>
                </a:solidFill>
                <a:latin typeface="Times New Roman" panose="02020703060505090304" pitchFamily="18" charset="0"/>
                <a:ea typeface="宋体" panose="02010600030101010101" pitchFamily="2" charset="-122"/>
              </a:rPr>
              <a:t>1</a:t>
            </a:r>
            <a:r>
              <a:rPr lang="zh-CN" sz="2000" b="0" dirty="0">
                <a:solidFill>
                  <a:srgbClr val="000000"/>
                </a:solidFill>
                <a:latin typeface="Times New Roman" panose="02020703060505090304" pitchFamily="18" charset="0"/>
                <a:ea typeface="宋体" panose="02010600030101010101" pitchFamily="2" charset="-122"/>
              </a:rPr>
              <a:t>项</a:t>
            </a:r>
            <a:r>
              <a:rPr lang="zh-CN" sz="2000" b="0" dirty="0">
                <a:solidFill>
                  <a:srgbClr val="000000"/>
                </a:solidFill>
                <a:cs typeface="仿宋_GB2312" charset="0"/>
              </a:rPr>
              <a:t>。</a:t>
            </a:r>
            <a:endParaRPr lang="zh-CN" sz="2000" b="0" dirty="0">
              <a:solidFill>
                <a:srgbClr val="000000"/>
              </a:solidFill>
              <a:cs typeface="仿宋_GB2312" charset="0"/>
            </a:endParaRPr>
          </a:p>
          <a:p>
            <a:pPr indent="355600" algn="l">
              <a:lnSpc>
                <a:spcPct val="150000"/>
              </a:lnSpc>
            </a:pPr>
            <a:endParaRPr lang="zh-CN" sz="2000" b="0" dirty="0">
              <a:solidFill>
                <a:srgbClr val="000000"/>
              </a:solidFill>
              <a:cs typeface="仿宋_GB2312" charset="0"/>
            </a:endParaRPr>
          </a:p>
          <a:p>
            <a:pPr indent="355600" algn="l">
              <a:lnSpc>
                <a:spcPct val="150000"/>
              </a:lnSpc>
            </a:pPr>
            <a:r>
              <a:rPr lang="en-US" altLang="zh-CN" sz="2000" b="0" dirty="0">
                <a:solidFill>
                  <a:srgbClr val="000000"/>
                </a:solidFill>
                <a:cs typeface="仿宋_GB2312" charset="0"/>
              </a:rPr>
              <a:t>      </a:t>
            </a:r>
            <a:r>
              <a:rPr lang="zh-CN" sz="2000" b="0" dirty="0">
                <a:solidFill>
                  <a:srgbClr val="000000"/>
                </a:solidFill>
                <a:cs typeface="仿宋_GB2312" charset="0"/>
              </a:rPr>
              <a:t>（</a:t>
            </a:r>
            <a:r>
              <a:rPr lang="en-US" sz="2000" b="0" dirty="0">
                <a:solidFill>
                  <a:srgbClr val="000000"/>
                </a:solidFill>
                <a:latin typeface="Times New Roman" panose="02020703060505090304" pitchFamily="18" charset="0"/>
                <a:cs typeface="仿宋_GB2312" charset="0"/>
              </a:rPr>
              <a:t>3</a:t>
            </a:r>
            <a:r>
              <a:rPr lang="zh-CN" sz="2000" b="0" dirty="0">
                <a:solidFill>
                  <a:srgbClr val="000000"/>
                </a:solidFill>
                <a:cs typeface="仿宋_GB2312" charset="0"/>
              </a:rPr>
              <a:t>）</a:t>
            </a:r>
            <a:r>
              <a:rPr lang="zh-CN" sz="2000" b="0" dirty="0">
                <a:solidFill>
                  <a:srgbClr val="000000"/>
                </a:solidFill>
                <a:latin typeface="Times New Roman" panose="02020703060505090304" pitchFamily="18" charset="0"/>
                <a:ea typeface="宋体" panose="02010600030101010101" pitchFamily="2" charset="-122"/>
              </a:rPr>
              <a:t>牵头组建了中国现代农业装备职业教育集团</a:t>
            </a:r>
            <a:r>
              <a:rPr lang="zh-CN" sz="2000" b="0" dirty="0">
                <a:solidFill>
                  <a:srgbClr val="000000"/>
                </a:solidFill>
                <a:cs typeface="仿宋_GB2312" charset="0"/>
              </a:rPr>
              <a:t>，</a:t>
            </a:r>
            <a:r>
              <a:rPr lang="zh-CN" sz="2000" b="0" dirty="0">
                <a:solidFill>
                  <a:srgbClr val="000000"/>
                </a:solidFill>
                <a:latin typeface="Times New Roman" panose="02020703060505090304" pitchFamily="18" charset="0"/>
                <a:ea typeface="宋体" panose="02010600030101010101" pitchFamily="2" charset="-122"/>
              </a:rPr>
              <a:t>组建了专家技术服务团</a:t>
            </a:r>
            <a:r>
              <a:rPr lang="zh-CN" sz="2000" b="0" dirty="0">
                <a:solidFill>
                  <a:srgbClr val="000000"/>
                </a:solidFill>
                <a:cs typeface="仿宋_GB2312" charset="0"/>
              </a:rPr>
              <a:t>，</a:t>
            </a:r>
            <a:r>
              <a:rPr lang="zh-CN" sz="2000" b="0" dirty="0">
                <a:solidFill>
                  <a:srgbClr val="000000"/>
                </a:solidFill>
                <a:latin typeface="Times New Roman" panose="02020703060505090304" pitchFamily="18" charset="0"/>
                <a:ea typeface="宋体" panose="02010600030101010101" pitchFamily="2" charset="-122"/>
              </a:rPr>
              <a:t>培训新型职业农民</a:t>
            </a:r>
            <a:r>
              <a:rPr lang="en-US" sz="2000" b="0" dirty="0">
                <a:solidFill>
                  <a:srgbClr val="000000"/>
                </a:solidFill>
                <a:latin typeface="Times New Roman" panose="02020703060505090304" pitchFamily="18" charset="0"/>
                <a:cs typeface="仿宋_GB2312" charset="0"/>
              </a:rPr>
              <a:t>1500</a:t>
            </a:r>
            <a:r>
              <a:rPr lang="zh-CN" sz="2000" b="0" dirty="0">
                <a:solidFill>
                  <a:srgbClr val="000000"/>
                </a:solidFill>
                <a:latin typeface="Times New Roman" panose="02020703060505090304" pitchFamily="18" charset="0"/>
                <a:ea typeface="宋体" panose="02010600030101010101" pitchFamily="2" charset="-122"/>
              </a:rPr>
              <a:t>人次</a:t>
            </a:r>
            <a:r>
              <a:rPr lang="zh-CN" sz="2000" b="0" dirty="0">
                <a:solidFill>
                  <a:srgbClr val="000000"/>
                </a:solidFill>
                <a:cs typeface="仿宋_GB2312" charset="0"/>
              </a:rPr>
              <a:t>，</a:t>
            </a:r>
            <a:r>
              <a:rPr lang="zh-CN" sz="2000" b="0" dirty="0">
                <a:solidFill>
                  <a:srgbClr val="000000"/>
                </a:solidFill>
                <a:latin typeface="Times New Roman" panose="02020703060505090304" pitchFamily="18" charset="0"/>
                <a:ea typeface="宋体" panose="02010600030101010101" pitchFamily="2" charset="-122"/>
              </a:rPr>
              <a:t>建立了</a:t>
            </a:r>
            <a:r>
              <a:rPr lang="zh-CN" sz="2000" b="0" dirty="0">
                <a:solidFill>
                  <a:srgbClr val="000000"/>
                </a:solidFill>
                <a:latin typeface="Times New Roman" panose="02020703060505090304" pitchFamily="18" charset="0"/>
                <a:ea typeface="宋体" panose="02010600030101010101" pitchFamily="2" charset="-122"/>
                <a:cs typeface="Times New Roman" panose="02020703060505090304" pitchFamily="18" charset="0"/>
              </a:rPr>
              <a:t>“湘微农职”微信公众号和湖南省农机技术交流群</a:t>
            </a:r>
            <a:r>
              <a:rPr lang="zh-CN" sz="2000" b="0" dirty="0">
                <a:solidFill>
                  <a:srgbClr val="000000"/>
                </a:solidFill>
                <a:cs typeface="仿宋_GB2312" charset="0"/>
              </a:rPr>
              <a:t>，</a:t>
            </a:r>
            <a:r>
              <a:rPr lang="zh-CN" sz="2000" b="0" dirty="0">
                <a:solidFill>
                  <a:srgbClr val="000000"/>
                </a:solidFill>
                <a:latin typeface="Times New Roman" panose="02020703060505090304" pitchFamily="18" charset="0"/>
                <a:ea typeface="宋体" panose="02010600030101010101" pitchFamily="2" charset="-122"/>
              </a:rPr>
              <a:t>开展</a:t>
            </a:r>
            <a:r>
              <a:rPr lang="zh-CN" sz="2000" b="0" dirty="0">
                <a:solidFill>
                  <a:srgbClr val="000000"/>
                </a:solidFill>
                <a:latin typeface="Times New Roman" panose="02020703060505090304" pitchFamily="18" charset="0"/>
                <a:ea typeface="宋体" panose="02010600030101010101" pitchFamily="2" charset="-122"/>
                <a:cs typeface="Times New Roman" panose="02020703060505090304" pitchFamily="18" charset="0"/>
              </a:rPr>
              <a:t>“线下</a:t>
            </a:r>
            <a:r>
              <a:rPr lang="en-US" sz="2000" b="0" dirty="0">
                <a:solidFill>
                  <a:srgbClr val="000000"/>
                </a:solidFill>
                <a:latin typeface="Times New Roman" panose="02020703060505090304" pitchFamily="18" charset="0"/>
                <a:cs typeface="仿宋_GB2312" charset="0"/>
              </a:rPr>
              <a:t>+</a:t>
            </a:r>
            <a:r>
              <a:rPr lang="zh-CN" sz="2000" b="0" dirty="0">
                <a:solidFill>
                  <a:srgbClr val="000000"/>
                </a:solidFill>
                <a:latin typeface="Times New Roman" panose="02020703060505090304" pitchFamily="18" charset="0"/>
                <a:ea typeface="宋体" panose="02010600030101010101" pitchFamily="2" charset="-122"/>
              </a:rPr>
              <a:t>线上</a:t>
            </a:r>
            <a:r>
              <a:rPr lang="zh-CN" sz="2000" b="0" dirty="0">
                <a:solidFill>
                  <a:srgbClr val="000000"/>
                </a:solidFill>
                <a:latin typeface="Times New Roman" panose="02020703060505090304" pitchFamily="18" charset="0"/>
                <a:ea typeface="宋体" panose="02010600030101010101" pitchFamily="2" charset="-122"/>
                <a:cs typeface="Times New Roman" panose="02020703060505090304" pitchFamily="18" charset="0"/>
              </a:rPr>
              <a:t>”咨询与服务</a:t>
            </a:r>
            <a:r>
              <a:rPr lang="zh-CN" sz="2000" b="0" dirty="0">
                <a:solidFill>
                  <a:srgbClr val="000000"/>
                </a:solidFill>
                <a:cs typeface="仿宋_GB2312" charset="0"/>
              </a:rPr>
              <a:t>。</a:t>
            </a:r>
            <a:endParaRPr lang="zh-CN" alt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7"/>
          <p:cNvSpPr txBox="1"/>
          <p:nvPr/>
        </p:nvSpPr>
        <p:spPr>
          <a:xfrm>
            <a:off x="1" y="344417"/>
            <a:ext cx="3070869" cy="429895"/>
          </a:xfrm>
          <a:prstGeom prst="rect">
            <a:avLst/>
          </a:prstGeom>
          <a:solidFill>
            <a:srgbClr val="0070C0"/>
          </a:solidFill>
        </p:spPr>
        <p:txBody>
          <a:bodyPr wrap="square" rtlCol="0">
            <a:spAutoFit/>
          </a:bodyPr>
          <a:lstStyle/>
          <a:p>
            <a:r>
              <a:rPr lang="en-US" altLang="zh-CN" sz="2200" dirty="0">
                <a:solidFill>
                  <a:prstClr val="white"/>
                </a:solidFill>
                <a:ea typeface="微软雅黑" panose="020B0503020204020204" charset="-122"/>
              </a:rPr>
              <a:t> </a:t>
            </a:r>
            <a:r>
              <a:rPr lang="zh-CN" altLang="en-US" sz="2000" dirty="0">
                <a:solidFill>
                  <a:prstClr val="white"/>
                </a:solidFill>
                <a:ea typeface="微软雅黑" panose="020B0503020204020204" charset="-122"/>
              </a:rPr>
              <a:t>三</a:t>
            </a:r>
            <a:r>
              <a:rPr lang="en-US" altLang="zh-CN" sz="2200" dirty="0">
                <a:solidFill>
                  <a:prstClr val="white"/>
                </a:solidFill>
                <a:ea typeface="微软雅黑" panose="020B0503020204020204" charset="-122"/>
              </a:rPr>
              <a:t>.</a:t>
            </a:r>
            <a:r>
              <a:rPr lang="zh-CN" altLang="en-US" sz="2000" dirty="0">
                <a:solidFill>
                  <a:prstClr val="white"/>
                </a:solidFill>
                <a:ea typeface="微软雅黑" panose="020B0503020204020204" charset="-122"/>
              </a:rPr>
              <a:t>成果的特色和创新</a:t>
            </a:r>
            <a:endParaRPr lang="zh-CN" altLang="en-US" sz="2000" dirty="0">
              <a:solidFill>
                <a:prstClr val="white"/>
              </a:solidFill>
              <a:ea typeface="微软雅黑" panose="020B0503020204020204" charset="-122"/>
            </a:endParaRPr>
          </a:p>
        </p:txBody>
      </p:sp>
      <p:sp>
        <p:nvSpPr>
          <p:cNvPr id="112" name="文本框 111"/>
          <p:cNvSpPr txBox="1"/>
          <p:nvPr/>
        </p:nvSpPr>
        <p:spPr>
          <a:xfrm>
            <a:off x="622935" y="1629410"/>
            <a:ext cx="11068685" cy="706755"/>
          </a:xfrm>
          <a:prstGeom prst="rect">
            <a:avLst/>
          </a:prstGeom>
          <a:noFill/>
          <a:ln w="9525">
            <a:noFill/>
          </a:ln>
        </p:spPr>
        <p:txBody>
          <a:bodyPr wrap="square">
            <a:spAutoFit/>
          </a:bodyPr>
          <a:lstStyle/>
          <a:p>
            <a:pPr indent="355600"/>
            <a:r>
              <a:rPr lang="zh-CN" sz="2000" b="0">
                <a:solidFill>
                  <a:srgbClr val="FF0000"/>
                </a:solidFill>
                <a:latin typeface="Times New Roman" panose="02020703060505090304" pitchFamily="18" charset="0"/>
                <a:ea typeface="宋体" panose="02010600030101010101" pitchFamily="2" charset="-122"/>
              </a:rPr>
              <a:t>本成果团队不忘农业初心</a:t>
            </a:r>
            <a:r>
              <a:rPr lang="zh-CN" sz="2000" b="0">
                <a:solidFill>
                  <a:srgbClr val="FF0000"/>
                </a:solidFill>
                <a:cs typeface="仿宋_GB2312" charset="0"/>
              </a:rPr>
              <a:t>，</a:t>
            </a:r>
            <a:r>
              <a:rPr lang="zh-CN" sz="2000" b="0">
                <a:solidFill>
                  <a:srgbClr val="FF0000"/>
                </a:solidFill>
                <a:latin typeface="Times New Roman" panose="02020703060505090304" pitchFamily="18" charset="0"/>
                <a:ea typeface="宋体" panose="02010600030101010101" pitchFamily="2" charset="-122"/>
              </a:rPr>
              <a:t>牢记育人使命</a:t>
            </a:r>
            <a:r>
              <a:rPr lang="zh-CN" sz="2000" b="0">
                <a:solidFill>
                  <a:srgbClr val="FF0000"/>
                </a:solidFill>
                <a:cs typeface="仿宋_GB2312" charset="0"/>
              </a:rPr>
              <a:t>，</a:t>
            </a:r>
            <a:r>
              <a:rPr lang="zh-CN" sz="2000" b="0">
                <a:solidFill>
                  <a:srgbClr val="FF0000"/>
                </a:solidFill>
                <a:latin typeface="Times New Roman" panose="02020703060505090304" pitchFamily="18" charset="0"/>
                <a:ea typeface="宋体" panose="02010600030101010101" pitchFamily="2" charset="-122"/>
              </a:rPr>
              <a:t>形成了</a:t>
            </a:r>
            <a:r>
              <a:rPr lang="zh-CN" sz="2000" b="0">
                <a:solidFill>
                  <a:srgbClr val="FF0000"/>
                </a:solidFill>
                <a:latin typeface="Times New Roman" panose="02020703060505090304" pitchFamily="18" charset="0"/>
                <a:ea typeface="宋体" panose="02010600030101010101" pitchFamily="2" charset="-122"/>
                <a:cs typeface="Times New Roman" panose="02020703060505090304" pitchFamily="18" charset="0"/>
              </a:rPr>
              <a:t>“招得进</a:t>
            </a:r>
            <a:r>
              <a:rPr lang="zh-CN" sz="2000" b="0">
                <a:solidFill>
                  <a:srgbClr val="FF0000"/>
                </a:solidFill>
                <a:cs typeface="仿宋_GB2312" charset="0"/>
              </a:rPr>
              <a:t>、</a:t>
            </a:r>
            <a:r>
              <a:rPr lang="zh-CN" sz="2000" b="0">
                <a:solidFill>
                  <a:srgbClr val="FF0000"/>
                </a:solidFill>
                <a:latin typeface="Times New Roman" panose="02020703060505090304" pitchFamily="18" charset="0"/>
                <a:ea typeface="宋体" panose="02010600030101010101" pitchFamily="2" charset="-122"/>
              </a:rPr>
              <a:t>用得上</a:t>
            </a:r>
            <a:r>
              <a:rPr lang="zh-CN" sz="2000" b="0">
                <a:solidFill>
                  <a:srgbClr val="FF0000"/>
                </a:solidFill>
                <a:cs typeface="仿宋_GB2312" charset="0"/>
              </a:rPr>
              <a:t>、</a:t>
            </a:r>
            <a:r>
              <a:rPr lang="zh-CN" sz="2000" b="0">
                <a:solidFill>
                  <a:srgbClr val="FF0000"/>
                </a:solidFill>
                <a:latin typeface="Times New Roman" panose="02020703060505090304" pitchFamily="18" charset="0"/>
                <a:ea typeface="宋体" panose="02010600030101010101" pitchFamily="2" charset="-122"/>
              </a:rPr>
              <a:t>留得住</a:t>
            </a:r>
            <a:r>
              <a:rPr lang="zh-CN" sz="2000" b="0">
                <a:solidFill>
                  <a:srgbClr val="FF0000"/>
                </a:solidFill>
                <a:latin typeface="Times New Roman" panose="02020703060505090304" pitchFamily="18" charset="0"/>
                <a:ea typeface="宋体" panose="02010600030101010101" pitchFamily="2" charset="-122"/>
                <a:cs typeface="Times New Roman" panose="02020703060505090304" pitchFamily="18" charset="0"/>
              </a:rPr>
              <a:t>”的“真爱</a:t>
            </a:r>
            <a:r>
              <a:rPr lang="zh-CN" sz="2000" b="0">
                <a:solidFill>
                  <a:srgbClr val="FF0000"/>
                </a:solidFill>
                <a:cs typeface="仿宋_GB2312" charset="0"/>
              </a:rPr>
              <a:t>、</a:t>
            </a:r>
            <a:r>
              <a:rPr lang="zh-CN" sz="2000" b="0">
                <a:solidFill>
                  <a:srgbClr val="FF0000"/>
                </a:solidFill>
                <a:latin typeface="Times New Roman" panose="02020703060505090304" pitchFamily="18" charset="0"/>
                <a:ea typeface="宋体" panose="02010600030101010101" pitchFamily="2" charset="-122"/>
              </a:rPr>
              <a:t>真学</a:t>
            </a:r>
            <a:r>
              <a:rPr lang="zh-CN" sz="2000" b="0">
                <a:solidFill>
                  <a:srgbClr val="FF0000"/>
                </a:solidFill>
                <a:cs typeface="仿宋_GB2312" charset="0"/>
              </a:rPr>
              <a:t>、</a:t>
            </a:r>
            <a:r>
              <a:rPr lang="zh-CN" sz="2000" b="0">
                <a:solidFill>
                  <a:srgbClr val="FF0000"/>
                </a:solidFill>
                <a:latin typeface="Times New Roman" panose="02020703060505090304" pitchFamily="18" charset="0"/>
                <a:ea typeface="宋体" panose="02010600030101010101" pitchFamily="2" charset="-122"/>
              </a:rPr>
              <a:t>真干</a:t>
            </a:r>
            <a:r>
              <a:rPr lang="zh-CN" sz="2000" b="0">
                <a:solidFill>
                  <a:srgbClr val="FF0000"/>
                </a:solidFill>
                <a:cs typeface="仿宋_GB2312" charset="0"/>
              </a:rPr>
              <a:t>、</a:t>
            </a:r>
            <a:r>
              <a:rPr lang="zh-CN" sz="2000" b="0">
                <a:solidFill>
                  <a:srgbClr val="FF0000"/>
                </a:solidFill>
                <a:latin typeface="Times New Roman" panose="02020703060505090304" pitchFamily="18" charset="0"/>
                <a:ea typeface="宋体" panose="02010600030101010101" pitchFamily="2" charset="-122"/>
              </a:rPr>
              <a:t>真本领</a:t>
            </a:r>
            <a:r>
              <a:rPr lang="zh-CN" sz="2000" b="0">
                <a:solidFill>
                  <a:srgbClr val="FF0000"/>
                </a:solidFill>
                <a:latin typeface="Times New Roman" panose="02020703060505090304" pitchFamily="18" charset="0"/>
                <a:ea typeface="宋体" panose="02010600030101010101" pitchFamily="2" charset="-122"/>
                <a:cs typeface="Times New Roman" panose="02020703060505090304" pitchFamily="18" charset="0"/>
              </a:rPr>
              <a:t>”（即“三得四真”）农业装备技术技能人才培养</a:t>
            </a:r>
            <a:r>
              <a:rPr lang="zh-CN" sz="2000" b="0">
                <a:solidFill>
                  <a:srgbClr val="FF0000"/>
                </a:solidFill>
                <a:cs typeface="仿宋_GB2312" charset="0"/>
              </a:rPr>
              <a:t>，</a:t>
            </a:r>
            <a:r>
              <a:rPr lang="zh-CN" sz="2000" b="0">
                <a:solidFill>
                  <a:srgbClr val="FF0000"/>
                </a:solidFill>
                <a:latin typeface="Times New Roman" panose="02020703060505090304" pitchFamily="18" charset="0"/>
                <a:ea typeface="宋体" panose="02010600030101010101" pitchFamily="2" charset="-122"/>
              </a:rPr>
              <a:t>服务国家战略</a:t>
            </a:r>
            <a:r>
              <a:rPr lang="zh-CN" sz="2000" b="0">
                <a:solidFill>
                  <a:srgbClr val="FF0000"/>
                </a:solidFill>
                <a:cs typeface="仿宋_GB2312" charset="0"/>
              </a:rPr>
              <a:t>。</a:t>
            </a:r>
            <a:endParaRPr lang="zh-CN" altLang="en-US" sz="2000"/>
          </a:p>
        </p:txBody>
      </p:sp>
      <p:sp>
        <p:nvSpPr>
          <p:cNvPr id="10" name="文本框 9"/>
          <p:cNvSpPr txBox="1"/>
          <p:nvPr/>
        </p:nvSpPr>
        <p:spPr>
          <a:xfrm>
            <a:off x="119062" y="1036637"/>
            <a:ext cx="5080000" cy="398780"/>
          </a:xfrm>
          <a:prstGeom prst="rect">
            <a:avLst/>
          </a:prstGeom>
          <a:noFill/>
          <a:ln w="9525">
            <a:noFill/>
          </a:ln>
        </p:spPr>
        <p:txBody>
          <a:bodyPr>
            <a:spAutoFit/>
          </a:bodyPr>
          <a:lstStyle/>
          <a:p>
            <a:pPr indent="0"/>
            <a:r>
              <a:rPr lang="en-US" sz="2000" b="0">
                <a:solidFill>
                  <a:srgbClr val="000000"/>
                </a:solidFill>
                <a:latin typeface="Times New Roman" panose="02020703060505090304" pitchFamily="18" charset="0"/>
                <a:cs typeface="仿宋_GB2312" charset="0"/>
              </a:rPr>
              <a:t>1</a:t>
            </a:r>
            <a:r>
              <a:rPr lang="zh-CN" sz="2000" b="0">
                <a:solidFill>
                  <a:srgbClr val="000000"/>
                </a:solidFill>
                <a:cs typeface="仿宋_GB2312" charset="0"/>
              </a:rPr>
              <a:t>、成果的特色</a:t>
            </a:r>
            <a:endParaRPr lang="zh-CN" altLang="en-US" sz="2000"/>
          </a:p>
        </p:txBody>
      </p:sp>
      <p:sp>
        <p:nvSpPr>
          <p:cNvPr id="11" name="文本框 10"/>
          <p:cNvSpPr txBox="1"/>
          <p:nvPr/>
        </p:nvSpPr>
        <p:spPr>
          <a:xfrm>
            <a:off x="478790" y="3645535"/>
            <a:ext cx="8054975" cy="398780"/>
          </a:xfrm>
          <a:prstGeom prst="rect">
            <a:avLst/>
          </a:prstGeom>
          <a:noFill/>
          <a:ln w="9525">
            <a:noFill/>
          </a:ln>
        </p:spPr>
        <p:txBody>
          <a:bodyPr wrap="square">
            <a:spAutoFit/>
          </a:bodyPr>
          <a:lstStyle/>
          <a:p>
            <a:pPr indent="0"/>
            <a:r>
              <a:rPr lang="zh-CN" sz="2000" b="0">
                <a:solidFill>
                  <a:srgbClr val="000000"/>
                </a:solidFill>
                <a:ea typeface="宋体" panose="02010600030101010101" pitchFamily="2" charset="-122"/>
              </a:rPr>
              <a:t>（1）</a:t>
            </a:r>
            <a:r>
              <a:rPr lang="zh-CN" sz="2000" b="0">
                <a:solidFill>
                  <a:srgbClr val="000000"/>
                </a:solidFill>
                <a:latin typeface="Times New Roman" panose="02020703060505090304" pitchFamily="18" charset="0"/>
                <a:ea typeface="宋体" panose="02010600030101010101" pitchFamily="2" charset="-122"/>
              </a:rPr>
              <a:t>形成</a:t>
            </a:r>
            <a:r>
              <a:rPr lang="zh-CN" sz="2000" b="0">
                <a:solidFill>
                  <a:srgbClr val="000000"/>
                </a:solidFill>
                <a:latin typeface="Times New Roman" panose="02020703060505090304" pitchFamily="18" charset="0"/>
                <a:ea typeface="宋体" panose="02010600030101010101" pitchFamily="2" charset="-122"/>
                <a:cs typeface="Times New Roman" panose="02020703060505090304" pitchFamily="18" charset="0"/>
              </a:rPr>
              <a:t>“三得四真”农业装备技术技能人才培养样本</a:t>
            </a:r>
            <a:endParaRPr lang="zh-CN" altLang="en-US" sz="2000"/>
          </a:p>
        </p:txBody>
      </p:sp>
      <p:sp>
        <p:nvSpPr>
          <p:cNvPr id="12" name="文本框 11"/>
          <p:cNvSpPr txBox="1"/>
          <p:nvPr/>
        </p:nvSpPr>
        <p:spPr>
          <a:xfrm>
            <a:off x="118745" y="4365625"/>
            <a:ext cx="7048500" cy="398780"/>
          </a:xfrm>
          <a:prstGeom prst="rect">
            <a:avLst/>
          </a:prstGeom>
          <a:noFill/>
          <a:ln w="9525">
            <a:noFill/>
          </a:ln>
        </p:spPr>
        <p:txBody>
          <a:bodyPr wrap="square">
            <a:spAutoFit/>
          </a:bodyPr>
          <a:lstStyle/>
          <a:p>
            <a:pPr indent="355600"/>
            <a:r>
              <a:rPr lang="zh-CN" sz="2000" b="0">
                <a:solidFill>
                  <a:srgbClr val="000000"/>
                </a:solidFill>
                <a:cs typeface="仿宋_GB2312" charset="0"/>
              </a:rPr>
              <a:t>（</a:t>
            </a:r>
            <a:r>
              <a:rPr lang="en-US" sz="2000" b="0">
                <a:solidFill>
                  <a:srgbClr val="000000"/>
                </a:solidFill>
                <a:latin typeface="Times New Roman" panose="02020703060505090304" pitchFamily="18" charset="0"/>
                <a:cs typeface="仿宋_GB2312" charset="0"/>
              </a:rPr>
              <a:t>2</a:t>
            </a:r>
            <a:r>
              <a:rPr lang="zh-CN" sz="2000" b="0">
                <a:solidFill>
                  <a:srgbClr val="000000"/>
                </a:solidFill>
                <a:cs typeface="仿宋_GB2312" charset="0"/>
              </a:rPr>
              <a:t>）</a:t>
            </a:r>
            <a:r>
              <a:rPr lang="zh-CN" sz="2000" b="0">
                <a:solidFill>
                  <a:srgbClr val="000000"/>
                </a:solidFill>
                <a:latin typeface="Times New Roman" panose="02020703060505090304" pitchFamily="18" charset="0"/>
                <a:ea typeface="宋体" panose="02010600030101010101" pitchFamily="2" charset="-122"/>
              </a:rPr>
              <a:t>创新</a:t>
            </a:r>
            <a:r>
              <a:rPr lang="zh-CN" sz="2000" b="0">
                <a:solidFill>
                  <a:srgbClr val="000000"/>
                </a:solidFill>
                <a:latin typeface="Times New Roman" panose="02020703060505090304" pitchFamily="18" charset="0"/>
                <a:ea typeface="宋体" panose="02010600030101010101" pitchFamily="2" charset="-122"/>
                <a:cs typeface="Times New Roman" panose="02020703060505090304" pitchFamily="18" charset="0"/>
              </a:rPr>
              <a:t>“校政企共建</a:t>
            </a:r>
            <a:r>
              <a:rPr lang="zh-CN" sz="2000" b="0">
                <a:solidFill>
                  <a:srgbClr val="000000"/>
                </a:solidFill>
                <a:cs typeface="仿宋_GB2312" charset="0"/>
              </a:rPr>
              <a:t>、</a:t>
            </a:r>
            <a:r>
              <a:rPr lang="zh-CN" sz="2000" b="0">
                <a:solidFill>
                  <a:srgbClr val="000000"/>
                </a:solidFill>
                <a:latin typeface="Times New Roman" panose="02020703060505090304" pitchFamily="18" charset="0"/>
                <a:ea typeface="宋体" panose="02010600030101010101" pitchFamily="2" charset="-122"/>
              </a:rPr>
              <a:t>农机农艺融合</a:t>
            </a:r>
            <a:r>
              <a:rPr lang="zh-CN" sz="2000" b="0">
                <a:solidFill>
                  <a:srgbClr val="000000"/>
                </a:solidFill>
                <a:latin typeface="Times New Roman" panose="02020703060505090304" pitchFamily="18" charset="0"/>
                <a:ea typeface="宋体" panose="02010600030101010101" pitchFamily="2" charset="-122"/>
                <a:cs typeface="Times New Roman" panose="02020703060505090304" pitchFamily="18" charset="0"/>
              </a:rPr>
              <a:t>”人才培养模式</a:t>
            </a:r>
            <a:endParaRPr lang="zh-CN" altLang="en-US" sz="2000"/>
          </a:p>
        </p:txBody>
      </p:sp>
      <p:sp>
        <p:nvSpPr>
          <p:cNvPr id="14" name="文本框 13"/>
          <p:cNvSpPr txBox="1"/>
          <p:nvPr/>
        </p:nvSpPr>
        <p:spPr>
          <a:xfrm>
            <a:off x="118745" y="5157470"/>
            <a:ext cx="7314565" cy="398780"/>
          </a:xfrm>
          <a:prstGeom prst="rect">
            <a:avLst/>
          </a:prstGeom>
          <a:noFill/>
          <a:ln w="9525">
            <a:noFill/>
          </a:ln>
        </p:spPr>
        <p:txBody>
          <a:bodyPr wrap="square">
            <a:spAutoFit/>
          </a:bodyPr>
          <a:lstStyle/>
          <a:p>
            <a:pPr indent="355600"/>
            <a:r>
              <a:rPr lang="zh-CN" sz="2000" b="0">
                <a:solidFill>
                  <a:srgbClr val="000000"/>
                </a:solidFill>
                <a:cs typeface="仿宋_GB2312" charset="0"/>
              </a:rPr>
              <a:t>（</a:t>
            </a:r>
            <a:r>
              <a:rPr lang="en-US" sz="2000" b="0">
                <a:solidFill>
                  <a:srgbClr val="000000"/>
                </a:solidFill>
                <a:latin typeface="Times New Roman" panose="02020703060505090304" pitchFamily="18" charset="0"/>
                <a:cs typeface="仿宋_GB2312" charset="0"/>
              </a:rPr>
              <a:t>3</a:t>
            </a:r>
            <a:r>
              <a:rPr lang="zh-CN" sz="2000" b="0">
                <a:solidFill>
                  <a:srgbClr val="000000"/>
                </a:solidFill>
                <a:cs typeface="仿宋_GB2312" charset="0"/>
              </a:rPr>
              <a:t>）</a:t>
            </a:r>
            <a:r>
              <a:rPr lang="zh-CN" sz="2000" b="0">
                <a:solidFill>
                  <a:srgbClr val="000000"/>
                </a:solidFill>
                <a:latin typeface="Times New Roman" panose="02020703060505090304" pitchFamily="18" charset="0"/>
                <a:ea typeface="宋体" panose="02010600030101010101" pitchFamily="2" charset="-122"/>
              </a:rPr>
              <a:t>首创</a:t>
            </a:r>
            <a:r>
              <a:rPr lang="zh-CN" sz="2000" b="0">
                <a:solidFill>
                  <a:srgbClr val="000000"/>
                </a:solidFill>
                <a:latin typeface="Times New Roman" panose="02020703060505090304" pitchFamily="18" charset="0"/>
                <a:ea typeface="宋体" panose="02010600030101010101" pitchFamily="2" charset="-122"/>
                <a:cs typeface="Times New Roman" panose="02020703060505090304" pitchFamily="18" charset="0"/>
              </a:rPr>
              <a:t>“榜样引领</a:t>
            </a:r>
            <a:r>
              <a:rPr lang="zh-CN" sz="2000" b="0">
                <a:solidFill>
                  <a:srgbClr val="000000"/>
                </a:solidFill>
                <a:cs typeface="仿宋_GB2312" charset="0"/>
              </a:rPr>
              <a:t>、</a:t>
            </a:r>
            <a:r>
              <a:rPr lang="zh-CN" sz="2000" b="0">
                <a:solidFill>
                  <a:srgbClr val="000000"/>
                </a:solidFill>
                <a:latin typeface="Times New Roman" panose="02020703060505090304" pitchFamily="18" charset="0"/>
                <a:ea typeface="宋体" panose="02010600030101010101" pitchFamily="2" charset="-122"/>
              </a:rPr>
              <a:t>体验感悟</a:t>
            </a:r>
            <a:r>
              <a:rPr lang="zh-CN" sz="2000" b="0">
                <a:solidFill>
                  <a:srgbClr val="000000"/>
                </a:solidFill>
                <a:latin typeface="Times New Roman" panose="02020703060505090304" pitchFamily="18" charset="0"/>
                <a:ea typeface="宋体" panose="02010600030101010101" pitchFamily="2" charset="-122"/>
                <a:cs typeface="Times New Roman" panose="02020703060505090304" pitchFamily="18" charset="0"/>
              </a:rPr>
              <a:t>”课程思政新模式</a:t>
            </a:r>
            <a:endParaRPr lang="zh-CN" altLang="en-US" sz="2000"/>
          </a:p>
        </p:txBody>
      </p:sp>
      <p:sp>
        <p:nvSpPr>
          <p:cNvPr id="15" name="文本框 14"/>
          <p:cNvSpPr txBox="1"/>
          <p:nvPr/>
        </p:nvSpPr>
        <p:spPr>
          <a:xfrm>
            <a:off x="118745" y="5878195"/>
            <a:ext cx="10443210" cy="398780"/>
          </a:xfrm>
          <a:prstGeom prst="rect">
            <a:avLst/>
          </a:prstGeom>
          <a:noFill/>
          <a:ln w="9525">
            <a:noFill/>
          </a:ln>
        </p:spPr>
        <p:txBody>
          <a:bodyPr wrap="square">
            <a:spAutoFit/>
          </a:bodyPr>
          <a:lstStyle/>
          <a:p>
            <a:pPr indent="355600">
              <a:buClrTx/>
              <a:buSzTx/>
              <a:buFontTx/>
            </a:pPr>
            <a:r>
              <a:rPr lang="zh-CN" sz="2000" b="0">
                <a:solidFill>
                  <a:srgbClr val="000000"/>
                </a:solidFill>
                <a:cs typeface="仿宋_GB2312" charset="0"/>
              </a:rPr>
              <a:t>（</a:t>
            </a:r>
            <a:r>
              <a:rPr lang="en-US" sz="2000" b="0">
                <a:solidFill>
                  <a:srgbClr val="000000"/>
                </a:solidFill>
                <a:latin typeface="Times New Roman" panose="02020703060505090304" pitchFamily="18" charset="0"/>
                <a:cs typeface="仿宋_GB2312" charset="0"/>
              </a:rPr>
              <a:t>4</a:t>
            </a:r>
            <a:r>
              <a:rPr lang="zh-CN" sz="2000" b="0">
                <a:solidFill>
                  <a:srgbClr val="000000"/>
                </a:solidFill>
                <a:cs typeface="仿宋_GB2312" charset="0"/>
              </a:rPr>
              <a:t>）</a:t>
            </a:r>
            <a:r>
              <a:rPr lang="zh-CN" sz="2000" b="0">
                <a:solidFill>
                  <a:srgbClr val="000000"/>
                </a:solidFill>
                <a:latin typeface="Times New Roman" panose="02020703060505090304" pitchFamily="18" charset="0"/>
                <a:ea typeface="宋体" panose="02010600030101010101" pitchFamily="2" charset="-122"/>
                <a:cs typeface="Times New Roman" panose="02020703060505090304" pitchFamily="18" charset="0"/>
              </a:rPr>
              <a:t>牵头组建了中国农业装备职业教育集团、智能农业装备技术创新协同中心</a:t>
            </a:r>
            <a:endParaRPr lang="zh-CN" sz="2000">
              <a:solidFill>
                <a:srgbClr val="000000"/>
              </a:solidFill>
              <a:latin typeface="Times New Roman" panose="02020703060505090304" pitchFamily="18" charset="0"/>
              <a:ea typeface="宋体" panose="02010600030101010101" pitchFamily="2" charset="-122"/>
              <a:cs typeface="Times New Roman" panose="02020703060505090304" pitchFamily="18" charset="0"/>
            </a:endParaRPr>
          </a:p>
        </p:txBody>
      </p:sp>
      <p:sp>
        <p:nvSpPr>
          <p:cNvPr id="16" name="文本框 15"/>
          <p:cNvSpPr txBox="1"/>
          <p:nvPr/>
        </p:nvSpPr>
        <p:spPr>
          <a:xfrm>
            <a:off x="119062" y="2782252"/>
            <a:ext cx="5080000" cy="398780"/>
          </a:xfrm>
          <a:prstGeom prst="rect">
            <a:avLst/>
          </a:prstGeom>
          <a:noFill/>
          <a:ln w="9525">
            <a:noFill/>
          </a:ln>
        </p:spPr>
        <p:txBody>
          <a:bodyPr>
            <a:spAutoFit/>
          </a:bodyPr>
          <a:lstStyle/>
          <a:p>
            <a:pPr indent="0"/>
            <a:r>
              <a:rPr lang="en-US" sz="2000" b="0">
                <a:solidFill>
                  <a:srgbClr val="000000"/>
                </a:solidFill>
                <a:latin typeface="Times New Roman" panose="02020703060505090304" pitchFamily="18" charset="0"/>
                <a:cs typeface="仿宋_GB2312" charset="0"/>
              </a:rPr>
              <a:t>2</a:t>
            </a:r>
            <a:r>
              <a:rPr lang="zh-CN" sz="2000" b="0">
                <a:solidFill>
                  <a:srgbClr val="000000"/>
                </a:solidFill>
                <a:cs typeface="仿宋_GB2312" charset="0"/>
              </a:rPr>
              <a:t>、成果的创新之处：理论创新和实践创新</a:t>
            </a:r>
            <a:endParaRPr lang="zh-CN" altLang="en-US"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7"/>
          <p:cNvSpPr txBox="1"/>
          <p:nvPr/>
        </p:nvSpPr>
        <p:spPr>
          <a:xfrm>
            <a:off x="1" y="344417"/>
            <a:ext cx="3070869" cy="429895"/>
          </a:xfrm>
          <a:prstGeom prst="rect">
            <a:avLst/>
          </a:prstGeom>
          <a:solidFill>
            <a:srgbClr val="0070C0"/>
          </a:solidFill>
        </p:spPr>
        <p:txBody>
          <a:bodyPr wrap="square" rtlCol="0">
            <a:spAutoFit/>
          </a:bodyPr>
          <a:lstStyle/>
          <a:p>
            <a:r>
              <a:rPr lang="en-US" altLang="zh-CN" sz="2200" dirty="0">
                <a:solidFill>
                  <a:prstClr val="white"/>
                </a:solidFill>
                <a:ea typeface="微软雅黑" panose="020B0503020204020204" charset="-122"/>
              </a:rPr>
              <a:t> </a:t>
            </a:r>
            <a:r>
              <a:rPr lang="zh-CN" altLang="en-US" sz="2000" dirty="0">
                <a:solidFill>
                  <a:prstClr val="white"/>
                </a:solidFill>
                <a:ea typeface="微软雅黑" panose="020B0503020204020204" charset="-122"/>
              </a:rPr>
              <a:t>三</a:t>
            </a:r>
            <a:r>
              <a:rPr lang="en-US" altLang="zh-CN" sz="2200" dirty="0">
                <a:solidFill>
                  <a:prstClr val="white"/>
                </a:solidFill>
                <a:ea typeface="微软雅黑" panose="020B0503020204020204" charset="-122"/>
              </a:rPr>
              <a:t>.</a:t>
            </a:r>
            <a:r>
              <a:rPr lang="zh-CN" altLang="en-US" sz="2000" dirty="0">
                <a:solidFill>
                  <a:prstClr val="white"/>
                </a:solidFill>
                <a:ea typeface="微软雅黑" panose="020B0503020204020204" charset="-122"/>
              </a:rPr>
              <a:t>成果的特色和创新</a:t>
            </a:r>
            <a:endParaRPr lang="zh-CN" altLang="en-US" sz="2000" dirty="0">
              <a:solidFill>
                <a:prstClr val="white"/>
              </a:solidFill>
              <a:ea typeface="微软雅黑" panose="020B0503020204020204" charset="-122"/>
            </a:endParaRPr>
          </a:p>
        </p:txBody>
      </p:sp>
      <p:sp>
        <p:nvSpPr>
          <p:cNvPr id="10" name="文本框 9"/>
          <p:cNvSpPr txBox="1"/>
          <p:nvPr/>
        </p:nvSpPr>
        <p:spPr>
          <a:xfrm>
            <a:off x="150495" y="1341755"/>
            <a:ext cx="11888470" cy="4707890"/>
          </a:xfrm>
          <a:prstGeom prst="rect">
            <a:avLst/>
          </a:prstGeom>
          <a:noFill/>
          <a:ln w="9525">
            <a:noFill/>
          </a:ln>
        </p:spPr>
        <p:txBody>
          <a:bodyPr wrap="square">
            <a:spAutoFit/>
          </a:bodyPr>
          <a:lstStyle/>
          <a:p>
            <a:pPr indent="0">
              <a:lnSpc>
                <a:spcPct val="150000"/>
              </a:lnSpc>
            </a:pPr>
            <a:r>
              <a:rPr lang="en-US" sz="2000" b="0">
                <a:solidFill>
                  <a:srgbClr val="000000"/>
                </a:solidFill>
                <a:cs typeface="仿宋_GB2312" charset="0"/>
              </a:rPr>
              <a:t>      </a:t>
            </a:r>
            <a:r>
              <a:rPr sz="2000" b="0">
                <a:solidFill>
                  <a:srgbClr val="000000"/>
                </a:solidFill>
                <a:cs typeface="仿宋_GB2312" charset="0"/>
              </a:rPr>
              <a:t>（1）资源库得到广泛应用。农业装备资源库建成后，在新疆农职院，辽宁农业工程职院等10多家高职院校中推广应用，有效的提高了农业装备应用技术人才的培养质量。</a:t>
            </a:r>
            <a:endParaRPr sz="2000" b="0">
              <a:solidFill>
                <a:srgbClr val="000000"/>
              </a:solidFill>
              <a:cs typeface="仿宋_GB2312" charset="0"/>
            </a:endParaRPr>
          </a:p>
          <a:p>
            <a:pPr indent="0">
              <a:lnSpc>
                <a:spcPct val="150000"/>
              </a:lnSpc>
            </a:pPr>
            <a:endParaRPr sz="2000" b="0">
              <a:solidFill>
                <a:srgbClr val="000000"/>
              </a:solidFill>
              <a:cs typeface="仿宋_GB2312" charset="0"/>
            </a:endParaRPr>
          </a:p>
          <a:p>
            <a:pPr indent="0">
              <a:lnSpc>
                <a:spcPct val="150000"/>
              </a:lnSpc>
            </a:pPr>
            <a:r>
              <a:rPr sz="2000" b="0">
                <a:solidFill>
                  <a:srgbClr val="000000"/>
                </a:solidFill>
                <a:cs typeface="仿宋_GB2312" charset="0"/>
              </a:rPr>
              <a:t>    </a:t>
            </a:r>
            <a:r>
              <a:rPr lang="en-US" sz="2000" b="0">
                <a:solidFill>
                  <a:srgbClr val="000000"/>
                </a:solidFill>
                <a:cs typeface="仿宋_GB2312" charset="0"/>
              </a:rPr>
              <a:t> </a:t>
            </a:r>
            <a:r>
              <a:rPr sz="2000" b="0">
                <a:solidFill>
                  <a:srgbClr val="000000"/>
                </a:solidFill>
                <a:cs typeface="仿宋_GB2312" charset="0"/>
              </a:rPr>
              <a:t>（2）农业装备专家服务团培训农村农机从业人员1500人次；“湘微农职”农装技术服务频道公众号和湖南省农机技术交流群，为农机从业人员提供线上咨询与服务。</a:t>
            </a:r>
            <a:endParaRPr sz="2000" b="0">
              <a:solidFill>
                <a:srgbClr val="000000"/>
              </a:solidFill>
              <a:cs typeface="仿宋_GB2312" charset="0"/>
            </a:endParaRPr>
          </a:p>
          <a:p>
            <a:pPr indent="0">
              <a:lnSpc>
                <a:spcPct val="150000"/>
              </a:lnSpc>
            </a:pPr>
            <a:endParaRPr sz="2000" b="0">
              <a:solidFill>
                <a:srgbClr val="000000"/>
              </a:solidFill>
              <a:cs typeface="仿宋_GB2312" charset="0"/>
            </a:endParaRPr>
          </a:p>
          <a:p>
            <a:pPr indent="0">
              <a:lnSpc>
                <a:spcPct val="150000"/>
              </a:lnSpc>
            </a:pPr>
            <a:r>
              <a:rPr sz="2000" b="0">
                <a:solidFill>
                  <a:srgbClr val="000000"/>
                </a:solidFill>
                <a:cs typeface="仿宋_GB2312" charset="0"/>
              </a:rPr>
              <a:t>    </a:t>
            </a:r>
            <a:r>
              <a:rPr lang="en-US" sz="2000" b="0">
                <a:solidFill>
                  <a:srgbClr val="000000"/>
                </a:solidFill>
                <a:cs typeface="仿宋_GB2312" charset="0"/>
              </a:rPr>
              <a:t> </a:t>
            </a:r>
            <a:r>
              <a:rPr sz="2000" b="0">
                <a:solidFill>
                  <a:srgbClr val="000000"/>
                </a:solidFill>
                <a:cs typeface="仿宋_GB2312" charset="0"/>
              </a:rPr>
              <a:t>（3）主持制定了湖南省中职农业机械使用与维护专业标准，湖南省高职院校农业装备应用技术专业技能抽查标准；参与制定了农业装备应用技术实训场地建设标准。培训中职农业装备技术专业师资40人。成功组织了湖南省职业院校技能大赛农机维修赛项竞赛和湖南省农机手技能大赛，完成湖南省中职全国职业院校技能大赛农机维修赛项参赛选手的集训任务，取得国家三等奖3项。</a:t>
            </a:r>
            <a:endParaRPr sz="2000" b="0">
              <a:solidFill>
                <a:srgbClr val="000000"/>
              </a:solidFill>
              <a:cs typeface="仿宋_GB2312" charset="0"/>
            </a:endParaRPr>
          </a:p>
        </p:txBody>
      </p:sp>
      <p:grpSp>
        <p:nvGrpSpPr>
          <p:cNvPr id="2" name="组合 1"/>
          <p:cNvGrpSpPr/>
          <p:nvPr/>
        </p:nvGrpSpPr>
        <p:grpSpPr>
          <a:xfrm>
            <a:off x="3814445" y="335915"/>
            <a:ext cx="1591945" cy="444500"/>
            <a:chOff x="8379434" y="1182521"/>
            <a:chExt cx="2504320" cy="444660"/>
          </a:xfrm>
        </p:grpSpPr>
        <p:sp>
          <p:nvSpPr>
            <p:cNvPr id="5" name="Freeform 56"/>
            <p:cNvSpPr/>
            <p:nvPr/>
          </p:nvSpPr>
          <p:spPr bwMode="auto">
            <a:xfrm>
              <a:off x="8379434" y="1182521"/>
              <a:ext cx="2499610" cy="444660"/>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F6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17"/>
            <p:cNvSpPr txBox="1"/>
            <p:nvPr/>
          </p:nvSpPr>
          <p:spPr>
            <a:xfrm>
              <a:off x="8543092" y="1221287"/>
              <a:ext cx="2340662" cy="368433"/>
            </a:xfrm>
            <a:prstGeom prst="rect">
              <a:avLst/>
            </a:prstGeom>
            <a:noFill/>
          </p:spPr>
          <p:txBody>
            <a:bodyPr wrap="square" rtlCol="0">
              <a:spAutoFit/>
            </a:bodyPr>
            <a:lstStyle/>
            <a:p>
              <a:pPr marR="0" algn="l" defTabSz="1218565">
                <a:buNone/>
              </a:pPr>
              <a:r>
                <a:rPr lang="zh-CN" altLang="en-US" sz="1800" dirty="0">
                  <a:solidFill>
                    <a:prstClr val="white"/>
                  </a:solidFill>
                  <a:ea typeface="微软雅黑" panose="020B0503020204020204" charset="-122"/>
                  <a:sym typeface="+mn-ea"/>
                </a:rPr>
                <a:t>社会反响</a:t>
              </a:r>
              <a:endParaRPr lang="zh-CN" altLang="en-US" sz="1800" dirty="0">
                <a:solidFill>
                  <a:prstClr val="white"/>
                </a:solidFill>
                <a:ea typeface="微软雅黑" panose="020B0503020204020204" charset="-122"/>
                <a:sym typeface="+mn-ea"/>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a:duotone>
              <a:schemeClr val="bg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30877" y="0"/>
            <a:ext cx="12192000" cy="6858000"/>
          </a:xfrm>
          <a:prstGeom prst="rect">
            <a:avLst/>
          </a:prstGeom>
        </p:spPr>
      </p:pic>
      <p:sp>
        <p:nvSpPr>
          <p:cNvPr id="2" name="矩形 1"/>
          <p:cNvSpPr/>
          <p:nvPr/>
        </p:nvSpPr>
        <p:spPr>
          <a:xfrm>
            <a:off x="0" y="0"/>
            <a:ext cx="4150990" cy="68595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2206774" y="535826"/>
            <a:ext cx="1569660" cy="923330"/>
          </a:xfrm>
          <a:prstGeom prst="rect">
            <a:avLst/>
          </a:prstGeom>
          <a:noFill/>
        </p:spPr>
        <p:txBody>
          <a:bodyPr wrap="none" rtlCol="0">
            <a:spAutoFit/>
          </a:bodyPr>
          <a:lstStyle/>
          <a:p>
            <a:r>
              <a:rPr lang="zh-CN" altLang="en-US" sz="5400" dirty="0">
                <a:solidFill>
                  <a:schemeClr val="bg1"/>
                </a:solidFill>
                <a:latin typeface="方正粗倩简体" pitchFamily="65" charset="-122"/>
                <a:ea typeface="方正粗倩简体" pitchFamily="65" charset="-122"/>
              </a:rPr>
              <a:t>目录</a:t>
            </a:r>
            <a:endParaRPr lang="zh-CN" altLang="en-US" dirty="0">
              <a:solidFill>
                <a:schemeClr val="bg1"/>
              </a:solidFill>
              <a:latin typeface="方正粗倩简体" pitchFamily="65" charset="-122"/>
              <a:ea typeface="方正粗倩简体" pitchFamily="65" charset="-122"/>
            </a:endParaRPr>
          </a:p>
        </p:txBody>
      </p:sp>
      <p:sp>
        <p:nvSpPr>
          <p:cNvPr id="4" name="TextBox 3"/>
          <p:cNvSpPr txBox="1"/>
          <p:nvPr/>
        </p:nvSpPr>
        <p:spPr>
          <a:xfrm>
            <a:off x="2206774" y="1330116"/>
            <a:ext cx="1790875" cy="523220"/>
          </a:xfrm>
          <a:prstGeom prst="rect">
            <a:avLst/>
          </a:prstGeom>
          <a:noFill/>
        </p:spPr>
        <p:txBody>
          <a:bodyPr wrap="none" rtlCol="0">
            <a:spAutoFit/>
          </a:bodyPr>
          <a:lstStyle/>
          <a:p>
            <a:r>
              <a:rPr lang="en-US" altLang="zh-CN" dirty="0">
                <a:solidFill>
                  <a:schemeClr val="bg1"/>
                </a:solidFill>
                <a:latin typeface="方正粗倩简体" pitchFamily="65" charset="-122"/>
                <a:ea typeface="方正粗倩简体" pitchFamily="65" charset="-122"/>
              </a:rPr>
              <a:t>Contents</a:t>
            </a:r>
            <a:endParaRPr lang="zh-CN" altLang="en-US" dirty="0">
              <a:solidFill>
                <a:schemeClr val="bg1"/>
              </a:solidFill>
              <a:latin typeface="方正粗倩简体" pitchFamily="65" charset="-122"/>
              <a:ea typeface="方正粗倩简体" pitchFamily="65" charset="-122"/>
            </a:endParaRPr>
          </a:p>
        </p:txBody>
      </p:sp>
      <p:grpSp>
        <p:nvGrpSpPr>
          <p:cNvPr id="9" name="组合 8"/>
          <p:cNvGrpSpPr/>
          <p:nvPr/>
        </p:nvGrpSpPr>
        <p:grpSpPr>
          <a:xfrm>
            <a:off x="5519074" y="978525"/>
            <a:ext cx="4189769" cy="870747"/>
            <a:chOff x="4199241" y="1244980"/>
            <a:chExt cx="4190317" cy="870545"/>
          </a:xfrm>
        </p:grpSpPr>
        <p:sp>
          <p:nvSpPr>
            <p:cNvPr id="10" name="TextBox 12"/>
            <p:cNvSpPr txBox="1"/>
            <p:nvPr/>
          </p:nvSpPr>
          <p:spPr>
            <a:xfrm>
              <a:off x="4199241" y="1244980"/>
              <a:ext cx="468398"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srgbClr val="0070C0"/>
                  </a:solidFill>
                  <a:effectLst/>
                  <a:uLnTx/>
                  <a:uFillTx/>
                  <a:latin typeface="华文细黑" panose="02010600040101010101" pitchFamily="2" charset="-122"/>
                  <a:ea typeface="华文细黑" panose="02010600040101010101" pitchFamily="2" charset="-122"/>
                </a:rPr>
                <a:t>1</a:t>
              </a:r>
              <a:endParaRPr kumimoji="0" lang="zh-CN" altLang="en-US" sz="4000" b="0" i="0" u="none" strike="noStrike" kern="0" cap="none" spc="0" normalizeH="0" baseline="0" noProof="0" dirty="0">
                <a:ln>
                  <a:noFill/>
                </a:ln>
                <a:solidFill>
                  <a:srgbClr val="0070C0"/>
                </a:solidFill>
                <a:effectLst/>
                <a:uLnTx/>
                <a:uFillTx/>
                <a:latin typeface="华文细黑" panose="02010600040101010101" pitchFamily="2" charset="-122"/>
                <a:ea typeface="华文细黑" panose="02010600040101010101" pitchFamily="2" charset="-122"/>
              </a:endParaRPr>
            </a:p>
          </p:txBody>
        </p:sp>
        <p:cxnSp>
          <p:nvCxnSpPr>
            <p:cNvPr id="11" name="直接连接符 10"/>
            <p:cNvCxnSpPr/>
            <p:nvPr/>
          </p:nvCxnSpPr>
          <p:spPr>
            <a:xfrm flipH="1">
              <a:off x="4317464" y="1460087"/>
              <a:ext cx="404008" cy="492779"/>
            </a:xfrm>
            <a:prstGeom prst="line">
              <a:avLst/>
            </a:prstGeom>
            <a:noFill/>
            <a:ln w="6350" cap="flat" cmpd="sng" algn="ctr">
              <a:solidFill>
                <a:sysClr val="window" lastClr="FFFFFF">
                  <a:lumMod val="75000"/>
                </a:sysClr>
              </a:solidFill>
              <a:prstDash val="solid"/>
              <a:miter lim="800000"/>
            </a:ln>
            <a:effectLst/>
          </p:spPr>
        </p:cxnSp>
        <p:sp>
          <p:nvSpPr>
            <p:cNvPr id="12" name="TextBox 14"/>
            <p:cNvSpPr txBox="1"/>
            <p:nvPr/>
          </p:nvSpPr>
          <p:spPr>
            <a:xfrm>
              <a:off x="4548576" y="1532095"/>
              <a:ext cx="3840982" cy="583430"/>
            </a:xfrm>
            <a:prstGeom prst="rect">
              <a:avLst/>
            </a:prstGeom>
            <a:noFill/>
          </p:spPr>
          <p:txBody>
            <a:bodyPr wrap="none" rtlCol="0">
              <a:spAutoFit/>
            </a:bodyPr>
            <a:lstStyle/>
            <a:p>
              <a:pPr lvl="0" algn="l" defTabSz="914400">
                <a:defRPr/>
              </a:pPr>
              <a:r>
                <a:rPr sz="3200" kern="0" dirty="0">
                  <a:solidFill>
                    <a:srgbClr val="0070C0"/>
                  </a:solidFill>
                  <a:latin typeface="微软雅黑" panose="020B0503020204020204" charset="-122"/>
                  <a:ea typeface="华康俪金黑W8(P)"/>
                </a:rPr>
                <a:t>成果研究和改革基础</a:t>
              </a:r>
              <a:endParaRPr sz="3200" kern="0" dirty="0">
                <a:solidFill>
                  <a:srgbClr val="0070C0"/>
                </a:solidFill>
                <a:latin typeface="微软雅黑" panose="020B0503020204020204" charset="-122"/>
                <a:ea typeface="华康俪金黑W8(P)"/>
              </a:endParaRPr>
            </a:p>
          </p:txBody>
        </p:sp>
      </p:grpSp>
      <p:grpSp>
        <p:nvGrpSpPr>
          <p:cNvPr id="13" name="组合 12"/>
          <p:cNvGrpSpPr/>
          <p:nvPr/>
        </p:nvGrpSpPr>
        <p:grpSpPr>
          <a:xfrm>
            <a:off x="5519075" y="2349470"/>
            <a:ext cx="4692837" cy="896882"/>
            <a:chOff x="4127706" y="1218851"/>
            <a:chExt cx="4693454" cy="896674"/>
          </a:xfrm>
        </p:grpSpPr>
        <p:sp>
          <p:nvSpPr>
            <p:cNvPr id="14" name="TextBox 12"/>
            <p:cNvSpPr txBox="1"/>
            <p:nvPr/>
          </p:nvSpPr>
          <p:spPr>
            <a:xfrm>
              <a:off x="4127706" y="1218851"/>
              <a:ext cx="468398"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srgbClr val="0070C0"/>
                  </a:solidFill>
                  <a:effectLst/>
                  <a:uLnTx/>
                  <a:uFillTx/>
                  <a:latin typeface="华文细黑" panose="02010600040101010101" pitchFamily="2" charset="-122"/>
                  <a:ea typeface="华文细黑" panose="02010600040101010101" pitchFamily="2" charset="-122"/>
                </a:rPr>
                <a:t>2</a:t>
              </a:r>
              <a:endParaRPr kumimoji="0" lang="zh-CN" altLang="en-US" sz="4000" b="0" i="0" u="none" strike="noStrike" kern="0" cap="none" spc="0" normalizeH="0" baseline="0" noProof="0" dirty="0">
                <a:ln>
                  <a:noFill/>
                </a:ln>
                <a:solidFill>
                  <a:srgbClr val="0070C0"/>
                </a:solidFill>
                <a:effectLst/>
                <a:uLnTx/>
                <a:uFillTx/>
                <a:latin typeface="华文细黑" panose="02010600040101010101" pitchFamily="2" charset="-122"/>
                <a:ea typeface="华文细黑" panose="02010600040101010101" pitchFamily="2" charset="-122"/>
              </a:endParaRPr>
            </a:p>
          </p:txBody>
        </p:sp>
        <p:cxnSp>
          <p:nvCxnSpPr>
            <p:cNvPr id="15" name="直接连接符 14"/>
            <p:cNvCxnSpPr/>
            <p:nvPr/>
          </p:nvCxnSpPr>
          <p:spPr>
            <a:xfrm flipH="1">
              <a:off x="4317464" y="1460087"/>
              <a:ext cx="404008" cy="492779"/>
            </a:xfrm>
            <a:prstGeom prst="line">
              <a:avLst/>
            </a:prstGeom>
            <a:noFill/>
            <a:ln w="6350" cap="flat" cmpd="sng" algn="ctr">
              <a:solidFill>
                <a:sysClr val="window" lastClr="FFFFFF">
                  <a:lumMod val="75000"/>
                </a:sysClr>
              </a:solidFill>
              <a:prstDash val="solid"/>
              <a:miter lim="800000"/>
            </a:ln>
            <a:effectLst/>
          </p:spPr>
        </p:cxnSp>
        <p:sp>
          <p:nvSpPr>
            <p:cNvPr id="16" name="TextBox 14"/>
            <p:cNvSpPr txBox="1"/>
            <p:nvPr/>
          </p:nvSpPr>
          <p:spPr>
            <a:xfrm>
              <a:off x="4573722" y="1532095"/>
              <a:ext cx="4247438" cy="583430"/>
            </a:xfrm>
            <a:prstGeom prst="rect">
              <a:avLst/>
            </a:prstGeom>
            <a:noFill/>
          </p:spPr>
          <p:txBody>
            <a:bodyPr wrap="none" rtlCol="0">
              <a:spAutoFit/>
            </a:bodyPr>
            <a:lstStyle/>
            <a:p>
              <a:pPr lvl="0" algn="l" defTabSz="914400">
                <a:defRPr/>
              </a:pPr>
              <a:r>
                <a:rPr sz="3200" kern="0" dirty="0">
                  <a:solidFill>
                    <a:srgbClr val="0070C0"/>
                  </a:solidFill>
                  <a:latin typeface="微软雅黑" panose="020B0503020204020204" charset="-122"/>
                  <a:ea typeface="华康俪金黑W8(P)"/>
                </a:rPr>
                <a:t>成果的研究和改革实践</a:t>
              </a:r>
              <a:endParaRPr sz="3200" kern="0" dirty="0">
                <a:solidFill>
                  <a:srgbClr val="0070C0"/>
                </a:solidFill>
                <a:latin typeface="微软雅黑" panose="020B0503020204020204" charset="-122"/>
                <a:ea typeface="华康俪金黑W8(P)"/>
              </a:endParaRPr>
            </a:p>
          </p:txBody>
        </p:sp>
      </p:grpSp>
      <p:grpSp>
        <p:nvGrpSpPr>
          <p:cNvPr id="18" name="组合 17"/>
          <p:cNvGrpSpPr/>
          <p:nvPr/>
        </p:nvGrpSpPr>
        <p:grpSpPr>
          <a:xfrm>
            <a:off x="5447321" y="4992240"/>
            <a:ext cx="4286438" cy="896882"/>
            <a:chOff x="4127706" y="1218851"/>
            <a:chExt cx="4287001" cy="896674"/>
          </a:xfrm>
        </p:grpSpPr>
        <p:sp>
          <p:nvSpPr>
            <p:cNvPr id="19" name="TextBox 12"/>
            <p:cNvSpPr txBox="1"/>
            <p:nvPr/>
          </p:nvSpPr>
          <p:spPr>
            <a:xfrm>
              <a:off x="4127706" y="1218851"/>
              <a:ext cx="480758" cy="7065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4000" b="0" i="0" u="none" strike="noStrike" kern="0" cap="none" spc="0" normalizeH="0" baseline="0" noProof="0" dirty="0">
                  <a:ln>
                    <a:noFill/>
                  </a:ln>
                  <a:solidFill>
                    <a:srgbClr val="0070C0"/>
                  </a:solidFill>
                  <a:effectLst/>
                  <a:uLnTx/>
                  <a:uFillTx/>
                  <a:latin typeface="华文细黑" panose="02010600040101010101" pitchFamily="2" charset="-122"/>
                  <a:ea typeface="华文细黑" panose="02010600040101010101" pitchFamily="2" charset="-122"/>
                </a:rPr>
                <a:t>4</a:t>
              </a:r>
              <a:endParaRPr kumimoji="0" lang="en-US" sz="4000" b="0" i="0" u="none" strike="noStrike" kern="0" cap="none" spc="0" normalizeH="0" baseline="0" noProof="0" dirty="0">
                <a:ln>
                  <a:noFill/>
                </a:ln>
                <a:solidFill>
                  <a:srgbClr val="0070C0"/>
                </a:solidFill>
                <a:effectLst/>
                <a:uLnTx/>
                <a:uFillTx/>
                <a:latin typeface="华文细黑" panose="02010600040101010101" pitchFamily="2" charset="-122"/>
                <a:ea typeface="华文细黑" panose="02010600040101010101" pitchFamily="2" charset="-122"/>
              </a:endParaRPr>
            </a:p>
          </p:txBody>
        </p:sp>
        <p:cxnSp>
          <p:nvCxnSpPr>
            <p:cNvPr id="20" name="直接连接符 19"/>
            <p:cNvCxnSpPr/>
            <p:nvPr/>
          </p:nvCxnSpPr>
          <p:spPr>
            <a:xfrm flipH="1">
              <a:off x="4317464" y="1460087"/>
              <a:ext cx="404008" cy="492779"/>
            </a:xfrm>
            <a:prstGeom prst="line">
              <a:avLst/>
            </a:prstGeom>
            <a:noFill/>
            <a:ln w="6350" cap="flat" cmpd="sng" algn="ctr">
              <a:solidFill>
                <a:sysClr val="window" lastClr="FFFFFF">
                  <a:lumMod val="75000"/>
                </a:sysClr>
              </a:solidFill>
              <a:prstDash val="solid"/>
              <a:miter lim="800000"/>
            </a:ln>
            <a:effectLst/>
          </p:spPr>
        </p:cxnSp>
        <p:sp>
          <p:nvSpPr>
            <p:cNvPr id="21" name="TextBox 14"/>
            <p:cNvSpPr txBox="1"/>
            <p:nvPr/>
          </p:nvSpPr>
          <p:spPr>
            <a:xfrm>
              <a:off x="4573722" y="1532095"/>
              <a:ext cx="3840985" cy="583430"/>
            </a:xfrm>
            <a:prstGeom prst="rect">
              <a:avLst/>
            </a:prstGeom>
            <a:noFill/>
          </p:spPr>
          <p:txBody>
            <a:bodyPr wrap="none" rtlCol="0">
              <a:spAutoFit/>
            </a:bodyPr>
            <a:lstStyle/>
            <a:p>
              <a:pPr lvl="0" algn="l" defTabSz="914400">
                <a:defRPr/>
              </a:pPr>
              <a:r>
                <a:rPr sz="3200" kern="0" dirty="0">
                  <a:solidFill>
                    <a:srgbClr val="0070C0"/>
                  </a:solidFill>
                  <a:latin typeface="微软雅黑" panose="020B0503020204020204" charset="-122"/>
                  <a:ea typeface="华康俪金黑W8(P)"/>
                </a:rPr>
                <a:t>成果深化和完善之处</a:t>
              </a:r>
              <a:endParaRPr sz="3200" kern="0" dirty="0">
                <a:solidFill>
                  <a:srgbClr val="0070C0"/>
                </a:solidFill>
                <a:latin typeface="微软雅黑" panose="020B0503020204020204" charset="-122"/>
                <a:ea typeface="华康俪金黑W8(P)"/>
              </a:endParaRPr>
            </a:p>
          </p:txBody>
        </p:sp>
      </p:grpSp>
      <p:grpSp>
        <p:nvGrpSpPr>
          <p:cNvPr id="17" name="组合 16"/>
          <p:cNvGrpSpPr/>
          <p:nvPr/>
        </p:nvGrpSpPr>
        <p:grpSpPr>
          <a:xfrm>
            <a:off x="5447320" y="3717895"/>
            <a:ext cx="3880038" cy="896882"/>
            <a:chOff x="4127706" y="1218851"/>
            <a:chExt cx="3880548" cy="896674"/>
          </a:xfrm>
        </p:grpSpPr>
        <p:sp>
          <p:nvSpPr>
            <p:cNvPr id="22" name="TextBox 12"/>
            <p:cNvSpPr txBox="1"/>
            <p:nvPr/>
          </p:nvSpPr>
          <p:spPr>
            <a:xfrm>
              <a:off x="4127706" y="1218851"/>
              <a:ext cx="480758" cy="7065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4000" b="0" i="0" u="none" strike="noStrike" kern="0" cap="none" spc="0" normalizeH="0" baseline="0" noProof="0" dirty="0">
                  <a:ln>
                    <a:noFill/>
                  </a:ln>
                  <a:solidFill>
                    <a:srgbClr val="0070C0"/>
                  </a:solidFill>
                  <a:effectLst/>
                  <a:uLnTx/>
                  <a:uFillTx/>
                  <a:latin typeface="华文细黑" panose="02010600040101010101" pitchFamily="2" charset="-122"/>
                  <a:ea typeface="华文细黑" panose="02010600040101010101" pitchFamily="2" charset="-122"/>
                </a:rPr>
                <a:t>3</a:t>
              </a:r>
              <a:endParaRPr kumimoji="0" lang="en-US" sz="4000" b="0" i="0" u="none" strike="noStrike" kern="0" cap="none" spc="0" normalizeH="0" baseline="0" noProof="0" dirty="0">
                <a:ln>
                  <a:noFill/>
                </a:ln>
                <a:solidFill>
                  <a:srgbClr val="0070C0"/>
                </a:solidFill>
                <a:effectLst/>
                <a:uLnTx/>
                <a:uFillTx/>
                <a:latin typeface="华文细黑" panose="02010600040101010101" pitchFamily="2" charset="-122"/>
                <a:ea typeface="华文细黑" panose="02010600040101010101" pitchFamily="2" charset="-122"/>
              </a:endParaRPr>
            </a:p>
          </p:txBody>
        </p:sp>
        <p:cxnSp>
          <p:nvCxnSpPr>
            <p:cNvPr id="23" name="直接连接符 22"/>
            <p:cNvCxnSpPr/>
            <p:nvPr/>
          </p:nvCxnSpPr>
          <p:spPr>
            <a:xfrm flipH="1">
              <a:off x="4317464" y="1460087"/>
              <a:ext cx="404008" cy="492779"/>
            </a:xfrm>
            <a:prstGeom prst="line">
              <a:avLst/>
            </a:prstGeom>
            <a:noFill/>
            <a:ln w="6350" cap="flat" cmpd="sng" algn="ctr">
              <a:solidFill>
                <a:sysClr val="window" lastClr="FFFFFF">
                  <a:lumMod val="75000"/>
                </a:sysClr>
              </a:solidFill>
              <a:prstDash val="solid"/>
              <a:miter lim="800000"/>
            </a:ln>
            <a:effectLst/>
          </p:spPr>
        </p:cxnSp>
        <p:sp>
          <p:nvSpPr>
            <p:cNvPr id="24" name="TextBox 14"/>
            <p:cNvSpPr txBox="1"/>
            <p:nvPr/>
          </p:nvSpPr>
          <p:spPr>
            <a:xfrm>
              <a:off x="4573722" y="1532095"/>
              <a:ext cx="3434532" cy="583430"/>
            </a:xfrm>
            <a:prstGeom prst="rect">
              <a:avLst/>
            </a:prstGeom>
            <a:noFill/>
          </p:spPr>
          <p:txBody>
            <a:bodyPr wrap="none" rtlCol="0">
              <a:spAutoFit/>
            </a:bodyPr>
            <a:lstStyle/>
            <a:p>
              <a:pPr lvl="0" algn="l" defTabSz="914400">
                <a:defRPr/>
              </a:pPr>
              <a:r>
                <a:rPr sz="3200" kern="0" dirty="0">
                  <a:solidFill>
                    <a:srgbClr val="0070C0"/>
                  </a:solidFill>
                  <a:latin typeface="微软雅黑" panose="020B0503020204020204" charset="-122"/>
                  <a:ea typeface="华康俪金黑W8(P)"/>
                </a:rPr>
                <a:t>成果的特色和创新</a:t>
              </a:r>
              <a:endParaRPr sz="3200" kern="0" dirty="0">
                <a:solidFill>
                  <a:srgbClr val="0070C0"/>
                </a:solidFill>
                <a:latin typeface="微软雅黑" panose="020B0503020204020204" charset="-122"/>
                <a:ea typeface="华康俪金黑W8(P)"/>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7"/>
          <p:cNvSpPr txBox="1"/>
          <p:nvPr/>
        </p:nvSpPr>
        <p:spPr>
          <a:xfrm>
            <a:off x="1" y="344417"/>
            <a:ext cx="3070869" cy="429895"/>
          </a:xfrm>
          <a:prstGeom prst="rect">
            <a:avLst/>
          </a:prstGeom>
          <a:solidFill>
            <a:srgbClr val="0070C0"/>
          </a:solidFill>
        </p:spPr>
        <p:txBody>
          <a:bodyPr wrap="square" rtlCol="0">
            <a:spAutoFit/>
          </a:bodyPr>
          <a:lstStyle/>
          <a:p>
            <a:r>
              <a:rPr lang="en-US" altLang="zh-CN" sz="2200" dirty="0">
                <a:solidFill>
                  <a:prstClr val="white"/>
                </a:solidFill>
                <a:ea typeface="微软雅黑" panose="020B0503020204020204" charset="-122"/>
              </a:rPr>
              <a:t> </a:t>
            </a:r>
            <a:r>
              <a:rPr lang="zh-CN" altLang="en-US" sz="2000" dirty="0">
                <a:solidFill>
                  <a:prstClr val="white"/>
                </a:solidFill>
                <a:ea typeface="微软雅黑" panose="020B0503020204020204" charset="-122"/>
              </a:rPr>
              <a:t>四</a:t>
            </a:r>
            <a:r>
              <a:rPr lang="en-US" altLang="zh-CN" sz="2200" dirty="0">
                <a:solidFill>
                  <a:prstClr val="white"/>
                </a:solidFill>
                <a:ea typeface="微软雅黑" panose="020B0503020204020204" charset="-122"/>
              </a:rPr>
              <a:t>.</a:t>
            </a:r>
            <a:r>
              <a:rPr lang="zh-CN" altLang="en-US" sz="2000" dirty="0">
                <a:solidFill>
                  <a:prstClr val="white"/>
                </a:solidFill>
                <a:ea typeface="微软雅黑" panose="020B0503020204020204" charset="-122"/>
              </a:rPr>
              <a:t>成果深化和完善之处</a:t>
            </a:r>
            <a:endParaRPr lang="zh-CN" altLang="en-US" sz="2000" dirty="0">
              <a:solidFill>
                <a:prstClr val="white"/>
              </a:solidFill>
              <a:ea typeface="微软雅黑" panose="020B0503020204020204" charset="-122"/>
            </a:endParaRPr>
          </a:p>
        </p:txBody>
      </p:sp>
      <p:sp>
        <p:nvSpPr>
          <p:cNvPr id="112" name="文本框 111"/>
          <p:cNvSpPr txBox="1"/>
          <p:nvPr/>
        </p:nvSpPr>
        <p:spPr>
          <a:xfrm>
            <a:off x="190500" y="1773555"/>
            <a:ext cx="11980545" cy="3322955"/>
          </a:xfrm>
          <a:prstGeom prst="rect">
            <a:avLst/>
          </a:prstGeom>
          <a:noFill/>
          <a:ln w="9525">
            <a:noFill/>
          </a:ln>
        </p:spPr>
        <p:txBody>
          <a:bodyPr wrap="square">
            <a:spAutoFit/>
          </a:bodyPr>
          <a:lstStyle/>
          <a:p>
            <a:pPr indent="355600">
              <a:lnSpc>
                <a:spcPct val="150000"/>
              </a:lnSpc>
            </a:pPr>
            <a:r>
              <a:rPr lang="zh-CN" sz="2000" b="0">
                <a:solidFill>
                  <a:srgbClr val="000000"/>
                </a:solidFill>
                <a:cs typeface="仿宋_GB2312" charset="0"/>
              </a:rPr>
              <a:t>（</a:t>
            </a:r>
            <a:r>
              <a:rPr lang="en-US" sz="2000" b="0">
                <a:solidFill>
                  <a:srgbClr val="000000"/>
                </a:solidFill>
                <a:latin typeface="Times New Roman" panose="02020703060505090304" pitchFamily="18" charset="0"/>
                <a:cs typeface="仿宋_GB2312" charset="0"/>
              </a:rPr>
              <a:t>1</a:t>
            </a:r>
            <a:r>
              <a:rPr lang="zh-CN" sz="2000" b="0">
                <a:solidFill>
                  <a:srgbClr val="000000"/>
                </a:solidFill>
                <a:cs typeface="仿宋_GB2312" charset="0"/>
              </a:rPr>
              <a:t>）</a:t>
            </a:r>
            <a:r>
              <a:rPr lang="zh-CN" sz="2000" b="0">
                <a:solidFill>
                  <a:srgbClr val="000000"/>
                </a:solidFill>
                <a:latin typeface="Times New Roman" panose="02020703060505090304" pitchFamily="18" charset="0"/>
                <a:ea typeface="宋体" panose="02010600030101010101" pitchFamily="2" charset="-122"/>
              </a:rPr>
              <a:t>本成果来源于湖南地区农业装备应用技术专业人才培养的实践总结，存在一定的局限性，同时随着时代的发展，人才培养模式具有一定的动态性，还需进一步完善。</a:t>
            </a:r>
            <a:endParaRPr lang="zh-CN" sz="2000" b="0">
              <a:solidFill>
                <a:srgbClr val="000000"/>
              </a:solidFill>
              <a:latin typeface="Times New Roman" panose="02020703060505090304" pitchFamily="18" charset="0"/>
              <a:ea typeface="宋体" panose="02010600030101010101" pitchFamily="2" charset="-122"/>
            </a:endParaRPr>
          </a:p>
          <a:p>
            <a:pPr indent="355600">
              <a:lnSpc>
                <a:spcPct val="150000"/>
              </a:lnSpc>
            </a:pPr>
            <a:endParaRPr lang="zh-CN" sz="2000" b="0">
              <a:solidFill>
                <a:srgbClr val="000000"/>
              </a:solidFill>
              <a:cs typeface="仿宋_GB2312" charset="0"/>
            </a:endParaRPr>
          </a:p>
          <a:p>
            <a:pPr indent="355600">
              <a:lnSpc>
                <a:spcPct val="150000"/>
              </a:lnSpc>
            </a:pPr>
            <a:r>
              <a:rPr lang="en-US" altLang="zh-CN" sz="2000" b="0">
                <a:solidFill>
                  <a:srgbClr val="000000"/>
                </a:solidFill>
                <a:cs typeface="仿宋_GB2312" charset="0"/>
              </a:rPr>
              <a:t>      </a:t>
            </a:r>
            <a:r>
              <a:rPr lang="zh-CN" sz="2000" b="0">
                <a:solidFill>
                  <a:srgbClr val="000000"/>
                </a:solidFill>
                <a:cs typeface="仿宋_GB2312" charset="0"/>
              </a:rPr>
              <a:t>（</a:t>
            </a:r>
            <a:r>
              <a:rPr lang="en-US" sz="2000" b="0">
                <a:solidFill>
                  <a:srgbClr val="000000"/>
                </a:solidFill>
                <a:latin typeface="Times New Roman" panose="02020703060505090304" pitchFamily="18" charset="0"/>
                <a:cs typeface="仿宋_GB2312" charset="0"/>
              </a:rPr>
              <a:t>2</a:t>
            </a:r>
            <a:r>
              <a:rPr lang="zh-CN" sz="2000" b="0">
                <a:solidFill>
                  <a:srgbClr val="000000"/>
                </a:solidFill>
                <a:cs typeface="仿宋_GB2312" charset="0"/>
              </a:rPr>
              <a:t>）</a:t>
            </a:r>
            <a:r>
              <a:rPr lang="zh-CN" sz="2000" b="0">
                <a:solidFill>
                  <a:srgbClr val="000000"/>
                </a:solidFill>
                <a:latin typeface="Times New Roman" panose="02020703060505090304" pitchFamily="18" charset="0"/>
                <a:ea typeface="宋体" panose="02010600030101010101" pitchFamily="2" charset="-122"/>
              </a:rPr>
              <a:t>农业机械的技术及普及应用因地理、气候等因素存在较大的区别，人才培养的实际情况也会有所不同，因此本成果在其他农机院校推广中，需结合实际情况，在招生就业、人才培养、教学设计等环节作进一步探索。</a:t>
            </a:r>
            <a:endParaRPr lang="en-US" sz="2000" b="0">
              <a:latin typeface="Calibri" panose="020F0702030404030204" charset="0"/>
              <a:ea typeface="宋体" panose="02010600030101010101" pitchFamily="2" charset="-122"/>
              <a:cs typeface="Times New Roman" panose="02020703060505090304" pitchFamily="18" charset="0"/>
            </a:endParaRPr>
          </a:p>
          <a:p>
            <a:pPr indent="355600">
              <a:lnSpc>
                <a:spcPct val="150000"/>
              </a:lnSpc>
            </a:pPr>
            <a:r>
              <a:rPr lang="en-US" sz="2000" b="0">
                <a:latin typeface="Calibri" panose="020F0702030404030204" charset="0"/>
                <a:ea typeface="宋体" panose="02010600030101010101" pitchFamily="2" charset="-122"/>
                <a:cs typeface="Times New Roman" panose="02020703060505090304" pitchFamily="18" charset="0"/>
              </a:rPr>
              <a:t> </a:t>
            </a:r>
            <a:endParaRPr lang="zh-CN" altLang="en-US"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6311230" y="7509"/>
            <a:ext cx="5944706" cy="3215939"/>
            <a:chOff x="0" y="-2"/>
            <a:chExt cx="5944706" cy="3215939"/>
          </a:xfrm>
        </p:grpSpPr>
        <p:sp>
          <p:nvSpPr>
            <p:cNvPr id="4" name="直角三角形 3"/>
            <p:cNvSpPr/>
            <p:nvPr/>
          </p:nvSpPr>
          <p:spPr>
            <a:xfrm flipV="1">
              <a:off x="0" y="-2"/>
              <a:ext cx="5219512" cy="2671949"/>
            </a:xfrm>
            <a:prstGeom prst="rtTriangle">
              <a:avLst/>
            </a:prstGeom>
            <a:gradFill flip="none" rotWithShape="1">
              <a:gsLst>
                <a:gs pos="0">
                  <a:srgbClr val="02A4FF"/>
                </a:gs>
                <a:gs pos="95000">
                  <a:srgbClr val="0070C0"/>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5"/>
            <p:cNvSpPr/>
            <p:nvPr/>
          </p:nvSpPr>
          <p:spPr>
            <a:xfrm rot="9506172">
              <a:off x="1254728" y="721413"/>
              <a:ext cx="4588971" cy="2494524"/>
            </a:xfrm>
            <a:custGeom>
              <a:avLst/>
              <a:gdLst>
                <a:gd name="connsiteX0" fmla="*/ 0 w 4070496"/>
                <a:gd name="connsiteY0" fmla="*/ 1847814 h 1847814"/>
                <a:gd name="connsiteX1" fmla="*/ 2035248 w 4070496"/>
                <a:gd name="connsiteY1" fmla="*/ 0 h 1847814"/>
                <a:gd name="connsiteX2" fmla="*/ 4070496 w 4070496"/>
                <a:gd name="connsiteY2" fmla="*/ 1847814 h 1847814"/>
                <a:gd name="connsiteX3" fmla="*/ 0 w 4070496"/>
                <a:gd name="connsiteY3" fmla="*/ 1847814 h 1847814"/>
                <a:gd name="connsiteX0-1" fmla="*/ 0 w 4110043"/>
                <a:gd name="connsiteY0-2" fmla="*/ 1847814 h 1847814"/>
                <a:gd name="connsiteX1-3" fmla="*/ 2035248 w 4110043"/>
                <a:gd name="connsiteY1-4" fmla="*/ 0 h 1847814"/>
                <a:gd name="connsiteX2-5" fmla="*/ 4110043 w 4110043"/>
                <a:gd name="connsiteY2-6" fmla="*/ 1812367 h 1847814"/>
                <a:gd name="connsiteX3-7" fmla="*/ 0 w 4110043"/>
                <a:gd name="connsiteY3-8" fmla="*/ 1847814 h 1847814"/>
                <a:gd name="connsiteX0-9" fmla="*/ 0 w 4052773"/>
                <a:gd name="connsiteY0-10" fmla="*/ 1832139 h 1832139"/>
                <a:gd name="connsiteX1-11" fmla="*/ 1977978 w 4052773"/>
                <a:gd name="connsiteY1-12" fmla="*/ 0 h 1832139"/>
                <a:gd name="connsiteX2-13" fmla="*/ 4052773 w 4052773"/>
                <a:gd name="connsiteY2-14" fmla="*/ 1812367 h 1832139"/>
                <a:gd name="connsiteX3-15" fmla="*/ 0 w 4052773"/>
                <a:gd name="connsiteY3-16" fmla="*/ 1832139 h 1832139"/>
                <a:gd name="connsiteX0-17" fmla="*/ 0 w 4101314"/>
                <a:gd name="connsiteY0-18" fmla="*/ 1825725 h 1825725"/>
                <a:gd name="connsiteX1-19" fmla="*/ 2026519 w 4101314"/>
                <a:gd name="connsiteY1-20" fmla="*/ 0 h 1825725"/>
                <a:gd name="connsiteX2-21" fmla="*/ 4101314 w 4101314"/>
                <a:gd name="connsiteY2-22" fmla="*/ 1812367 h 1825725"/>
                <a:gd name="connsiteX3-23" fmla="*/ 0 w 4101314"/>
                <a:gd name="connsiteY3-24" fmla="*/ 1825725 h 1825725"/>
                <a:gd name="connsiteX0-25" fmla="*/ 0 w 4101773"/>
                <a:gd name="connsiteY0-26" fmla="*/ 1825725 h 1825725"/>
                <a:gd name="connsiteX1-27" fmla="*/ 2026519 w 4101773"/>
                <a:gd name="connsiteY1-28" fmla="*/ 0 h 1825725"/>
                <a:gd name="connsiteX2-29" fmla="*/ 4101773 w 4101773"/>
                <a:gd name="connsiteY2-30" fmla="*/ 1391170 h 1825725"/>
                <a:gd name="connsiteX3-31" fmla="*/ 0 w 4101773"/>
                <a:gd name="connsiteY3-32" fmla="*/ 1825725 h 1825725"/>
                <a:gd name="connsiteX0-33" fmla="*/ 0 w 4029094"/>
                <a:gd name="connsiteY0-34" fmla="*/ 1825725 h 1825725"/>
                <a:gd name="connsiteX1-35" fmla="*/ 2026519 w 4029094"/>
                <a:gd name="connsiteY1-36" fmla="*/ 0 h 1825725"/>
                <a:gd name="connsiteX2-37" fmla="*/ 4029094 w 4029094"/>
                <a:gd name="connsiteY2-38" fmla="*/ 1413523 h 1825725"/>
                <a:gd name="connsiteX3-39" fmla="*/ 0 w 4029094"/>
                <a:gd name="connsiteY3-40" fmla="*/ 1825725 h 1825725"/>
                <a:gd name="connsiteX0-41" fmla="*/ 0 w 4029094"/>
                <a:gd name="connsiteY0-42" fmla="*/ 2494524 h 2494524"/>
                <a:gd name="connsiteX1-43" fmla="*/ 2175905 w 4029094"/>
                <a:gd name="connsiteY1-44" fmla="*/ 0 h 2494524"/>
                <a:gd name="connsiteX2-45" fmla="*/ 4029094 w 4029094"/>
                <a:gd name="connsiteY2-46" fmla="*/ 2082322 h 2494524"/>
                <a:gd name="connsiteX3-47" fmla="*/ 0 w 4029094"/>
                <a:gd name="connsiteY3-48" fmla="*/ 2494524 h 2494524"/>
                <a:gd name="connsiteX0-49" fmla="*/ 0 w 4606694"/>
                <a:gd name="connsiteY0-50" fmla="*/ 2494524 h 2494524"/>
                <a:gd name="connsiteX1-51" fmla="*/ 2175905 w 4606694"/>
                <a:gd name="connsiteY1-52" fmla="*/ 0 h 2494524"/>
                <a:gd name="connsiteX2-53" fmla="*/ 4606694 w 4606694"/>
                <a:gd name="connsiteY2-54" fmla="*/ 2042438 h 2494524"/>
                <a:gd name="connsiteX3-55" fmla="*/ 0 w 4606694"/>
                <a:gd name="connsiteY3-56" fmla="*/ 2494524 h 2494524"/>
                <a:gd name="connsiteX0-57" fmla="*/ 0 w 4588971"/>
                <a:gd name="connsiteY0-58" fmla="*/ 2494524 h 2494524"/>
                <a:gd name="connsiteX1-59" fmla="*/ 2175905 w 4588971"/>
                <a:gd name="connsiteY1-60" fmla="*/ 0 h 2494524"/>
                <a:gd name="connsiteX2-61" fmla="*/ 4588971 w 4588971"/>
                <a:gd name="connsiteY2-62" fmla="*/ 2022665 h 2494524"/>
                <a:gd name="connsiteX3-63" fmla="*/ 0 w 4588971"/>
                <a:gd name="connsiteY3-64" fmla="*/ 2494524 h 2494524"/>
              </a:gdLst>
              <a:ahLst/>
              <a:cxnLst>
                <a:cxn ang="0">
                  <a:pos x="connsiteX0-1" y="connsiteY0-2"/>
                </a:cxn>
                <a:cxn ang="0">
                  <a:pos x="connsiteX1-3" y="connsiteY1-4"/>
                </a:cxn>
                <a:cxn ang="0">
                  <a:pos x="connsiteX2-5" y="connsiteY2-6"/>
                </a:cxn>
                <a:cxn ang="0">
                  <a:pos x="connsiteX3-7" y="connsiteY3-8"/>
                </a:cxn>
              </a:cxnLst>
              <a:rect l="l" t="t" r="r" b="b"/>
              <a:pathLst>
                <a:path w="4588971" h="2494524">
                  <a:moveTo>
                    <a:pt x="0" y="2494524"/>
                  </a:moveTo>
                  <a:lnTo>
                    <a:pt x="2175905" y="0"/>
                  </a:lnTo>
                  <a:lnTo>
                    <a:pt x="4588971" y="2022665"/>
                  </a:lnTo>
                  <a:lnTo>
                    <a:pt x="0" y="2494524"/>
                  </a:lnTo>
                  <a:close/>
                </a:path>
              </a:pathLst>
            </a:custGeom>
            <a:gradFill>
              <a:gsLst>
                <a:gs pos="0">
                  <a:srgbClr val="02A4FF"/>
                </a:gs>
                <a:gs pos="100000">
                  <a:srgbClr val="0070C0"/>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6"/>
            <p:cNvSpPr/>
            <p:nvPr/>
          </p:nvSpPr>
          <p:spPr>
            <a:xfrm rot="19678186">
              <a:off x="3601208" y="1299081"/>
              <a:ext cx="2343498" cy="1263959"/>
            </a:xfrm>
            <a:custGeom>
              <a:avLst/>
              <a:gdLst>
                <a:gd name="connsiteX0" fmla="*/ 0 w 2343498"/>
                <a:gd name="connsiteY0" fmla="*/ 1071626 h 1071626"/>
                <a:gd name="connsiteX1" fmla="*/ 1171749 w 2343498"/>
                <a:gd name="connsiteY1" fmla="*/ 0 h 1071626"/>
                <a:gd name="connsiteX2" fmla="*/ 2343498 w 2343498"/>
                <a:gd name="connsiteY2" fmla="*/ 1071626 h 1071626"/>
                <a:gd name="connsiteX3" fmla="*/ 0 w 2343498"/>
                <a:gd name="connsiteY3" fmla="*/ 1071626 h 1071626"/>
                <a:gd name="connsiteX0-1" fmla="*/ 0 w 2343498"/>
                <a:gd name="connsiteY0-2" fmla="*/ 1021146 h 1021146"/>
                <a:gd name="connsiteX1-3" fmla="*/ 1279240 w 2343498"/>
                <a:gd name="connsiteY1-4" fmla="*/ 0 h 1021146"/>
                <a:gd name="connsiteX2-5" fmla="*/ 2343498 w 2343498"/>
                <a:gd name="connsiteY2-6" fmla="*/ 1021146 h 1021146"/>
                <a:gd name="connsiteX3-7" fmla="*/ 0 w 2343498"/>
                <a:gd name="connsiteY3-8" fmla="*/ 1021146 h 1021146"/>
                <a:gd name="connsiteX0-9" fmla="*/ 0 w 2343498"/>
                <a:gd name="connsiteY0-10" fmla="*/ 1118003 h 1118003"/>
                <a:gd name="connsiteX1-11" fmla="*/ 1437888 w 2343498"/>
                <a:gd name="connsiteY1-12" fmla="*/ 0 h 1118003"/>
                <a:gd name="connsiteX2-13" fmla="*/ 2343498 w 2343498"/>
                <a:gd name="connsiteY2-14" fmla="*/ 1118003 h 1118003"/>
                <a:gd name="connsiteX3-15" fmla="*/ 0 w 2343498"/>
                <a:gd name="connsiteY3-16" fmla="*/ 1118003 h 1118003"/>
                <a:gd name="connsiteX0-17" fmla="*/ 0 w 2343498"/>
                <a:gd name="connsiteY0-18" fmla="*/ 1263959 h 1263959"/>
                <a:gd name="connsiteX1-19" fmla="*/ 1585229 w 2343498"/>
                <a:gd name="connsiteY1-20" fmla="*/ 0 h 1263959"/>
                <a:gd name="connsiteX2-21" fmla="*/ 2343498 w 2343498"/>
                <a:gd name="connsiteY2-22" fmla="*/ 1263959 h 1263959"/>
                <a:gd name="connsiteX3-23" fmla="*/ 0 w 2343498"/>
                <a:gd name="connsiteY3-24" fmla="*/ 1263959 h 1263959"/>
              </a:gdLst>
              <a:ahLst/>
              <a:cxnLst>
                <a:cxn ang="0">
                  <a:pos x="connsiteX0-1" y="connsiteY0-2"/>
                </a:cxn>
                <a:cxn ang="0">
                  <a:pos x="connsiteX1-3" y="connsiteY1-4"/>
                </a:cxn>
                <a:cxn ang="0">
                  <a:pos x="connsiteX2-5" y="connsiteY2-6"/>
                </a:cxn>
                <a:cxn ang="0">
                  <a:pos x="connsiteX3-7" y="connsiteY3-8"/>
                </a:cxn>
              </a:cxnLst>
              <a:rect l="l" t="t" r="r" b="b"/>
              <a:pathLst>
                <a:path w="2343498" h="1263959">
                  <a:moveTo>
                    <a:pt x="0" y="1263959"/>
                  </a:moveTo>
                  <a:lnTo>
                    <a:pt x="1585229" y="0"/>
                  </a:lnTo>
                  <a:lnTo>
                    <a:pt x="2343498" y="1263959"/>
                  </a:lnTo>
                  <a:lnTo>
                    <a:pt x="0" y="1263959"/>
                  </a:lnTo>
                  <a:close/>
                </a:path>
              </a:pathLst>
            </a:custGeom>
            <a:gradFill flip="none" rotWithShape="1">
              <a:gsLst>
                <a:gs pos="78000">
                  <a:srgbClr val="0195ED"/>
                </a:gs>
                <a:gs pos="100000">
                  <a:srgbClr val="02A4FF"/>
                </a:gs>
                <a:gs pos="26000">
                  <a:srgbClr val="0070C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 name="直接连接符 9"/>
          <p:cNvCxnSpPr/>
          <p:nvPr/>
        </p:nvCxnSpPr>
        <p:spPr>
          <a:xfrm>
            <a:off x="11955077" y="97342"/>
            <a:ext cx="0" cy="68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666714" y="1737606"/>
            <a:ext cx="4428492" cy="3046988"/>
          </a:xfrm>
          <a:prstGeom prst="rect">
            <a:avLst/>
          </a:prstGeom>
        </p:spPr>
        <p:txBody>
          <a:bodyPr wrap="square">
            <a:spAutoFit/>
          </a:bodyPr>
          <a:lstStyle/>
          <a:p>
            <a:pPr algn="ctr"/>
            <a:r>
              <a:rPr lang="zh-CN" altLang="en-US" sz="9600" dirty="0">
                <a:solidFill>
                  <a:srgbClr val="F24A0E"/>
                </a:solidFill>
                <a:latin typeface="华康俪金黑W8(P)" pitchFamily="34" charset="-122"/>
                <a:ea typeface="华康俪金黑W8(P)" pitchFamily="34" charset="-122"/>
              </a:rPr>
              <a:t>谢谢</a:t>
            </a:r>
            <a:endParaRPr lang="en-US" altLang="zh-CN" sz="9600" dirty="0">
              <a:solidFill>
                <a:srgbClr val="F24A0E"/>
              </a:solidFill>
              <a:latin typeface="华康俪金黑W8(P)" pitchFamily="34" charset="-122"/>
              <a:ea typeface="华康俪金黑W8(P)" pitchFamily="34" charset="-122"/>
            </a:endParaRPr>
          </a:p>
          <a:p>
            <a:pPr algn="ctr"/>
            <a:r>
              <a:rPr lang="en-US" altLang="zh-CN" sz="9600" dirty="0">
                <a:solidFill>
                  <a:srgbClr val="F24A0E"/>
                </a:solidFill>
                <a:latin typeface="华康俪金黑W8(P)" pitchFamily="34" charset="-122"/>
                <a:ea typeface="华康俪金黑W8(P)" pitchFamily="34" charset="-122"/>
              </a:rPr>
              <a:t>Thanks!</a:t>
            </a:r>
            <a:endParaRPr lang="en-US" altLang="zh-CN" sz="9600" dirty="0">
              <a:solidFill>
                <a:srgbClr val="F24A0E"/>
              </a:solidFill>
              <a:latin typeface="华康俪金黑W8(P)" pitchFamily="34" charset="-122"/>
              <a:ea typeface="华康俪金黑W8(P)" pitchFamily="34" charset="-122"/>
            </a:endParaRPr>
          </a:p>
        </p:txBody>
      </p:sp>
      <p:sp>
        <p:nvSpPr>
          <p:cNvPr id="25" name="任意多边形 24"/>
          <p:cNvSpPr/>
          <p:nvPr/>
        </p:nvSpPr>
        <p:spPr>
          <a:xfrm rot="10800000">
            <a:off x="9607125" y="6254309"/>
            <a:ext cx="664545" cy="307832"/>
          </a:xfrm>
          <a:custGeom>
            <a:avLst/>
            <a:gdLst>
              <a:gd name="connsiteX0" fmla="*/ 0 w 1187356"/>
              <a:gd name="connsiteY0" fmla="*/ 0 h 586855"/>
              <a:gd name="connsiteX1" fmla="*/ 976408 w 1187356"/>
              <a:gd name="connsiteY1" fmla="*/ 0 h 586855"/>
              <a:gd name="connsiteX2" fmla="*/ 976408 w 1187356"/>
              <a:gd name="connsiteY2" fmla="*/ 8297 h 586855"/>
              <a:gd name="connsiteX3" fmla="*/ 1020648 w 1187356"/>
              <a:gd name="connsiteY3" fmla="*/ 23060 h 586855"/>
              <a:gd name="connsiteX4" fmla="*/ 1187356 w 1187356"/>
              <a:gd name="connsiteY4" fmla="*/ 293428 h 586855"/>
              <a:gd name="connsiteX5" fmla="*/ 1020648 w 1187356"/>
              <a:gd name="connsiteY5" fmla="*/ 563796 h 586855"/>
              <a:gd name="connsiteX6" fmla="*/ 976408 w 1187356"/>
              <a:gd name="connsiteY6" fmla="*/ 578559 h 586855"/>
              <a:gd name="connsiteX7" fmla="*/ 976408 w 1187356"/>
              <a:gd name="connsiteY7" fmla="*/ 586854 h 586855"/>
              <a:gd name="connsiteX8" fmla="*/ 914410 w 1187356"/>
              <a:gd name="connsiteY8" fmla="*/ 586854 h 586855"/>
              <a:gd name="connsiteX9" fmla="*/ 914401 w 1187356"/>
              <a:gd name="connsiteY9" fmla="*/ 586855 h 586855"/>
              <a:gd name="connsiteX10" fmla="*/ 914392 w 1187356"/>
              <a:gd name="connsiteY10" fmla="*/ 586854 h 586855"/>
              <a:gd name="connsiteX11" fmla="*/ 0 w 1187356"/>
              <a:gd name="connsiteY11" fmla="*/ 586854 h 58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356" h="586855">
                <a:moveTo>
                  <a:pt x="0" y="0"/>
                </a:moveTo>
                <a:lnTo>
                  <a:pt x="976408" y="0"/>
                </a:lnTo>
                <a:lnTo>
                  <a:pt x="976408" y="8297"/>
                </a:lnTo>
                <a:lnTo>
                  <a:pt x="1020648" y="23060"/>
                </a:lnTo>
                <a:cubicBezTo>
                  <a:pt x="1118615" y="67605"/>
                  <a:pt x="1187356" y="171887"/>
                  <a:pt x="1187356" y="293428"/>
                </a:cubicBezTo>
                <a:cubicBezTo>
                  <a:pt x="1187356" y="414969"/>
                  <a:pt x="1118615" y="519251"/>
                  <a:pt x="1020648" y="563796"/>
                </a:cubicBezTo>
                <a:lnTo>
                  <a:pt x="976408" y="578559"/>
                </a:lnTo>
                <a:lnTo>
                  <a:pt x="976408" y="586854"/>
                </a:lnTo>
                <a:lnTo>
                  <a:pt x="914410" y="586854"/>
                </a:lnTo>
                <a:lnTo>
                  <a:pt x="914401" y="586855"/>
                </a:lnTo>
                <a:lnTo>
                  <a:pt x="914392" y="586854"/>
                </a:lnTo>
                <a:lnTo>
                  <a:pt x="0" y="58685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0072119" y="6254309"/>
            <a:ext cx="2118294" cy="3078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7"/>
          <p:cNvSpPr txBox="1"/>
          <p:nvPr/>
        </p:nvSpPr>
        <p:spPr>
          <a:xfrm>
            <a:off x="1" y="344417"/>
            <a:ext cx="3070869" cy="429895"/>
          </a:xfrm>
          <a:prstGeom prst="rect">
            <a:avLst/>
          </a:prstGeom>
          <a:solidFill>
            <a:srgbClr val="0070C0"/>
          </a:solidFill>
        </p:spPr>
        <p:txBody>
          <a:bodyPr wrap="square" rtlCol="0">
            <a:spAutoFit/>
          </a:bodyPr>
          <a:lstStyle/>
          <a:p>
            <a:r>
              <a:rPr lang="en-US" altLang="zh-CN" sz="2200" dirty="0">
                <a:solidFill>
                  <a:prstClr val="white"/>
                </a:solidFill>
                <a:ea typeface="微软雅黑" panose="020B0503020204020204" charset="-122"/>
              </a:rPr>
              <a:t> </a:t>
            </a:r>
            <a:r>
              <a:rPr lang="zh-CN" altLang="en-US" sz="2200" dirty="0">
                <a:solidFill>
                  <a:prstClr val="white"/>
                </a:solidFill>
                <a:ea typeface="微软雅黑" panose="020B0503020204020204" charset="-122"/>
              </a:rPr>
              <a:t>一</a:t>
            </a:r>
            <a:r>
              <a:rPr lang="en-US" altLang="zh-CN" sz="2200" dirty="0">
                <a:solidFill>
                  <a:prstClr val="white"/>
                </a:solidFill>
                <a:ea typeface="微软雅黑" panose="020B0503020204020204" charset="-122"/>
              </a:rPr>
              <a:t>.</a:t>
            </a:r>
            <a:r>
              <a:rPr lang="zh-CN" altLang="en-US" sz="2000" dirty="0">
                <a:solidFill>
                  <a:prstClr val="white"/>
                </a:solidFill>
                <a:ea typeface="微软雅黑" panose="020B0503020204020204" charset="-122"/>
              </a:rPr>
              <a:t>成果研究和改革基础</a:t>
            </a:r>
            <a:endParaRPr lang="zh-CN" altLang="en-US" sz="2000" dirty="0">
              <a:solidFill>
                <a:prstClr val="white"/>
              </a:solidFill>
              <a:ea typeface="微软雅黑" panose="020B0503020204020204" charset="-122"/>
            </a:endParaRPr>
          </a:p>
        </p:txBody>
      </p:sp>
      <p:sp>
        <p:nvSpPr>
          <p:cNvPr id="100" name="文本框 99"/>
          <p:cNvSpPr txBox="1"/>
          <p:nvPr/>
        </p:nvSpPr>
        <p:spPr>
          <a:xfrm>
            <a:off x="190500" y="869950"/>
            <a:ext cx="11489055" cy="1014730"/>
          </a:xfrm>
          <a:prstGeom prst="rect">
            <a:avLst/>
          </a:prstGeom>
          <a:noFill/>
          <a:ln w="9525">
            <a:noFill/>
          </a:ln>
        </p:spPr>
        <p:txBody>
          <a:bodyPr wrap="square">
            <a:spAutoFit/>
          </a:bodyPr>
          <a:lstStyle/>
          <a:p>
            <a:pPr indent="508000">
              <a:lnSpc>
                <a:spcPct val="150000"/>
              </a:lnSpc>
            </a:pPr>
            <a:r>
              <a:rPr lang="zh-CN" sz="2000" b="0">
                <a:solidFill>
                  <a:srgbClr val="000000"/>
                </a:solidFill>
                <a:latin typeface="Times New Roman" panose="02020703060505090304" pitchFamily="18" charset="0"/>
                <a:ea typeface="宋体" panose="02010600030101010101" pitchFamily="2" charset="-122"/>
              </a:rPr>
              <a:t>为破除农业装备应用技术人才深陷</a:t>
            </a:r>
            <a:r>
              <a:rPr lang="zh-CN" sz="2000" b="0">
                <a:solidFill>
                  <a:srgbClr val="000000"/>
                </a:solidFill>
                <a:latin typeface="Times New Roman" panose="02020703060505090304" pitchFamily="18" charset="0"/>
                <a:ea typeface="宋体" panose="02010600030101010101" pitchFamily="2" charset="-122"/>
                <a:cs typeface="Times New Roman" panose="02020703060505090304" pitchFamily="18" charset="0"/>
              </a:rPr>
              <a:t>“招不进”、“用不上”、“留不住”</a:t>
            </a:r>
            <a:r>
              <a:rPr lang="zh-CN" sz="2000" b="0">
                <a:solidFill>
                  <a:srgbClr val="000000"/>
                </a:solidFill>
                <a:latin typeface="Times New Roman" panose="02020703060505090304" pitchFamily="18" charset="0"/>
                <a:ea typeface="宋体" panose="02010600030101010101" pitchFamily="2" charset="-122"/>
              </a:rPr>
              <a:t>困境，形成“招得进”、“用得上”、“留得住”的“真爱、真学、真干、真本领</a:t>
            </a:r>
            <a:r>
              <a:rPr lang="en-US" sz="2000" b="0">
                <a:solidFill>
                  <a:srgbClr val="000000"/>
                </a:solidFill>
                <a:latin typeface="Times New Roman" panose="02020703060505090304" pitchFamily="18" charset="0"/>
                <a:ea typeface="宋体" panose="02010600030101010101" pitchFamily="2" charset="-122"/>
              </a:rPr>
              <a:t>”</a:t>
            </a:r>
            <a:r>
              <a:rPr lang="zh-CN" sz="2000" b="0">
                <a:solidFill>
                  <a:srgbClr val="000000"/>
                </a:solidFill>
                <a:latin typeface="Times New Roman" panose="02020703060505090304" pitchFamily="18" charset="0"/>
                <a:ea typeface="宋体" panose="02010600030101010101" pitchFamily="2" charset="-122"/>
              </a:rPr>
              <a:t>农业装备技术技能人才培养样本。</a:t>
            </a:r>
            <a:endParaRPr lang="zh-CN" altLang="en-US" sz="2000"/>
          </a:p>
        </p:txBody>
      </p:sp>
      <p:grpSp>
        <p:nvGrpSpPr>
          <p:cNvPr id="2" name="组合 1"/>
          <p:cNvGrpSpPr/>
          <p:nvPr/>
        </p:nvGrpSpPr>
        <p:grpSpPr>
          <a:xfrm>
            <a:off x="3823335" y="367030"/>
            <a:ext cx="1711325" cy="444434"/>
            <a:chOff x="8379434" y="1182521"/>
            <a:chExt cx="2499610" cy="444660"/>
          </a:xfrm>
        </p:grpSpPr>
        <p:sp>
          <p:nvSpPr>
            <p:cNvPr id="5" name="Freeform 56"/>
            <p:cNvSpPr/>
            <p:nvPr/>
          </p:nvSpPr>
          <p:spPr bwMode="auto">
            <a:xfrm>
              <a:off x="8379434" y="1182521"/>
              <a:ext cx="2499610" cy="444660"/>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F6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17"/>
            <p:cNvSpPr txBox="1"/>
            <p:nvPr/>
          </p:nvSpPr>
          <p:spPr>
            <a:xfrm>
              <a:off x="8542674" y="1221276"/>
              <a:ext cx="2336370" cy="368487"/>
            </a:xfrm>
            <a:prstGeom prst="rect">
              <a:avLst/>
            </a:prstGeom>
            <a:noFill/>
          </p:spPr>
          <p:txBody>
            <a:bodyPr wrap="square" rtlCol="0">
              <a:spAutoFit/>
            </a:bodyPr>
            <a:lstStyle/>
            <a:p>
              <a:pPr marR="0" algn="l" defTabSz="1218565">
                <a:buNone/>
              </a:pPr>
              <a:r>
                <a:rPr lang="en-US" altLang="zh-CN" sz="1800" dirty="0">
                  <a:solidFill>
                    <a:prstClr val="white"/>
                  </a:solidFill>
                  <a:ea typeface="微软雅黑" panose="020B0503020204020204" charset="-122"/>
                  <a:sym typeface="+mn-ea"/>
                </a:rPr>
                <a:t>1.</a:t>
              </a:r>
              <a:r>
                <a:rPr lang="zh-CN" altLang="zh-CN" sz="1800" dirty="0">
                  <a:solidFill>
                    <a:prstClr val="white"/>
                  </a:solidFill>
                  <a:ea typeface="微软雅黑" panose="020B0503020204020204" charset="-122"/>
                  <a:sym typeface="+mn-ea"/>
                </a:rPr>
                <a:t>问题的提出</a:t>
              </a:r>
              <a:endParaRPr lang="zh-CN" altLang="zh-CN" sz="1800" dirty="0">
                <a:solidFill>
                  <a:prstClr val="white"/>
                </a:solidFill>
                <a:ea typeface="微软雅黑" panose="020B0503020204020204" charset="-122"/>
                <a:sym typeface="+mn-ea"/>
              </a:endParaRPr>
            </a:p>
          </p:txBody>
        </p:sp>
      </p:grpSp>
      <p:sp>
        <p:nvSpPr>
          <p:cNvPr id="45" name="Rectangle 43"/>
          <p:cNvSpPr/>
          <p:nvPr/>
        </p:nvSpPr>
        <p:spPr>
          <a:xfrm>
            <a:off x="323850" y="3646374"/>
            <a:ext cx="11371263" cy="46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grpSp>
        <p:nvGrpSpPr>
          <p:cNvPr id="46" name="Group 22"/>
          <p:cNvGrpSpPr/>
          <p:nvPr/>
        </p:nvGrpSpPr>
        <p:grpSpPr bwMode="auto">
          <a:xfrm>
            <a:off x="915698" y="3332047"/>
            <a:ext cx="646112" cy="647700"/>
            <a:chOff x="2495600" y="3102417"/>
            <a:chExt cx="646764" cy="648072"/>
          </a:xfrm>
        </p:grpSpPr>
        <p:grpSp>
          <p:nvGrpSpPr>
            <p:cNvPr id="47" name="组合 79"/>
            <p:cNvGrpSpPr/>
            <p:nvPr/>
          </p:nvGrpSpPr>
          <p:grpSpPr bwMode="auto">
            <a:xfrm>
              <a:off x="2495600" y="3102417"/>
              <a:ext cx="646764" cy="648072"/>
              <a:chOff x="6379729" y="2488774"/>
              <a:chExt cx="2513016" cy="2513016"/>
            </a:xfrm>
          </p:grpSpPr>
          <p:sp>
            <p:nvSpPr>
              <p:cNvPr id="5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90204"/>
                  <a:ea typeface="宋体" panose="02010600030101010101" pitchFamily="2" charset="-122"/>
                </a:endParaRPr>
              </a:p>
            </p:txBody>
          </p:sp>
          <p:sp>
            <p:nvSpPr>
              <p:cNvPr id="6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sp>
          <p:nvSpPr>
            <p:cNvPr id="48"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grpSp>
        <p:nvGrpSpPr>
          <p:cNvPr id="81" name="Group 28"/>
          <p:cNvGrpSpPr/>
          <p:nvPr/>
        </p:nvGrpSpPr>
        <p:grpSpPr bwMode="auto">
          <a:xfrm>
            <a:off x="3451600" y="3337560"/>
            <a:ext cx="647700" cy="647700"/>
            <a:chOff x="2495600" y="3102417"/>
            <a:chExt cx="646764" cy="648072"/>
          </a:xfrm>
        </p:grpSpPr>
        <p:grpSp>
          <p:nvGrpSpPr>
            <p:cNvPr id="83" name="组合 79"/>
            <p:cNvGrpSpPr/>
            <p:nvPr/>
          </p:nvGrpSpPr>
          <p:grpSpPr bwMode="auto">
            <a:xfrm>
              <a:off x="2495600" y="3102417"/>
              <a:ext cx="646764" cy="648072"/>
              <a:chOff x="6379729" y="2488774"/>
              <a:chExt cx="2513016" cy="2513016"/>
            </a:xfrm>
          </p:grpSpPr>
          <p:sp>
            <p:nvSpPr>
              <p:cNvPr id="8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90204"/>
                  <a:ea typeface="宋体" panose="02010600030101010101" pitchFamily="2" charset="-122"/>
                </a:endParaRPr>
              </a:p>
            </p:txBody>
          </p:sp>
          <p:sp>
            <p:nvSpPr>
              <p:cNvPr id="8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sp>
          <p:nvSpPr>
            <p:cNvPr id="86"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grpSp>
        <p:nvGrpSpPr>
          <p:cNvPr id="94" name="Group 33"/>
          <p:cNvGrpSpPr/>
          <p:nvPr/>
        </p:nvGrpSpPr>
        <p:grpSpPr bwMode="auto">
          <a:xfrm>
            <a:off x="5890693" y="3349855"/>
            <a:ext cx="646112" cy="649288"/>
            <a:chOff x="2495600" y="3102417"/>
            <a:chExt cx="646764" cy="648072"/>
          </a:xfrm>
        </p:grpSpPr>
        <p:grpSp>
          <p:nvGrpSpPr>
            <p:cNvPr id="95" name="组合 79"/>
            <p:cNvGrpSpPr/>
            <p:nvPr/>
          </p:nvGrpSpPr>
          <p:grpSpPr bwMode="auto">
            <a:xfrm>
              <a:off x="2495600" y="3102417"/>
              <a:ext cx="646764" cy="648072"/>
              <a:chOff x="6379729" y="2488774"/>
              <a:chExt cx="2513016" cy="2513016"/>
            </a:xfrm>
          </p:grpSpPr>
          <p:sp>
            <p:nvSpPr>
              <p:cNvPr id="9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90204"/>
                  <a:ea typeface="宋体" panose="02010600030101010101" pitchFamily="2" charset="-122"/>
                </a:endParaRPr>
              </a:p>
            </p:txBody>
          </p:sp>
          <p:sp>
            <p:nvSpPr>
              <p:cNvPr id="9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sp>
          <p:nvSpPr>
            <p:cNvPr id="96"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grpSp>
        <p:nvGrpSpPr>
          <p:cNvPr id="99" name="Group 33"/>
          <p:cNvGrpSpPr/>
          <p:nvPr/>
        </p:nvGrpSpPr>
        <p:grpSpPr bwMode="auto">
          <a:xfrm>
            <a:off x="8051252" y="3330401"/>
            <a:ext cx="646112" cy="649288"/>
            <a:chOff x="2495600" y="3102417"/>
            <a:chExt cx="646764" cy="648072"/>
          </a:xfrm>
        </p:grpSpPr>
        <p:grpSp>
          <p:nvGrpSpPr>
            <p:cNvPr id="9" name="组合 79"/>
            <p:cNvGrpSpPr/>
            <p:nvPr/>
          </p:nvGrpSpPr>
          <p:grpSpPr bwMode="auto">
            <a:xfrm>
              <a:off x="2495600" y="3102417"/>
              <a:ext cx="646764" cy="648072"/>
              <a:chOff x="6379729" y="2488774"/>
              <a:chExt cx="2513016" cy="2513016"/>
            </a:xfrm>
          </p:grpSpPr>
          <p:sp>
            <p:nvSpPr>
              <p:cNvPr id="10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90204"/>
                  <a:ea typeface="宋体" panose="02010600030101010101" pitchFamily="2" charset="-122"/>
                </a:endParaRPr>
              </a:p>
            </p:txBody>
          </p:sp>
          <p:sp>
            <p:nvSpPr>
              <p:cNvPr id="103"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sp>
          <p:nvSpPr>
            <p:cNvPr id="101"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grpSp>
        <p:nvGrpSpPr>
          <p:cNvPr id="104" name="Group 33"/>
          <p:cNvGrpSpPr/>
          <p:nvPr/>
        </p:nvGrpSpPr>
        <p:grpSpPr bwMode="auto">
          <a:xfrm>
            <a:off x="10280102" y="3349798"/>
            <a:ext cx="646112" cy="649288"/>
            <a:chOff x="2495600" y="3102417"/>
            <a:chExt cx="646764" cy="648072"/>
          </a:xfrm>
        </p:grpSpPr>
        <p:grpSp>
          <p:nvGrpSpPr>
            <p:cNvPr id="105" name="组合 79"/>
            <p:cNvGrpSpPr/>
            <p:nvPr/>
          </p:nvGrpSpPr>
          <p:grpSpPr bwMode="auto">
            <a:xfrm>
              <a:off x="2495600" y="3102417"/>
              <a:ext cx="646764" cy="648072"/>
              <a:chOff x="6379729" y="2488774"/>
              <a:chExt cx="2513016" cy="2513016"/>
            </a:xfrm>
          </p:grpSpPr>
          <p:sp>
            <p:nvSpPr>
              <p:cNvPr id="10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90204"/>
                  <a:ea typeface="宋体" panose="02010600030101010101" pitchFamily="2" charset="-122"/>
                </a:endParaRPr>
              </a:p>
            </p:txBody>
          </p:sp>
          <p:sp>
            <p:nvSpPr>
              <p:cNvPr id="10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sp>
          <p:nvSpPr>
            <p:cNvPr id="106"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sp>
        <p:nvSpPr>
          <p:cNvPr id="109" name="TextBox 55"/>
          <p:cNvSpPr txBox="1"/>
          <p:nvPr/>
        </p:nvSpPr>
        <p:spPr>
          <a:xfrm>
            <a:off x="406400" y="4043045"/>
            <a:ext cx="1470025" cy="398780"/>
          </a:xfrm>
          <a:prstGeom prst="rect">
            <a:avLst/>
          </a:prstGeom>
          <a:noFill/>
        </p:spPr>
        <p:txBody>
          <a:bodyPr wrap="square">
            <a:spAutoFit/>
          </a:bodyPr>
          <a:lstStyle/>
          <a:p>
            <a:pPr fontAlgn="auto">
              <a:spcBef>
                <a:spcPts val="0"/>
              </a:spcBef>
              <a:spcAft>
                <a:spcPts val="0"/>
              </a:spcAft>
              <a:defRPr/>
            </a:pPr>
            <a:r>
              <a:rPr lang="zh-CN" altLang="en-US" sz="2000">
                <a:latin typeface="+mn-ea"/>
              </a:rPr>
              <a:t> 60多年前</a:t>
            </a:r>
            <a:r>
              <a:rPr lang="en-US" sz="2000">
                <a:solidFill>
                  <a:schemeClr val="tx1">
                    <a:lumMod val="65000"/>
                    <a:lumOff val="35000"/>
                  </a:schemeClr>
                </a:solidFill>
                <a:latin typeface="+mn-lt"/>
                <a:ea typeface="+mn-ea"/>
              </a:rPr>
              <a:t> </a:t>
            </a:r>
            <a:endParaRPr lang="en-US" sz="2000" dirty="0">
              <a:solidFill>
                <a:schemeClr val="tx1">
                  <a:lumMod val="65000"/>
                  <a:lumOff val="35000"/>
                </a:schemeClr>
              </a:solidFill>
              <a:latin typeface="+mn-lt"/>
              <a:ea typeface="+mn-ea"/>
            </a:endParaRPr>
          </a:p>
        </p:txBody>
      </p:sp>
      <p:sp>
        <p:nvSpPr>
          <p:cNvPr id="110" name="TextBox 55"/>
          <p:cNvSpPr txBox="1"/>
          <p:nvPr/>
        </p:nvSpPr>
        <p:spPr>
          <a:xfrm>
            <a:off x="3226955" y="4095837"/>
            <a:ext cx="1013113" cy="398780"/>
          </a:xfrm>
          <a:prstGeom prst="rect">
            <a:avLst/>
          </a:prstGeom>
          <a:noFill/>
        </p:spPr>
        <p:txBody>
          <a:bodyPr wrap="square">
            <a:spAutoFit/>
          </a:bodyPr>
          <a:lstStyle/>
          <a:p>
            <a:pPr fontAlgn="auto">
              <a:spcBef>
                <a:spcPts val="0"/>
              </a:spcBef>
              <a:spcAft>
                <a:spcPts val="0"/>
              </a:spcAft>
              <a:defRPr/>
            </a:pPr>
            <a:r>
              <a:rPr lang="zh-CN" altLang="en-US" sz="2000">
                <a:latin typeface="+mn-ea"/>
              </a:rPr>
              <a:t>2021年</a:t>
            </a:r>
            <a:r>
              <a:rPr lang="zh-CN" altLang="en-US" sz="2000">
                <a:latin typeface="+mn-ea"/>
                <a:ea typeface="+mn-ea"/>
              </a:rPr>
              <a:t> </a:t>
            </a:r>
            <a:endParaRPr lang="en-US" sz="2000" dirty="0">
              <a:solidFill>
                <a:schemeClr val="tx1">
                  <a:lumMod val="65000"/>
                  <a:lumOff val="35000"/>
                </a:schemeClr>
              </a:solidFill>
              <a:latin typeface="+mn-lt"/>
              <a:ea typeface="+mn-ea"/>
            </a:endParaRPr>
          </a:p>
        </p:txBody>
      </p:sp>
      <p:sp>
        <p:nvSpPr>
          <p:cNvPr id="113" name="TextBox 55"/>
          <p:cNvSpPr txBox="1"/>
          <p:nvPr/>
        </p:nvSpPr>
        <p:spPr>
          <a:xfrm>
            <a:off x="5591175" y="4067810"/>
            <a:ext cx="1344930" cy="398780"/>
          </a:xfrm>
          <a:prstGeom prst="rect">
            <a:avLst/>
          </a:prstGeom>
          <a:noFill/>
        </p:spPr>
        <p:txBody>
          <a:bodyPr wrap="square">
            <a:spAutoFit/>
          </a:bodyPr>
          <a:lstStyle/>
          <a:p>
            <a:pPr fontAlgn="auto">
              <a:spcBef>
                <a:spcPts val="0"/>
              </a:spcBef>
              <a:spcAft>
                <a:spcPts val="0"/>
              </a:spcAft>
              <a:defRPr/>
            </a:pPr>
            <a:r>
              <a:rPr lang="zh-CN" altLang="en-US" sz="2000">
                <a:latin typeface="+mn-ea"/>
                <a:ea typeface="+mn-ea"/>
              </a:rPr>
              <a:t>湖南</a:t>
            </a:r>
            <a:r>
              <a:rPr lang="en-US" altLang="zh-CN" sz="2000">
                <a:latin typeface="+mn-ea"/>
                <a:ea typeface="+mn-ea"/>
              </a:rPr>
              <a:t>1247</a:t>
            </a:r>
            <a:endParaRPr lang="en-US" altLang="zh-CN" sz="2000">
              <a:latin typeface="+mn-ea"/>
              <a:ea typeface="+mn-ea"/>
            </a:endParaRPr>
          </a:p>
        </p:txBody>
      </p:sp>
      <p:sp>
        <p:nvSpPr>
          <p:cNvPr id="10" name="文本框 9"/>
          <p:cNvSpPr txBox="1"/>
          <p:nvPr/>
        </p:nvSpPr>
        <p:spPr>
          <a:xfrm>
            <a:off x="190550" y="4653915"/>
            <a:ext cx="2070373" cy="1418915"/>
          </a:xfrm>
          <a:prstGeom prst="rect">
            <a:avLst/>
          </a:prstGeom>
          <a:noFill/>
          <a:ln w="9525">
            <a:noFill/>
          </a:ln>
        </p:spPr>
        <p:txBody>
          <a:bodyPr wrap="square">
            <a:spAutoFit/>
          </a:bodyPr>
          <a:lstStyle/>
          <a:p>
            <a:pPr algn="ctr">
              <a:lnSpc>
                <a:spcPct val="150000"/>
              </a:lnSpc>
              <a:buClrTx/>
              <a:buSzTx/>
              <a:buFontTx/>
            </a:pPr>
            <a:r>
              <a:rPr lang="zh-CN" sz="2000" b="0" dirty="0">
                <a:solidFill>
                  <a:srgbClr val="000000"/>
                </a:solidFill>
                <a:latin typeface="Times New Roman" panose="02020703060505090304" pitchFamily="18" charset="0"/>
                <a:ea typeface="宋体" panose="02010600030101010101" pitchFamily="2" charset="-122"/>
              </a:rPr>
              <a:t>毛泽东同志提出“农业的出路在机械化”</a:t>
            </a:r>
            <a:endParaRPr lang="zh-CN" sz="2000" dirty="0">
              <a:solidFill>
                <a:srgbClr val="000000"/>
              </a:solidFill>
              <a:latin typeface="Times New Roman" panose="02020703060505090304" pitchFamily="18" charset="0"/>
              <a:ea typeface="宋体" panose="02010600030101010101" pitchFamily="2" charset="-122"/>
            </a:endParaRPr>
          </a:p>
        </p:txBody>
      </p:sp>
      <p:pic>
        <p:nvPicPr>
          <p:cNvPr id="11" name="图片 10"/>
          <p:cNvPicPr/>
          <p:nvPr/>
        </p:nvPicPr>
        <p:blipFill>
          <a:blip r:embed="rId1"/>
          <a:stretch>
            <a:fillRect/>
          </a:stretch>
        </p:blipFill>
        <p:spPr>
          <a:xfrm>
            <a:off x="2854960" y="1995805"/>
            <a:ext cx="1741170" cy="1270000"/>
          </a:xfrm>
          <a:prstGeom prst="rect">
            <a:avLst/>
          </a:prstGeom>
          <a:noFill/>
          <a:ln w="9525">
            <a:noFill/>
          </a:ln>
        </p:spPr>
      </p:pic>
      <p:pic>
        <p:nvPicPr>
          <p:cNvPr id="12" name="图片 11"/>
          <p:cNvPicPr/>
          <p:nvPr/>
        </p:nvPicPr>
        <p:blipFill>
          <a:blip r:embed="rId2"/>
          <a:stretch>
            <a:fillRect/>
          </a:stretch>
        </p:blipFill>
        <p:spPr>
          <a:xfrm>
            <a:off x="478790" y="1885315"/>
            <a:ext cx="1894840" cy="1402080"/>
          </a:xfrm>
          <a:prstGeom prst="rect">
            <a:avLst/>
          </a:prstGeom>
          <a:noFill/>
          <a:ln w="9525">
            <a:noFill/>
          </a:ln>
        </p:spPr>
      </p:pic>
      <p:sp>
        <p:nvSpPr>
          <p:cNvPr id="13" name="文本框 12"/>
          <p:cNvSpPr txBox="1"/>
          <p:nvPr/>
        </p:nvSpPr>
        <p:spPr>
          <a:xfrm>
            <a:off x="2779395" y="4740275"/>
            <a:ext cx="1884045" cy="1880579"/>
          </a:xfrm>
          <a:prstGeom prst="rect">
            <a:avLst/>
          </a:prstGeom>
          <a:noFill/>
          <a:ln w="9525">
            <a:noFill/>
          </a:ln>
        </p:spPr>
        <p:txBody>
          <a:bodyPr wrap="square">
            <a:spAutoFit/>
          </a:bodyPr>
          <a:lstStyle>
            <a:defPPr>
              <a:defRPr lang="zh-CN"/>
            </a:defPPr>
            <a:lvl1pPr algn="ctr">
              <a:lnSpc>
                <a:spcPct val="150000"/>
              </a:lnSpc>
              <a:buClrTx/>
              <a:buSzTx/>
              <a:buFontTx/>
              <a:defRPr sz="2000" b="0">
                <a:solidFill>
                  <a:srgbClr val="000000"/>
                </a:solidFill>
                <a:latin typeface="Times New Roman" panose="02020703060505090304" pitchFamily="18" charset="0"/>
                <a:ea typeface="宋体" panose="02010600030101010101" pitchFamily="2" charset="-122"/>
              </a:defRPr>
            </a:lvl1pPr>
          </a:lstStyle>
          <a:p>
            <a:r>
              <a:rPr lang="zh-CN" altLang="en-US" dirty="0"/>
              <a:t>中央一号文件提出加快推进农业现代化</a:t>
            </a:r>
            <a:endParaRPr lang="zh-CN" altLang="en-US" dirty="0"/>
          </a:p>
        </p:txBody>
      </p:sp>
      <p:pic>
        <p:nvPicPr>
          <p:cNvPr id="14" name="图片 13"/>
          <p:cNvPicPr/>
          <p:nvPr/>
        </p:nvPicPr>
        <p:blipFill>
          <a:blip r:embed="rId3"/>
          <a:stretch>
            <a:fillRect/>
          </a:stretch>
        </p:blipFill>
        <p:spPr>
          <a:xfrm>
            <a:off x="5435600" y="1906905"/>
            <a:ext cx="1279525" cy="1429385"/>
          </a:xfrm>
          <a:prstGeom prst="rect">
            <a:avLst/>
          </a:prstGeom>
          <a:noFill/>
          <a:ln w="9525">
            <a:noFill/>
          </a:ln>
        </p:spPr>
      </p:pic>
      <p:sp>
        <p:nvSpPr>
          <p:cNvPr id="15" name="文本框 14"/>
          <p:cNvSpPr txBox="1"/>
          <p:nvPr/>
        </p:nvSpPr>
        <p:spPr>
          <a:xfrm>
            <a:off x="4955540" y="4524375"/>
            <a:ext cx="2237105" cy="1938020"/>
          </a:xfrm>
          <a:prstGeom prst="rect">
            <a:avLst/>
          </a:prstGeom>
          <a:noFill/>
          <a:ln w="9525">
            <a:noFill/>
          </a:ln>
        </p:spPr>
        <p:txBody>
          <a:bodyPr wrap="square">
            <a:spAutoFit/>
          </a:bodyPr>
          <a:lstStyle>
            <a:defPPr>
              <a:defRPr lang="zh-CN"/>
            </a:defPPr>
            <a:lvl1pPr algn="ctr">
              <a:lnSpc>
                <a:spcPct val="150000"/>
              </a:lnSpc>
              <a:buClrTx/>
              <a:buSzTx/>
              <a:buFontTx/>
              <a:defRPr sz="2000" b="0">
                <a:solidFill>
                  <a:srgbClr val="000000"/>
                </a:solidFill>
                <a:latin typeface="Times New Roman" panose="02020703060505090304" pitchFamily="18" charset="0"/>
                <a:ea typeface="宋体" panose="02010600030101010101" pitchFamily="2" charset="-122"/>
              </a:defRPr>
            </a:lvl1pPr>
          </a:lstStyle>
          <a:p>
            <a:r>
              <a:rPr lang="zh-CN" altLang="en-US" dirty="0"/>
              <a:t>“</a:t>
            </a:r>
            <a:r>
              <a:rPr lang="en-US" altLang="zh-CN" dirty="0"/>
              <a:t>1274”</a:t>
            </a:r>
            <a:r>
              <a:rPr lang="zh-CN" altLang="en-US" dirty="0"/>
              <a:t>行动将农业机械列为加快发展的</a:t>
            </a:r>
            <a:r>
              <a:rPr lang="en-US" altLang="zh-CN" dirty="0"/>
              <a:t>12</a:t>
            </a:r>
            <a:r>
              <a:rPr lang="zh-CN" altLang="en-US" dirty="0"/>
              <a:t>大重点产业之一</a:t>
            </a:r>
            <a:endParaRPr lang="zh-CN" altLang="en-US" dirty="0"/>
          </a:p>
        </p:txBody>
      </p:sp>
      <p:sp>
        <p:nvSpPr>
          <p:cNvPr id="16" name="文本框 15"/>
          <p:cNvSpPr txBox="1"/>
          <p:nvPr/>
        </p:nvSpPr>
        <p:spPr>
          <a:xfrm>
            <a:off x="7391350" y="4594225"/>
            <a:ext cx="2232075" cy="1938020"/>
          </a:xfrm>
          <a:prstGeom prst="rect">
            <a:avLst/>
          </a:prstGeom>
          <a:noFill/>
          <a:ln w="9525">
            <a:noFill/>
          </a:ln>
        </p:spPr>
        <p:txBody>
          <a:bodyPr wrap="square">
            <a:spAutoFit/>
          </a:bodyPr>
          <a:lstStyle>
            <a:defPPr>
              <a:defRPr lang="zh-CN"/>
            </a:defPPr>
            <a:lvl1pPr algn="ctr">
              <a:lnSpc>
                <a:spcPct val="150000"/>
              </a:lnSpc>
              <a:buClrTx/>
              <a:buSzTx/>
              <a:buFontTx/>
              <a:defRPr sz="2000" b="0">
                <a:solidFill>
                  <a:srgbClr val="000000"/>
                </a:solidFill>
                <a:latin typeface="Times New Roman" panose="02020703060505090304" pitchFamily="18" charset="0"/>
                <a:ea typeface="宋体" panose="02010600030101010101" pitchFamily="2" charset="-122"/>
              </a:defRPr>
            </a:lvl1pPr>
          </a:lstStyle>
          <a:p>
            <a:r>
              <a:rPr lang="zh-CN" altLang="en-US" dirty="0"/>
              <a:t>“三高四新”发展战略指出要打造国家重点先进制造业高地</a:t>
            </a:r>
            <a:endParaRPr lang="zh-CN" altLang="en-US" dirty="0"/>
          </a:p>
        </p:txBody>
      </p:sp>
      <p:pic>
        <p:nvPicPr>
          <p:cNvPr id="19" name="图片 18"/>
          <p:cNvPicPr>
            <a:picLocks noChangeAspect="1"/>
          </p:cNvPicPr>
          <p:nvPr/>
        </p:nvPicPr>
        <p:blipFill>
          <a:blip r:embed="rId4"/>
          <a:stretch>
            <a:fillRect/>
          </a:stretch>
        </p:blipFill>
        <p:spPr>
          <a:xfrm>
            <a:off x="7618730" y="1960245"/>
            <a:ext cx="1577975" cy="1307465"/>
          </a:xfrm>
          <a:prstGeom prst="rect">
            <a:avLst/>
          </a:prstGeom>
        </p:spPr>
      </p:pic>
      <p:sp>
        <p:nvSpPr>
          <p:cNvPr id="20" name="文本框 19"/>
          <p:cNvSpPr txBox="1"/>
          <p:nvPr/>
        </p:nvSpPr>
        <p:spPr>
          <a:xfrm>
            <a:off x="10016490" y="4642485"/>
            <a:ext cx="1839356" cy="1418915"/>
          </a:xfrm>
          <a:prstGeom prst="rect">
            <a:avLst/>
          </a:prstGeom>
          <a:noFill/>
          <a:ln w="9525">
            <a:noFill/>
          </a:ln>
        </p:spPr>
        <p:txBody>
          <a:bodyPr wrap="square">
            <a:spAutoFit/>
          </a:bodyPr>
          <a:lstStyle>
            <a:defPPr>
              <a:defRPr lang="zh-CN"/>
            </a:defPPr>
            <a:lvl1pPr algn="ctr">
              <a:lnSpc>
                <a:spcPct val="150000"/>
              </a:lnSpc>
              <a:buClrTx/>
              <a:buSzTx/>
              <a:buFontTx/>
              <a:defRPr sz="2000" b="0">
                <a:solidFill>
                  <a:srgbClr val="000000"/>
                </a:solidFill>
                <a:latin typeface="Times New Roman" panose="02020703060505090304" pitchFamily="18" charset="0"/>
                <a:ea typeface="宋体" panose="02010600030101010101" pitchFamily="2" charset="-122"/>
              </a:defRPr>
            </a:lvl1pPr>
          </a:lstStyle>
          <a:p>
            <a:r>
              <a:rPr lang="zh-CN" altLang="en-US" dirty="0"/>
              <a:t>农机产业战略地位的逐步提升</a:t>
            </a:r>
            <a:endParaRPr lang="zh-CN" altLang="en-US" dirty="0"/>
          </a:p>
        </p:txBody>
      </p:sp>
      <p:pic>
        <p:nvPicPr>
          <p:cNvPr id="22" name="图片 21"/>
          <p:cNvPicPr/>
          <p:nvPr/>
        </p:nvPicPr>
        <p:blipFill>
          <a:blip r:embed="rId5"/>
          <a:stretch>
            <a:fillRect/>
          </a:stretch>
        </p:blipFill>
        <p:spPr>
          <a:xfrm>
            <a:off x="9613900" y="1980565"/>
            <a:ext cx="1898650" cy="1315085"/>
          </a:xfrm>
          <a:prstGeom prst="rect">
            <a:avLst/>
          </a:prstGeom>
          <a:noFill/>
          <a:ln w="9525">
            <a:noFill/>
          </a:ln>
        </p:spPr>
      </p:pic>
      <p:sp>
        <p:nvSpPr>
          <p:cNvPr id="23" name="TextBox 55"/>
          <p:cNvSpPr txBox="1"/>
          <p:nvPr/>
        </p:nvSpPr>
        <p:spPr>
          <a:xfrm>
            <a:off x="9766935" y="4053205"/>
            <a:ext cx="1812290" cy="398780"/>
          </a:xfrm>
          <a:prstGeom prst="rect">
            <a:avLst/>
          </a:prstGeom>
          <a:noFill/>
        </p:spPr>
        <p:txBody>
          <a:bodyPr wrap="square">
            <a:spAutoFit/>
          </a:bodyPr>
          <a:lstStyle/>
          <a:p>
            <a:pPr fontAlgn="auto">
              <a:spcBef>
                <a:spcPts val="0"/>
              </a:spcBef>
              <a:spcAft>
                <a:spcPts val="0"/>
              </a:spcAft>
              <a:defRPr/>
            </a:pPr>
            <a:r>
              <a:rPr lang="zh-CN" altLang="en-US" sz="2000">
                <a:latin typeface="+mn-ea"/>
                <a:ea typeface="+mn-ea"/>
              </a:rPr>
              <a:t>农机人才培养</a:t>
            </a:r>
            <a:endParaRPr lang="zh-CN" altLang="en-US" sz="2000">
              <a:latin typeface="+mn-ea"/>
              <a:ea typeface="+mn-ea"/>
            </a:endParaRPr>
          </a:p>
        </p:txBody>
      </p:sp>
      <p:sp>
        <p:nvSpPr>
          <p:cNvPr id="25" name="TextBox 55"/>
          <p:cNvSpPr txBox="1"/>
          <p:nvPr/>
        </p:nvSpPr>
        <p:spPr>
          <a:xfrm>
            <a:off x="7463155" y="4093210"/>
            <a:ext cx="2258695" cy="398780"/>
          </a:xfrm>
          <a:prstGeom prst="rect">
            <a:avLst/>
          </a:prstGeom>
          <a:noFill/>
        </p:spPr>
        <p:txBody>
          <a:bodyPr wrap="square">
            <a:spAutoFit/>
          </a:bodyPr>
          <a:lstStyle/>
          <a:p>
            <a:pPr fontAlgn="auto">
              <a:spcBef>
                <a:spcPts val="0"/>
              </a:spcBef>
              <a:spcAft>
                <a:spcPts val="0"/>
              </a:spcAft>
              <a:defRPr/>
            </a:pPr>
            <a:r>
              <a:rPr lang="zh-CN" altLang="en-US" sz="2000">
                <a:latin typeface="+mn-ea"/>
                <a:ea typeface="+mn-ea"/>
              </a:rPr>
              <a:t>湖南</a:t>
            </a:r>
            <a:r>
              <a:rPr lang="en-US" altLang="zh-CN" sz="2000">
                <a:latin typeface="+mn-ea"/>
                <a:ea typeface="+mn-ea"/>
              </a:rPr>
              <a:t>“</a:t>
            </a:r>
            <a:r>
              <a:rPr lang="zh-CN" altLang="en-US" sz="2000">
                <a:latin typeface="+mn-ea"/>
                <a:ea typeface="+mn-ea"/>
              </a:rPr>
              <a:t>三高四新</a:t>
            </a:r>
            <a:r>
              <a:rPr lang="en-US" altLang="zh-CN" sz="2000">
                <a:latin typeface="+mn-ea"/>
                <a:ea typeface="+mn-ea"/>
              </a:rPr>
              <a:t>”</a:t>
            </a:r>
            <a:endParaRPr lang="en-US" altLang="zh-CN" sz="200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53" presetClass="entr" presetSubtype="16" fill="hold" nodeType="with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p:cTn id="12" dur="500" fill="hold"/>
                                        <p:tgtEl>
                                          <p:spTgt spid="81"/>
                                        </p:tgtEl>
                                        <p:attrNameLst>
                                          <p:attrName>ppt_w</p:attrName>
                                        </p:attrNameLst>
                                      </p:cBhvr>
                                      <p:tavLst>
                                        <p:tav tm="0">
                                          <p:val>
                                            <p:fltVal val="0"/>
                                          </p:val>
                                        </p:tav>
                                        <p:tav tm="100000">
                                          <p:val>
                                            <p:strVal val="#ppt_w"/>
                                          </p:val>
                                        </p:tav>
                                      </p:tavLst>
                                    </p:anim>
                                    <p:anim calcmode="lin" valueType="num">
                                      <p:cBhvr>
                                        <p:cTn id="13" dur="500" fill="hold"/>
                                        <p:tgtEl>
                                          <p:spTgt spid="81"/>
                                        </p:tgtEl>
                                        <p:attrNameLst>
                                          <p:attrName>ppt_h</p:attrName>
                                        </p:attrNameLst>
                                      </p:cBhvr>
                                      <p:tavLst>
                                        <p:tav tm="0">
                                          <p:val>
                                            <p:fltVal val="0"/>
                                          </p:val>
                                        </p:tav>
                                        <p:tav tm="100000">
                                          <p:val>
                                            <p:strVal val="#ppt_h"/>
                                          </p:val>
                                        </p:tav>
                                      </p:tavLst>
                                    </p:anim>
                                    <p:animEffect transition="in" filter="fade">
                                      <p:cBhvr>
                                        <p:cTn id="14" dur="500"/>
                                        <p:tgtEl>
                                          <p:spTgt spid="81"/>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left)">
                                      <p:cBhvr>
                                        <p:cTn id="18" dur="500"/>
                                        <p:tgtEl>
                                          <p:spTgt spid="45"/>
                                        </p:tgtEl>
                                      </p:cBhvr>
                                    </p:animEffect>
                                  </p:childTnLst>
                                </p:cTn>
                              </p:par>
                              <p:par>
                                <p:cTn id="19" presetID="53" presetClass="entr" presetSubtype="16" fill="hold" nodeType="with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p:cTn id="21" dur="500" fill="hold"/>
                                        <p:tgtEl>
                                          <p:spTgt spid="94"/>
                                        </p:tgtEl>
                                        <p:attrNameLst>
                                          <p:attrName>ppt_w</p:attrName>
                                        </p:attrNameLst>
                                      </p:cBhvr>
                                      <p:tavLst>
                                        <p:tav tm="0">
                                          <p:val>
                                            <p:fltVal val="0"/>
                                          </p:val>
                                        </p:tav>
                                        <p:tav tm="100000">
                                          <p:val>
                                            <p:strVal val="#ppt_w"/>
                                          </p:val>
                                        </p:tav>
                                      </p:tavLst>
                                    </p:anim>
                                    <p:anim calcmode="lin" valueType="num">
                                      <p:cBhvr>
                                        <p:cTn id="22" dur="500" fill="hold"/>
                                        <p:tgtEl>
                                          <p:spTgt spid="94"/>
                                        </p:tgtEl>
                                        <p:attrNameLst>
                                          <p:attrName>ppt_h</p:attrName>
                                        </p:attrNameLst>
                                      </p:cBhvr>
                                      <p:tavLst>
                                        <p:tav tm="0">
                                          <p:val>
                                            <p:fltVal val="0"/>
                                          </p:val>
                                        </p:tav>
                                        <p:tav tm="100000">
                                          <p:val>
                                            <p:strVal val="#ppt_h"/>
                                          </p:val>
                                        </p:tav>
                                      </p:tavLst>
                                    </p:anim>
                                    <p:animEffect transition="in" filter="fade">
                                      <p:cBhvr>
                                        <p:cTn id="23" dur="500"/>
                                        <p:tgtEl>
                                          <p:spTgt spid="94"/>
                                        </p:tgtEl>
                                      </p:cBhvr>
                                    </p:animEffect>
                                  </p:childTnLst>
                                </p:cTn>
                              </p:par>
                              <p:par>
                                <p:cTn id="24" presetID="53" presetClass="entr" presetSubtype="16" fill="hold" nodeType="with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p:cTn id="26" dur="500" fill="hold"/>
                                        <p:tgtEl>
                                          <p:spTgt spid="99"/>
                                        </p:tgtEl>
                                        <p:attrNameLst>
                                          <p:attrName>ppt_w</p:attrName>
                                        </p:attrNameLst>
                                      </p:cBhvr>
                                      <p:tavLst>
                                        <p:tav tm="0">
                                          <p:val>
                                            <p:fltVal val="0"/>
                                          </p:val>
                                        </p:tav>
                                        <p:tav tm="100000">
                                          <p:val>
                                            <p:strVal val="#ppt_w"/>
                                          </p:val>
                                        </p:tav>
                                      </p:tavLst>
                                    </p:anim>
                                    <p:anim calcmode="lin" valueType="num">
                                      <p:cBhvr>
                                        <p:cTn id="27" dur="500" fill="hold"/>
                                        <p:tgtEl>
                                          <p:spTgt spid="99"/>
                                        </p:tgtEl>
                                        <p:attrNameLst>
                                          <p:attrName>ppt_h</p:attrName>
                                        </p:attrNameLst>
                                      </p:cBhvr>
                                      <p:tavLst>
                                        <p:tav tm="0">
                                          <p:val>
                                            <p:fltVal val="0"/>
                                          </p:val>
                                        </p:tav>
                                        <p:tav tm="100000">
                                          <p:val>
                                            <p:strVal val="#ppt_h"/>
                                          </p:val>
                                        </p:tav>
                                      </p:tavLst>
                                    </p:anim>
                                    <p:animEffect transition="in" filter="fade">
                                      <p:cBhvr>
                                        <p:cTn id="28" dur="500"/>
                                        <p:tgtEl>
                                          <p:spTgt spid="99"/>
                                        </p:tgtEl>
                                      </p:cBhvr>
                                    </p:animEffect>
                                  </p:childTnLst>
                                </p:cTn>
                              </p:par>
                              <p:par>
                                <p:cTn id="29" presetID="53" presetClass="entr" presetSubtype="16" fill="hold" nodeType="with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p:cTn id="31" dur="500" fill="hold"/>
                                        <p:tgtEl>
                                          <p:spTgt spid="104"/>
                                        </p:tgtEl>
                                        <p:attrNameLst>
                                          <p:attrName>ppt_w</p:attrName>
                                        </p:attrNameLst>
                                      </p:cBhvr>
                                      <p:tavLst>
                                        <p:tav tm="0">
                                          <p:val>
                                            <p:fltVal val="0"/>
                                          </p:val>
                                        </p:tav>
                                        <p:tav tm="100000">
                                          <p:val>
                                            <p:strVal val="#ppt_w"/>
                                          </p:val>
                                        </p:tav>
                                      </p:tavLst>
                                    </p:anim>
                                    <p:anim calcmode="lin" valueType="num">
                                      <p:cBhvr>
                                        <p:cTn id="32" dur="500" fill="hold"/>
                                        <p:tgtEl>
                                          <p:spTgt spid="104"/>
                                        </p:tgtEl>
                                        <p:attrNameLst>
                                          <p:attrName>ppt_h</p:attrName>
                                        </p:attrNameLst>
                                      </p:cBhvr>
                                      <p:tavLst>
                                        <p:tav tm="0">
                                          <p:val>
                                            <p:fltVal val="0"/>
                                          </p:val>
                                        </p:tav>
                                        <p:tav tm="100000">
                                          <p:val>
                                            <p:strVal val="#ppt_h"/>
                                          </p:val>
                                        </p:tav>
                                      </p:tavLst>
                                    </p:anim>
                                    <p:animEffect transition="in" filter="fade">
                                      <p:cBhvr>
                                        <p:cTn id="33" dur="500"/>
                                        <p:tgtEl>
                                          <p:spTgt spid="10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p:cTn id="36" dur="500" fill="hold"/>
                                        <p:tgtEl>
                                          <p:spTgt spid="109"/>
                                        </p:tgtEl>
                                        <p:attrNameLst>
                                          <p:attrName>ppt_w</p:attrName>
                                        </p:attrNameLst>
                                      </p:cBhvr>
                                      <p:tavLst>
                                        <p:tav tm="0">
                                          <p:val>
                                            <p:fltVal val="0"/>
                                          </p:val>
                                        </p:tav>
                                        <p:tav tm="100000">
                                          <p:val>
                                            <p:strVal val="#ppt_w"/>
                                          </p:val>
                                        </p:tav>
                                      </p:tavLst>
                                    </p:anim>
                                    <p:anim calcmode="lin" valueType="num">
                                      <p:cBhvr>
                                        <p:cTn id="37" dur="500" fill="hold"/>
                                        <p:tgtEl>
                                          <p:spTgt spid="109"/>
                                        </p:tgtEl>
                                        <p:attrNameLst>
                                          <p:attrName>ppt_h</p:attrName>
                                        </p:attrNameLst>
                                      </p:cBhvr>
                                      <p:tavLst>
                                        <p:tav tm="0">
                                          <p:val>
                                            <p:fltVal val="0"/>
                                          </p:val>
                                        </p:tav>
                                        <p:tav tm="100000">
                                          <p:val>
                                            <p:strVal val="#ppt_h"/>
                                          </p:val>
                                        </p:tav>
                                      </p:tavLst>
                                    </p:anim>
                                    <p:animEffect transition="in" filter="fade">
                                      <p:cBhvr>
                                        <p:cTn id="38" dur="500"/>
                                        <p:tgtEl>
                                          <p:spTgt spid="10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p:cTn id="41" dur="500" fill="hold"/>
                                        <p:tgtEl>
                                          <p:spTgt spid="110"/>
                                        </p:tgtEl>
                                        <p:attrNameLst>
                                          <p:attrName>ppt_w</p:attrName>
                                        </p:attrNameLst>
                                      </p:cBhvr>
                                      <p:tavLst>
                                        <p:tav tm="0">
                                          <p:val>
                                            <p:fltVal val="0"/>
                                          </p:val>
                                        </p:tav>
                                        <p:tav tm="100000">
                                          <p:val>
                                            <p:strVal val="#ppt_w"/>
                                          </p:val>
                                        </p:tav>
                                      </p:tavLst>
                                    </p:anim>
                                    <p:anim calcmode="lin" valueType="num">
                                      <p:cBhvr>
                                        <p:cTn id="42" dur="500" fill="hold"/>
                                        <p:tgtEl>
                                          <p:spTgt spid="110"/>
                                        </p:tgtEl>
                                        <p:attrNameLst>
                                          <p:attrName>ppt_h</p:attrName>
                                        </p:attrNameLst>
                                      </p:cBhvr>
                                      <p:tavLst>
                                        <p:tav tm="0">
                                          <p:val>
                                            <p:fltVal val="0"/>
                                          </p:val>
                                        </p:tav>
                                        <p:tav tm="100000">
                                          <p:val>
                                            <p:strVal val="#ppt_h"/>
                                          </p:val>
                                        </p:tav>
                                      </p:tavLst>
                                    </p:anim>
                                    <p:animEffect transition="in" filter="fade">
                                      <p:cBhvr>
                                        <p:cTn id="43" dur="500"/>
                                        <p:tgtEl>
                                          <p:spTgt spid="11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13"/>
                                        </p:tgtEl>
                                        <p:attrNameLst>
                                          <p:attrName>style.visibility</p:attrName>
                                        </p:attrNameLst>
                                      </p:cBhvr>
                                      <p:to>
                                        <p:strVal val="visible"/>
                                      </p:to>
                                    </p:set>
                                    <p:anim calcmode="lin" valueType="num">
                                      <p:cBhvr>
                                        <p:cTn id="46" dur="500" fill="hold"/>
                                        <p:tgtEl>
                                          <p:spTgt spid="113"/>
                                        </p:tgtEl>
                                        <p:attrNameLst>
                                          <p:attrName>ppt_w</p:attrName>
                                        </p:attrNameLst>
                                      </p:cBhvr>
                                      <p:tavLst>
                                        <p:tav tm="0">
                                          <p:val>
                                            <p:fltVal val="0"/>
                                          </p:val>
                                        </p:tav>
                                        <p:tav tm="100000">
                                          <p:val>
                                            <p:strVal val="#ppt_w"/>
                                          </p:val>
                                        </p:tav>
                                      </p:tavLst>
                                    </p:anim>
                                    <p:anim calcmode="lin" valueType="num">
                                      <p:cBhvr>
                                        <p:cTn id="47" dur="500" fill="hold"/>
                                        <p:tgtEl>
                                          <p:spTgt spid="113"/>
                                        </p:tgtEl>
                                        <p:attrNameLst>
                                          <p:attrName>ppt_h</p:attrName>
                                        </p:attrNameLst>
                                      </p:cBhvr>
                                      <p:tavLst>
                                        <p:tav tm="0">
                                          <p:val>
                                            <p:fltVal val="0"/>
                                          </p:val>
                                        </p:tav>
                                        <p:tav tm="100000">
                                          <p:val>
                                            <p:strVal val="#ppt_h"/>
                                          </p:val>
                                        </p:tav>
                                      </p:tavLst>
                                    </p:anim>
                                    <p:animEffect transition="in" filter="fade">
                                      <p:cBhvr>
                                        <p:cTn id="48" dur="500"/>
                                        <p:tgtEl>
                                          <p:spTgt spid="1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P spid="109" grpId="0"/>
      <p:bldP spid="110" grpId="0"/>
      <p:bldP spid="113" grpId="0"/>
      <p:bldP spid="23"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7"/>
          <p:cNvSpPr txBox="1"/>
          <p:nvPr/>
        </p:nvSpPr>
        <p:spPr>
          <a:xfrm>
            <a:off x="1" y="344417"/>
            <a:ext cx="3070869" cy="429895"/>
          </a:xfrm>
          <a:prstGeom prst="rect">
            <a:avLst/>
          </a:prstGeom>
          <a:solidFill>
            <a:srgbClr val="0070C0"/>
          </a:solidFill>
        </p:spPr>
        <p:txBody>
          <a:bodyPr wrap="square" rtlCol="0">
            <a:spAutoFit/>
          </a:bodyPr>
          <a:lstStyle/>
          <a:p>
            <a:r>
              <a:rPr lang="en-US" altLang="zh-CN" sz="2200" dirty="0">
                <a:solidFill>
                  <a:prstClr val="white"/>
                </a:solidFill>
                <a:ea typeface="微软雅黑" panose="020B0503020204020204" charset="-122"/>
              </a:rPr>
              <a:t> </a:t>
            </a:r>
            <a:r>
              <a:rPr lang="zh-CN" altLang="en-US" sz="2200" dirty="0">
                <a:solidFill>
                  <a:prstClr val="white"/>
                </a:solidFill>
                <a:ea typeface="微软雅黑" panose="020B0503020204020204" charset="-122"/>
              </a:rPr>
              <a:t>一</a:t>
            </a:r>
            <a:r>
              <a:rPr lang="en-US" altLang="zh-CN" sz="2200" dirty="0">
                <a:solidFill>
                  <a:prstClr val="white"/>
                </a:solidFill>
                <a:ea typeface="微软雅黑" panose="020B0503020204020204" charset="-122"/>
              </a:rPr>
              <a:t>.</a:t>
            </a:r>
            <a:r>
              <a:rPr lang="zh-CN" altLang="en-US" sz="2000" dirty="0">
                <a:solidFill>
                  <a:prstClr val="white"/>
                </a:solidFill>
                <a:ea typeface="微软雅黑" panose="020B0503020204020204" charset="-122"/>
              </a:rPr>
              <a:t>成果研究和改革基础</a:t>
            </a:r>
            <a:endParaRPr lang="zh-CN" altLang="en-US" sz="2000" dirty="0">
              <a:solidFill>
                <a:prstClr val="white"/>
              </a:solidFill>
              <a:ea typeface="微软雅黑" panose="020B0503020204020204" charset="-122"/>
            </a:endParaRPr>
          </a:p>
        </p:txBody>
      </p:sp>
      <p:grpSp>
        <p:nvGrpSpPr>
          <p:cNvPr id="2" name="组合 1"/>
          <p:cNvGrpSpPr/>
          <p:nvPr/>
        </p:nvGrpSpPr>
        <p:grpSpPr>
          <a:xfrm>
            <a:off x="3790950" y="339090"/>
            <a:ext cx="3710305" cy="444307"/>
            <a:chOff x="8379434" y="1182521"/>
            <a:chExt cx="2499610" cy="444660"/>
          </a:xfrm>
        </p:grpSpPr>
        <p:sp>
          <p:nvSpPr>
            <p:cNvPr id="5" name="Freeform 56"/>
            <p:cNvSpPr/>
            <p:nvPr/>
          </p:nvSpPr>
          <p:spPr bwMode="auto">
            <a:xfrm>
              <a:off x="8379434" y="1182521"/>
              <a:ext cx="2499610" cy="444660"/>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F6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17"/>
            <p:cNvSpPr txBox="1"/>
            <p:nvPr/>
          </p:nvSpPr>
          <p:spPr>
            <a:xfrm>
              <a:off x="8543357" y="1221472"/>
              <a:ext cx="2335687" cy="368593"/>
            </a:xfrm>
            <a:prstGeom prst="rect">
              <a:avLst/>
            </a:prstGeom>
            <a:noFill/>
          </p:spPr>
          <p:txBody>
            <a:bodyPr wrap="square" rtlCol="0">
              <a:spAutoFit/>
            </a:bodyPr>
            <a:lstStyle/>
            <a:p>
              <a:pPr marR="0" algn="l" defTabSz="1218565">
                <a:buNone/>
              </a:pPr>
              <a:r>
                <a:rPr lang="en-US" altLang="zh-CN" sz="1800" dirty="0">
                  <a:solidFill>
                    <a:prstClr val="white"/>
                  </a:solidFill>
                  <a:ea typeface="微软雅黑" panose="020B0503020204020204" charset="-122"/>
                  <a:sym typeface="+mn-ea"/>
                </a:rPr>
                <a:t>2.</a:t>
              </a:r>
              <a:r>
                <a:rPr lang="zh-CN" altLang="zh-CN" sz="1800" dirty="0">
                  <a:solidFill>
                    <a:prstClr val="white"/>
                  </a:solidFill>
                  <a:ea typeface="微软雅黑" panose="020B0503020204020204" charset="-122"/>
                  <a:sym typeface="+mn-ea"/>
                </a:rPr>
                <a:t>研究和改革的必要性和可行性</a:t>
              </a:r>
              <a:endParaRPr lang="zh-CN" altLang="zh-CN" sz="1800" dirty="0">
                <a:solidFill>
                  <a:prstClr val="white"/>
                </a:solidFill>
                <a:ea typeface="微软雅黑" panose="020B0503020204020204" charset="-122"/>
                <a:sym typeface="+mn-ea"/>
              </a:endParaRPr>
            </a:p>
          </p:txBody>
        </p:sp>
      </p:grpSp>
      <p:grpSp>
        <p:nvGrpSpPr>
          <p:cNvPr id="46" name="Group 22"/>
          <p:cNvGrpSpPr/>
          <p:nvPr/>
        </p:nvGrpSpPr>
        <p:grpSpPr bwMode="auto">
          <a:xfrm>
            <a:off x="4427220" y="1494155"/>
            <a:ext cx="2607310" cy="2433320"/>
            <a:chOff x="2495600" y="3102417"/>
            <a:chExt cx="646764" cy="648072"/>
          </a:xfrm>
        </p:grpSpPr>
        <p:grpSp>
          <p:nvGrpSpPr>
            <p:cNvPr id="47" name="组合 79"/>
            <p:cNvGrpSpPr/>
            <p:nvPr/>
          </p:nvGrpSpPr>
          <p:grpSpPr bwMode="auto">
            <a:xfrm>
              <a:off x="2495600" y="3102417"/>
              <a:ext cx="646764" cy="648072"/>
              <a:chOff x="6379729" y="2488774"/>
              <a:chExt cx="2513016" cy="2513016"/>
            </a:xfrm>
          </p:grpSpPr>
          <p:sp>
            <p:nvSpPr>
              <p:cNvPr id="5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90204"/>
                  <a:ea typeface="宋体" panose="02010600030101010101" pitchFamily="2" charset="-122"/>
                </a:endParaRPr>
              </a:p>
            </p:txBody>
          </p:sp>
          <p:sp>
            <p:nvSpPr>
              <p:cNvPr id="6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sp>
          <p:nvSpPr>
            <p:cNvPr id="48" name="椭圆 80"/>
            <p:cNvSpPr/>
            <p:nvPr/>
          </p:nvSpPr>
          <p:spPr bwMode="auto">
            <a:xfrm>
              <a:off x="2631544" y="3238636"/>
              <a:ext cx="374874" cy="375634"/>
            </a:xfrm>
            <a:prstGeom prst="ellipse">
              <a:avLst/>
            </a:prstGeom>
            <a:gradFill>
              <a:gsLst>
                <a:gs pos="0">
                  <a:srgbClr val="E30000"/>
                </a:gs>
                <a:gs pos="100000">
                  <a:srgbClr val="760303"/>
                </a:gs>
              </a:gsLst>
              <a:lin ang="5400000" scaled="0"/>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algn="ctr" eaLnBrk="1" hangingPunct="1">
                <a:defRPr/>
              </a:pPr>
              <a:r>
                <a:rPr lang="en-US" altLang="zh-CN" kern="0">
                  <a:solidFill>
                    <a:srgbClr val="FFFFFF"/>
                  </a:solidFill>
                </a:rPr>
                <a:t>16.9</a:t>
              </a:r>
              <a:r>
                <a:rPr lang="zh-CN" altLang="en-US" kern="0">
                  <a:solidFill>
                    <a:srgbClr val="FFFFFF"/>
                  </a:solidFill>
                </a:rPr>
                <a:t>万</a:t>
              </a:r>
              <a:endParaRPr lang="zh-CN" altLang="en-US" kern="0">
                <a:solidFill>
                  <a:srgbClr val="FFFFFF"/>
                </a:solidFill>
              </a:endParaRPr>
            </a:p>
          </p:txBody>
        </p:sp>
      </p:grpSp>
      <p:grpSp>
        <p:nvGrpSpPr>
          <p:cNvPr id="81" name="Group 28"/>
          <p:cNvGrpSpPr/>
          <p:nvPr/>
        </p:nvGrpSpPr>
        <p:grpSpPr bwMode="auto">
          <a:xfrm>
            <a:off x="9047480" y="1629410"/>
            <a:ext cx="2296795" cy="2317115"/>
            <a:chOff x="2495600" y="3102417"/>
            <a:chExt cx="646764" cy="648072"/>
          </a:xfrm>
        </p:grpSpPr>
        <p:grpSp>
          <p:nvGrpSpPr>
            <p:cNvPr id="83" name="组合 79"/>
            <p:cNvGrpSpPr/>
            <p:nvPr/>
          </p:nvGrpSpPr>
          <p:grpSpPr bwMode="auto">
            <a:xfrm>
              <a:off x="2495600" y="3102417"/>
              <a:ext cx="646764" cy="648072"/>
              <a:chOff x="6379729" y="2488774"/>
              <a:chExt cx="2513016" cy="2513016"/>
            </a:xfrm>
          </p:grpSpPr>
          <p:sp>
            <p:nvSpPr>
              <p:cNvPr id="8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90204"/>
                  <a:ea typeface="宋体" panose="02010600030101010101" pitchFamily="2" charset="-122"/>
                </a:endParaRPr>
              </a:p>
            </p:txBody>
          </p:sp>
          <p:sp>
            <p:nvSpPr>
              <p:cNvPr id="8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sp>
          <p:nvSpPr>
            <p:cNvPr id="86" name="椭圆 80"/>
            <p:cNvSpPr/>
            <p:nvPr/>
          </p:nvSpPr>
          <p:spPr bwMode="auto">
            <a:xfrm>
              <a:off x="2631544" y="3238636"/>
              <a:ext cx="374874" cy="375634"/>
            </a:xfrm>
            <a:prstGeom prst="ellipse">
              <a:avLst/>
            </a:prstGeom>
            <a:gradFill>
              <a:gsLst>
                <a:gs pos="0">
                  <a:srgbClr val="E30000"/>
                </a:gs>
                <a:gs pos="100000">
                  <a:srgbClr val="760303"/>
                </a:gs>
              </a:gsLst>
              <a:lin ang="5400000" scaled="0"/>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algn="ctr" eaLnBrk="1" hangingPunct="1">
                <a:defRPr/>
              </a:pPr>
              <a:r>
                <a:rPr lang="en-US" altLang="zh-CN" kern="0">
                  <a:solidFill>
                    <a:srgbClr val="FFFFFF"/>
                  </a:solidFill>
                </a:rPr>
                <a:t>44</a:t>
              </a:r>
              <a:r>
                <a:rPr lang="zh-CN" altLang="en-US" kern="0">
                  <a:solidFill>
                    <a:srgbClr val="FFFFFF"/>
                  </a:solidFill>
                </a:rPr>
                <a:t>万</a:t>
              </a:r>
              <a:endParaRPr lang="zh-CN" altLang="en-US" kern="0">
                <a:solidFill>
                  <a:srgbClr val="FFFFFF"/>
                </a:solidFill>
              </a:endParaRPr>
            </a:p>
          </p:txBody>
        </p:sp>
      </p:grpSp>
      <p:sp>
        <p:nvSpPr>
          <p:cNvPr id="109" name="TextBox 55"/>
          <p:cNvSpPr txBox="1"/>
          <p:nvPr/>
        </p:nvSpPr>
        <p:spPr>
          <a:xfrm>
            <a:off x="5118735" y="4093210"/>
            <a:ext cx="1470025" cy="398780"/>
          </a:xfrm>
          <a:prstGeom prst="rect">
            <a:avLst/>
          </a:prstGeom>
          <a:noFill/>
        </p:spPr>
        <p:txBody>
          <a:bodyPr wrap="square">
            <a:spAutoFit/>
          </a:bodyPr>
          <a:lstStyle/>
          <a:p>
            <a:pPr fontAlgn="auto">
              <a:spcBef>
                <a:spcPts val="0"/>
              </a:spcBef>
              <a:spcAft>
                <a:spcPts val="0"/>
              </a:spcAft>
              <a:defRPr/>
            </a:pPr>
            <a:r>
              <a:rPr lang="en-US" altLang="zh-CN" sz="2000" dirty="0">
                <a:latin typeface="+mn-ea"/>
              </a:rPr>
              <a:t>2022</a:t>
            </a:r>
            <a:r>
              <a:rPr lang="zh-CN" altLang="en-US" sz="2000" dirty="0">
                <a:latin typeface="+mn-ea"/>
              </a:rPr>
              <a:t>年</a:t>
            </a:r>
            <a:r>
              <a:rPr lang="en-US" sz="2000" dirty="0">
                <a:solidFill>
                  <a:schemeClr val="tx1">
                    <a:lumMod val="65000"/>
                    <a:lumOff val="35000"/>
                  </a:schemeClr>
                </a:solidFill>
                <a:latin typeface="+mn-lt"/>
                <a:ea typeface="+mn-ea"/>
              </a:rPr>
              <a:t> </a:t>
            </a:r>
            <a:endParaRPr lang="en-US" sz="2000" dirty="0">
              <a:solidFill>
                <a:schemeClr val="tx1">
                  <a:lumMod val="65000"/>
                  <a:lumOff val="35000"/>
                </a:schemeClr>
              </a:solidFill>
              <a:latin typeface="+mn-lt"/>
              <a:ea typeface="+mn-ea"/>
            </a:endParaRPr>
          </a:p>
        </p:txBody>
      </p:sp>
      <p:sp>
        <p:nvSpPr>
          <p:cNvPr id="110" name="TextBox 55"/>
          <p:cNvSpPr txBox="1"/>
          <p:nvPr/>
        </p:nvSpPr>
        <p:spPr>
          <a:xfrm>
            <a:off x="9726815" y="4138382"/>
            <a:ext cx="1013113" cy="398780"/>
          </a:xfrm>
          <a:prstGeom prst="rect">
            <a:avLst/>
          </a:prstGeom>
          <a:noFill/>
        </p:spPr>
        <p:txBody>
          <a:bodyPr wrap="square">
            <a:spAutoFit/>
          </a:bodyPr>
          <a:lstStyle/>
          <a:p>
            <a:pPr fontAlgn="auto">
              <a:spcBef>
                <a:spcPts val="0"/>
              </a:spcBef>
              <a:spcAft>
                <a:spcPts val="0"/>
              </a:spcAft>
              <a:defRPr/>
            </a:pPr>
            <a:r>
              <a:rPr lang="zh-CN" altLang="en-US" sz="2000">
                <a:latin typeface="+mn-ea"/>
              </a:rPr>
              <a:t>202</a:t>
            </a:r>
            <a:r>
              <a:rPr lang="en-US" altLang="zh-CN" sz="2000">
                <a:latin typeface="+mn-ea"/>
              </a:rPr>
              <a:t>5</a:t>
            </a:r>
            <a:r>
              <a:rPr lang="zh-CN" altLang="en-US" sz="2000">
                <a:latin typeface="+mn-ea"/>
              </a:rPr>
              <a:t>年</a:t>
            </a:r>
            <a:r>
              <a:rPr lang="zh-CN" altLang="en-US" sz="2000">
                <a:latin typeface="+mn-ea"/>
                <a:ea typeface="+mn-ea"/>
              </a:rPr>
              <a:t> </a:t>
            </a:r>
            <a:endParaRPr lang="en-US" sz="2000" dirty="0">
              <a:solidFill>
                <a:schemeClr val="tx1">
                  <a:lumMod val="65000"/>
                  <a:lumOff val="35000"/>
                </a:schemeClr>
              </a:solidFill>
              <a:latin typeface="+mn-lt"/>
              <a:ea typeface="+mn-ea"/>
            </a:endParaRPr>
          </a:p>
        </p:txBody>
      </p:sp>
      <p:sp>
        <p:nvSpPr>
          <p:cNvPr id="10" name="文本框 9"/>
          <p:cNvSpPr txBox="1"/>
          <p:nvPr/>
        </p:nvSpPr>
        <p:spPr>
          <a:xfrm>
            <a:off x="3862705" y="4798060"/>
            <a:ext cx="3940175" cy="398780"/>
          </a:xfrm>
          <a:prstGeom prst="rect">
            <a:avLst/>
          </a:prstGeom>
          <a:noFill/>
          <a:ln w="9525">
            <a:noFill/>
          </a:ln>
        </p:spPr>
        <p:txBody>
          <a:bodyPr wrap="square">
            <a:spAutoFit/>
          </a:bodyPr>
          <a:lstStyle/>
          <a:p>
            <a:pPr indent="0"/>
            <a:r>
              <a:rPr lang="zh-CN" sz="2000" b="0">
                <a:solidFill>
                  <a:srgbClr val="000000"/>
                </a:solidFill>
                <a:latin typeface="Times New Roman" panose="02020703060505090304" pitchFamily="18" charset="0"/>
                <a:ea typeface="宋体" panose="02010600030101010101" pitchFamily="2" charset="-122"/>
              </a:rPr>
              <a:t>农机装备的人才缺口是16.9万人</a:t>
            </a:r>
            <a:endParaRPr lang="zh-CN" sz="2000" b="0">
              <a:solidFill>
                <a:srgbClr val="000000"/>
              </a:solidFill>
              <a:latin typeface="Times New Roman" panose="02020703060505090304" pitchFamily="18" charset="0"/>
              <a:ea typeface="宋体" panose="02010600030101010101" pitchFamily="2" charset="-122"/>
            </a:endParaRPr>
          </a:p>
        </p:txBody>
      </p:sp>
      <p:sp>
        <p:nvSpPr>
          <p:cNvPr id="13" name="文本框 12"/>
          <p:cNvSpPr txBox="1"/>
          <p:nvPr/>
        </p:nvSpPr>
        <p:spPr>
          <a:xfrm>
            <a:off x="8183245" y="4798060"/>
            <a:ext cx="3924935" cy="398780"/>
          </a:xfrm>
          <a:prstGeom prst="rect">
            <a:avLst/>
          </a:prstGeom>
          <a:noFill/>
          <a:ln w="9525">
            <a:noFill/>
          </a:ln>
        </p:spPr>
        <p:txBody>
          <a:bodyPr wrap="square">
            <a:spAutoFit/>
          </a:bodyPr>
          <a:lstStyle/>
          <a:p>
            <a:pPr lvl="0" algn="l">
              <a:buClrTx/>
              <a:buSzTx/>
              <a:buFontTx/>
            </a:pPr>
            <a:r>
              <a:rPr lang="zh-CN" sz="2000">
                <a:solidFill>
                  <a:srgbClr val="000000"/>
                </a:solidFill>
                <a:latin typeface="Times New Roman" panose="02020703060505090304" pitchFamily="18" charset="0"/>
                <a:ea typeface="宋体" panose="02010600030101010101" pitchFamily="2" charset="-122"/>
                <a:sym typeface="+mn-ea"/>
              </a:rPr>
              <a:t>农机装备的人才缺口高达44万人</a:t>
            </a:r>
            <a:endParaRPr lang="zh-CN" sz="2000">
              <a:solidFill>
                <a:srgbClr val="000000"/>
              </a:solidFill>
              <a:latin typeface="Times New Roman" panose="02020703060505090304" pitchFamily="18" charset="0"/>
              <a:ea typeface="宋体" panose="02010600030101010101" pitchFamily="2" charset="-122"/>
              <a:sym typeface="+mn-ea"/>
            </a:endParaRPr>
          </a:p>
        </p:txBody>
      </p:sp>
      <p:sp>
        <p:nvSpPr>
          <p:cNvPr id="17" name="文本框 16"/>
          <p:cNvSpPr txBox="1"/>
          <p:nvPr/>
        </p:nvSpPr>
        <p:spPr>
          <a:xfrm>
            <a:off x="190817" y="1053782"/>
            <a:ext cx="5080000" cy="398780"/>
          </a:xfrm>
          <a:prstGeom prst="rect">
            <a:avLst/>
          </a:prstGeom>
          <a:noFill/>
          <a:ln w="9525">
            <a:noFill/>
          </a:ln>
        </p:spPr>
        <p:txBody>
          <a:bodyPr>
            <a:spAutoFit/>
          </a:bodyPr>
          <a:lstStyle/>
          <a:p>
            <a:pPr indent="0"/>
            <a:r>
              <a:rPr lang="zh-CN" sz="2000" b="0">
                <a:solidFill>
                  <a:srgbClr val="000000"/>
                </a:solidFill>
                <a:cs typeface="仿宋_GB2312" charset="0"/>
              </a:rPr>
              <a:t>《</a:t>
            </a:r>
            <a:r>
              <a:rPr lang="zh-CN" sz="2000" b="0">
                <a:solidFill>
                  <a:srgbClr val="000000"/>
                </a:solidFill>
                <a:latin typeface="Times New Roman" panose="02020703060505090304" pitchFamily="18" charset="0"/>
                <a:ea typeface="宋体" panose="02010600030101010101" pitchFamily="2" charset="-122"/>
              </a:rPr>
              <a:t>制造业人才发展规划指南</a:t>
            </a:r>
            <a:r>
              <a:rPr lang="zh-CN" sz="2000" b="0">
                <a:solidFill>
                  <a:srgbClr val="000000"/>
                </a:solidFill>
                <a:cs typeface="仿宋_GB2312" charset="0"/>
              </a:rPr>
              <a:t>》</a:t>
            </a:r>
            <a:r>
              <a:rPr lang="zh-CN" sz="2000" b="0">
                <a:solidFill>
                  <a:srgbClr val="000000"/>
                </a:solidFill>
                <a:latin typeface="Times New Roman" panose="02020703060505090304" pitchFamily="18" charset="0"/>
                <a:ea typeface="宋体" panose="02010600030101010101" pitchFamily="2" charset="-122"/>
              </a:rPr>
              <a:t>预测数据显示</a:t>
            </a:r>
            <a:endParaRPr lang="zh-CN" altLang="en-US" sz="2000"/>
          </a:p>
        </p:txBody>
      </p:sp>
      <p:pic>
        <p:nvPicPr>
          <p:cNvPr id="18" name="图片 17"/>
          <p:cNvPicPr/>
          <p:nvPr/>
        </p:nvPicPr>
        <p:blipFill>
          <a:blip r:embed="rId1"/>
          <a:stretch>
            <a:fillRect/>
          </a:stretch>
        </p:blipFill>
        <p:spPr>
          <a:xfrm>
            <a:off x="317" y="1845945"/>
            <a:ext cx="4152900" cy="23050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53" presetClass="entr" presetSubtype="16" fill="hold" nodeType="with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p:cTn id="12" dur="500" fill="hold"/>
                                        <p:tgtEl>
                                          <p:spTgt spid="81"/>
                                        </p:tgtEl>
                                        <p:attrNameLst>
                                          <p:attrName>ppt_w</p:attrName>
                                        </p:attrNameLst>
                                      </p:cBhvr>
                                      <p:tavLst>
                                        <p:tav tm="0">
                                          <p:val>
                                            <p:fltVal val="0"/>
                                          </p:val>
                                        </p:tav>
                                        <p:tav tm="100000">
                                          <p:val>
                                            <p:strVal val="#ppt_w"/>
                                          </p:val>
                                        </p:tav>
                                      </p:tavLst>
                                    </p:anim>
                                    <p:anim calcmode="lin" valueType="num">
                                      <p:cBhvr>
                                        <p:cTn id="13" dur="500" fill="hold"/>
                                        <p:tgtEl>
                                          <p:spTgt spid="81"/>
                                        </p:tgtEl>
                                        <p:attrNameLst>
                                          <p:attrName>ppt_h</p:attrName>
                                        </p:attrNameLst>
                                      </p:cBhvr>
                                      <p:tavLst>
                                        <p:tav tm="0">
                                          <p:val>
                                            <p:fltVal val="0"/>
                                          </p:val>
                                        </p:tav>
                                        <p:tav tm="100000">
                                          <p:val>
                                            <p:strVal val="#ppt_h"/>
                                          </p:val>
                                        </p:tav>
                                      </p:tavLst>
                                    </p:anim>
                                    <p:animEffect transition="in" filter="fade">
                                      <p:cBhvr>
                                        <p:cTn id="14" dur="500"/>
                                        <p:tgtEl>
                                          <p:spTgt spid="8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9"/>
                                        </p:tgtEl>
                                        <p:attrNameLst>
                                          <p:attrName>style.visibility</p:attrName>
                                        </p:attrNameLst>
                                      </p:cBhvr>
                                      <p:to>
                                        <p:strVal val="visible"/>
                                      </p:to>
                                    </p:set>
                                    <p:anim calcmode="lin" valueType="num">
                                      <p:cBhvr>
                                        <p:cTn id="17" dur="500" fill="hold"/>
                                        <p:tgtEl>
                                          <p:spTgt spid="109"/>
                                        </p:tgtEl>
                                        <p:attrNameLst>
                                          <p:attrName>ppt_w</p:attrName>
                                        </p:attrNameLst>
                                      </p:cBhvr>
                                      <p:tavLst>
                                        <p:tav tm="0">
                                          <p:val>
                                            <p:fltVal val="0"/>
                                          </p:val>
                                        </p:tav>
                                        <p:tav tm="100000">
                                          <p:val>
                                            <p:strVal val="#ppt_w"/>
                                          </p:val>
                                        </p:tav>
                                      </p:tavLst>
                                    </p:anim>
                                    <p:anim calcmode="lin" valueType="num">
                                      <p:cBhvr>
                                        <p:cTn id="18" dur="500" fill="hold"/>
                                        <p:tgtEl>
                                          <p:spTgt spid="109"/>
                                        </p:tgtEl>
                                        <p:attrNameLst>
                                          <p:attrName>ppt_h</p:attrName>
                                        </p:attrNameLst>
                                      </p:cBhvr>
                                      <p:tavLst>
                                        <p:tav tm="0">
                                          <p:val>
                                            <p:fltVal val="0"/>
                                          </p:val>
                                        </p:tav>
                                        <p:tav tm="100000">
                                          <p:val>
                                            <p:strVal val="#ppt_h"/>
                                          </p:val>
                                        </p:tav>
                                      </p:tavLst>
                                    </p:anim>
                                    <p:animEffect transition="in" filter="fade">
                                      <p:cBhvr>
                                        <p:cTn id="19" dur="500"/>
                                        <p:tgtEl>
                                          <p:spTgt spid="10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0"/>
                                        </p:tgtEl>
                                        <p:attrNameLst>
                                          <p:attrName>style.visibility</p:attrName>
                                        </p:attrNameLst>
                                      </p:cBhvr>
                                      <p:to>
                                        <p:strVal val="visible"/>
                                      </p:to>
                                    </p:set>
                                    <p:anim calcmode="lin" valueType="num">
                                      <p:cBhvr>
                                        <p:cTn id="22" dur="500" fill="hold"/>
                                        <p:tgtEl>
                                          <p:spTgt spid="110"/>
                                        </p:tgtEl>
                                        <p:attrNameLst>
                                          <p:attrName>ppt_w</p:attrName>
                                        </p:attrNameLst>
                                      </p:cBhvr>
                                      <p:tavLst>
                                        <p:tav tm="0">
                                          <p:val>
                                            <p:fltVal val="0"/>
                                          </p:val>
                                        </p:tav>
                                        <p:tav tm="100000">
                                          <p:val>
                                            <p:strVal val="#ppt_w"/>
                                          </p:val>
                                        </p:tav>
                                      </p:tavLst>
                                    </p:anim>
                                    <p:anim calcmode="lin" valueType="num">
                                      <p:cBhvr>
                                        <p:cTn id="23" dur="500" fill="hold"/>
                                        <p:tgtEl>
                                          <p:spTgt spid="110"/>
                                        </p:tgtEl>
                                        <p:attrNameLst>
                                          <p:attrName>ppt_h</p:attrName>
                                        </p:attrNameLst>
                                      </p:cBhvr>
                                      <p:tavLst>
                                        <p:tav tm="0">
                                          <p:val>
                                            <p:fltVal val="0"/>
                                          </p:val>
                                        </p:tav>
                                        <p:tav tm="100000">
                                          <p:val>
                                            <p:strVal val="#ppt_h"/>
                                          </p:val>
                                        </p:tav>
                                      </p:tavLst>
                                    </p:anim>
                                    <p:animEffect transition="in" filter="fade">
                                      <p:cBhvr>
                                        <p:cTn id="24"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7"/>
          <p:cNvSpPr txBox="1"/>
          <p:nvPr/>
        </p:nvSpPr>
        <p:spPr>
          <a:xfrm>
            <a:off x="1" y="344417"/>
            <a:ext cx="3070869" cy="429895"/>
          </a:xfrm>
          <a:prstGeom prst="rect">
            <a:avLst/>
          </a:prstGeom>
          <a:solidFill>
            <a:srgbClr val="0070C0"/>
          </a:solidFill>
        </p:spPr>
        <p:txBody>
          <a:bodyPr wrap="square" rtlCol="0">
            <a:spAutoFit/>
          </a:bodyPr>
          <a:lstStyle/>
          <a:p>
            <a:r>
              <a:rPr lang="en-US" altLang="zh-CN" sz="2200" dirty="0">
                <a:solidFill>
                  <a:prstClr val="white"/>
                </a:solidFill>
                <a:ea typeface="微软雅黑" panose="020B0503020204020204" charset="-122"/>
              </a:rPr>
              <a:t> </a:t>
            </a:r>
            <a:r>
              <a:rPr lang="zh-CN" altLang="en-US" sz="2200" dirty="0">
                <a:solidFill>
                  <a:prstClr val="white"/>
                </a:solidFill>
                <a:ea typeface="微软雅黑" panose="020B0503020204020204" charset="-122"/>
              </a:rPr>
              <a:t>一</a:t>
            </a:r>
            <a:r>
              <a:rPr lang="en-US" altLang="zh-CN" sz="2200" dirty="0">
                <a:solidFill>
                  <a:prstClr val="white"/>
                </a:solidFill>
                <a:ea typeface="微软雅黑" panose="020B0503020204020204" charset="-122"/>
              </a:rPr>
              <a:t>.</a:t>
            </a:r>
            <a:r>
              <a:rPr lang="zh-CN" altLang="en-US" sz="2000" dirty="0">
                <a:solidFill>
                  <a:prstClr val="white"/>
                </a:solidFill>
                <a:ea typeface="微软雅黑" panose="020B0503020204020204" charset="-122"/>
              </a:rPr>
              <a:t>成果研究和改革基础</a:t>
            </a:r>
            <a:endParaRPr lang="zh-CN" altLang="en-US" sz="2000" dirty="0">
              <a:solidFill>
                <a:prstClr val="white"/>
              </a:solidFill>
              <a:ea typeface="微软雅黑" panose="020B0503020204020204" charset="-122"/>
            </a:endParaRPr>
          </a:p>
        </p:txBody>
      </p:sp>
      <p:grpSp>
        <p:nvGrpSpPr>
          <p:cNvPr id="2" name="组合 1"/>
          <p:cNvGrpSpPr/>
          <p:nvPr/>
        </p:nvGrpSpPr>
        <p:grpSpPr>
          <a:xfrm>
            <a:off x="3814445" y="335915"/>
            <a:ext cx="4051936" cy="444307"/>
            <a:chOff x="8379434" y="1182521"/>
            <a:chExt cx="2504320" cy="444660"/>
          </a:xfrm>
        </p:grpSpPr>
        <p:sp>
          <p:nvSpPr>
            <p:cNvPr id="5" name="Freeform 56"/>
            <p:cNvSpPr/>
            <p:nvPr/>
          </p:nvSpPr>
          <p:spPr bwMode="auto">
            <a:xfrm>
              <a:off x="8379434" y="1182521"/>
              <a:ext cx="2499610" cy="444660"/>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F6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17"/>
            <p:cNvSpPr txBox="1"/>
            <p:nvPr/>
          </p:nvSpPr>
          <p:spPr>
            <a:xfrm>
              <a:off x="8543092" y="1221287"/>
              <a:ext cx="2340662" cy="368593"/>
            </a:xfrm>
            <a:prstGeom prst="rect">
              <a:avLst/>
            </a:prstGeom>
            <a:noFill/>
          </p:spPr>
          <p:txBody>
            <a:bodyPr wrap="square" rtlCol="0">
              <a:spAutoFit/>
            </a:bodyPr>
            <a:lstStyle/>
            <a:p>
              <a:pPr marR="0" algn="l" defTabSz="1218565">
                <a:buNone/>
              </a:pPr>
              <a:r>
                <a:rPr lang="zh-CN" altLang="zh-CN" sz="1800" dirty="0">
                  <a:solidFill>
                    <a:prstClr val="white"/>
                  </a:solidFill>
                  <a:ea typeface="微软雅黑" panose="020B0503020204020204" charset="-122"/>
                  <a:sym typeface="+mn-ea"/>
                </a:rPr>
                <a:t>3</a:t>
              </a:r>
              <a:r>
                <a:rPr lang="en-US" altLang="zh-CN" sz="1800" dirty="0">
                  <a:solidFill>
                    <a:prstClr val="white"/>
                  </a:solidFill>
                  <a:ea typeface="微软雅黑" panose="020B0503020204020204" charset="-122"/>
                  <a:sym typeface="+mn-ea"/>
                </a:rPr>
                <a:t>.</a:t>
              </a:r>
              <a:r>
                <a:rPr lang="zh-CN" altLang="zh-CN" sz="1800" dirty="0">
                  <a:solidFill>
                    <a:prstClr val="white"/>
                  </a:solidFill>
                  <a:ea typeface="微软雅黑" panose="020B0503020204020204" charset="-122"/>
                  <a:sym typeface="+mn-ea"/>
                </a:rPr>
                <a:t>研究和改革所要解决的核心问题</a:t>
              </a:r>
              <a:endParaRPr lang="zh-CN" altLang="zh-CN" sz="1800" dirty="0">
                <a:solidFill>
                  <a:prstClr val="white"/>
                </a:solidFill>
                <a:ea typeface="微软雅黑" panose="020B0503020204020204" charset="-122"/>
                <a:sym typeface="+mn-ea"/>
              </a:endParaRPr>
            </a:p>
          </p:txBody>
        </p:sp>
      </p:grpSp>
      <p:sp>
        <p:nvSpPr>
          <p:cNvPr id="108" name="文本框 107"/>
          <p:cNvSpPr txBox="1"/>
          <p:nvPr/>
        </p:nvSpPr>
        <p:spPr>
          <a:xfrm>
            <a:off x="2782570" y="4989195"/>
            <a:ext cx="8858885" cy="1014730"/>
          </a:xfrm>
          <a:prstGeom prst="rect">
            <a:avLst/>
          </a:prstGeom>
          <a:noFill/>
          <a:ln w="9525">
            <a:noFill/>
          </a:ln>
        </p:spPr>
        <p:txBody>
          <a:bodyPr wrap="square">
            <a:spAutoFit/>
          </a:bodyPr>
          <a:lstStyle/>
          <a:p>
            <a:pPr indent="0">
              <a:lnSpc>
                <a:spcPct val="150000"/>
              </a:lnSpc>
              <a:buFont typeface="+mj-lt"/>
              <a:buNone/>
            </a:pPr>
            <a:r>
              <a:rPr lang="en-US" altLang="zh-CN" sz="2000" b="0">
                <a:solidFill>
                  <a:srgbClr val="000000"/>
                </a:solidFill>
                <a:latin typeface="Times New Roman" panose="02020703060505090304" pitchFamily="18" charset="0"/>
                <a:ea typeface="宋体" panose="02010600030101010101" pitchFamily="2" charset="-122"/>
              </a:rPr>
              <a:t>3.    </a:t>
            </a:r>
            <a:r>
              <a:rPr lang="zh-CN" sz="2000" b="0">
                <a:solidFill>
                  <a:srgbClr val="000000"/>
                </a:solidFill>
                <a:latin typeface="Times New Roman" panose="02020703060505090304" pitchFamily="18" charset="0"/>
                <a:ea typeface="宋体" panose="02010600030101010101" pitchFamily="2" charset="-122"/>
              </a:rPr>
              <a:t>现代农业装备应用技术专业</a:t>
            </a:r>
            <a:r>
              <a:rPr lang="zh-CN" sz="2000" b="0">
                <a:solidFill>
                  <a:srgbClr val="000000"/>
                </a:solidFill>
                <a:cs typeface="仿宋_GB2312" charset="0"/>
              </a:rPr>
              <a:t>教学资源</a:t>
            </a:r>
            <a:r>
              <a:rPr lang="zh-CN" sz="2000" b="0">
                <a:solidFill>
                  <a:srgbClr val="000000"/>
                </a:solidFill>
                <a:latin typeface="Times New Roman" panose="02020703060505090304" pitchFamily="18" charset="0"/>
                <a:ea typeface="宋体" panose="02010600030101010101" pitchFamily="2" charset="-122"/>
              </a:rPr>
              <a:t>严重</a:t>
            </a:r>
            <a:r>
              <a:rPr lang="zh-CN" sz="2000" b="0">
                <a:solidFill>
                  <a:srgbClr val="000000"/>
                </a:solidFill>
                <a:cs typeface="仿宋_GB2312" charset="0"/>
              </a:rPr>
              <a:t>不足，</a:t>
            </a:r>
            <a:r>
              <a:rPr lang="zh-CN" sz="2000" b="0">
                <a:solidFill>
                  <a:srgbClr val="000000"/>
                </a:solidFill>
                <a:latin typeface="Times New Roman" panose="02020703060505090304" pitchFamily="18" charset="0"/>
                <a:ea typeface="宋体" panose="02010600030101010101" pitchFamily="2" charset="-122"/>
              </a:rPr>
              <a:t>且现有教材</a:t>
            </a:r>
            <a:r>
              <a:rPr lang="zh-CN" sz="2000" b="0">
                <a:solidFill>
                  <a:srgbClr val="000000"/>
                </a:solidFill>
                <a:cs typeface="仿宋_GB2312" charset="0"/>
              </a:rPr>
              <a:t>与现代农业装备和工艺脱节严重，过时老旧，</a:t>
            </a:r>
            <a:r>
              <a:rPr lang="zh-CN" sz="2000" b="0">
                <a:solidFill>
                  <a:srgbClr val="000000"/>
                </a:solidFill>
                <a:latin typeface="Times New Roman" panose="02020703060505090304" pitchFamily="18" charset="0"/>
                <a:ea typeface="宋体" panose="02010600030101010101" pitchFamily="2" charset="-122"/>
              </a:rPr>
              <a:t>无法满足智能农机发展背景下的教学需要</a:t>
            </a:r>
            <a:r>
              <a:rPr lang="zh-CN" sz="2000" b="0">
                <a:solidFill>
                  <a:srgbClr val="000000"/>
                </a:solidFill>
                <a:cs typeface="仿宋_GB2312" charset="0"/>
              </a:rPr>
              <a:t>。</a:t>
            </a:r>
            <a:endParaRPr lang="zh-CN" altLang="en-US" sz="2000"/>
          </a:p>
        </p:txBody>
      </p:sp>
      <p:pic>
        <p:nvPicPr>
          <p:cNvPr id="4" name="图片 3"/>
          <p:cNvPicPr/>
          <p:nvPr/>
        </p:nvPicPr>
        <p:blipFill>
          <a:blip r:embed="rId1"/>
          <a:stretch>
            <a:fillRect/>
          </a:stretch>
        </p:blipFill>
        <p:spPr>
          <a:xfrm>
            <a:off x="10663153" y="189434"/>
            <a:ext cx="1494790" cy="2355850"/>
          </a:xfrm>
          <a:prstGeom prst="rect">
            <a:avLst/>
          </a:prstGeom>
          <a:noFill/>
          <a:ln w="9525">
            <a:noFill/>
          </a:ln>
        </p:spPr>
      </p:pic>
      <p:pic>
        <p:nvPicPr>
          <p:cNvPr id="6" name="图片 5"/>
          <p:cNvPicPr/>
          <p:nvPr/>
        </p:nvPicPr>
        <p:blipFill>
          <a:blip r:embed="rId2"/>
          <a:stretch>
            <a:fillRect/>
          </a:stretch>
        </p:blipFill>
        <p:spPr>
          <a:xfrm>
            <a:off x="262890" y="1059180"/>
            <a:ext cx="2387600" cy="1562735"/>
          </a:xfrm>
          <a:prstGeom prst="rect">
            <a:avLst/>
          </a:prstGeom>
          <a:noFill/>
          <a:ln w="9525">
            <a:noFill/>
          </a:ln>
        </p:spPr>
      </p:pic>
      <p:pic>
        <p:nvPicPr>
          <p:cNvPr id="8" name="图片 7"/>
          <p:cNvPicPr/>
          <p:nvPr/>
        </p:nvPicPr>
        <p:blipFill>
          <a:blip r:embed="rId3"/>
          <a:stretch>
            <a:fillRect/>
          </a:stretch>
        </p:blipFill>
        <p:spPr>
          <a:xfrm>
            <a:off x="190500" y="2925445"/>
            <a:ext cx="2399665" cy="1478280"/>
          </a:xfrm>
          <a:prstGeom prst="rect">
            <a:avLst/>
          </a:prstGeom>
          <a:noFill/>
          <a:ln w="9525">
            <a:noFill/>
          </a:ln>
        </p:spPr>
      </p:pic>
      <p:pic>
        <p:nvPicPr>
          <p:cNvPr id="111" name="图片 110"/>
          <p:cNvPicPr/>
          <p:nvPr/>
        </p:nvPicPr>
        <p:blipFill>
          <a:blip r:embed="rId4"/>
          <a:stretch>
            <a:fillRect/>
          </a:stretch>
        </p:blipFill>
        <p:spPr>
          <a:xfrm>
            <a:off x="118745" y="4725670"/>
            <a:ext cx="2421890" cy="1542415"/>
          </a:xfrm>
          <a:prstGeom prst="rect">
            <a:avLst/>
          </a:prstGeom>
          <a:noFill/>
          <a:ln w="9525">
            <a:noFill/>
          </a:ln>
        </p:spPr>
      </p:pic>
      <p:sp>
        <p:nvSpPr>
          <p:cNvPr id="11" name="文本框 10"/>
          <p:cNvSpPr txBox="1"/>
          <p:nvPr/>
        </p:nvSpPr>
        <p:spPr>
          <a:xfrm>
            <a:off x="2854960" y="1333500"/>
            <a:ext cx="8118475" cy="1014730"/>
          </a:xfrm>
          <a:prstGeom prst="rect">
            <a:avLst/>
          </a:prstGeom>
          <a:noFill/>
        </p:spPr>
        <p:txBody>
          <a:bodyPr wrap="square" rtlCol="0">
            <a:spAutoFit/>
          </a:bodyPr>
          <a:lstStyle/>
          <a:p>
            <a:pPr indent="0" algn="l">
              <a:lnSpc>
                <a:spcPct val="150000"/>
              </a:lnSpc>
              <a:buNone/>
            </a:pPr>
            <a:r>
              <a:rPr lang="en-US" altLang="zh-CN" sz="2000">
                <a:solidFill>
                  <a:srgbClr val="000000"/>
                </a:solidFill>
                <a:latin typeface="Times New Roman" panose="02020703060505090304" pitchFamily="18" charset="0"/>
                <a:ea typeface="宋体" panose="02010600030101010101" pitchFamily="2" charset="-122"/>
                <a:sym typeface="+mn-ea"/>
              </a:rPr>
              <a:t>1.    </a:t>
            </a:r>
            <a:r>
              <a:rPr lang="zh-CN" sz="2000">
                <a:solidFill>
                  <a:srgbClr val="000000"/>
                </a:solidFill>
                <a:latin typeface="Times New Roman" panose="02020703060505090304" pitchFamily="18" charset="0"/>
                <a:ea typeface="宋体" panose="02010600030101010101" pitchFamily="2" charset="-122"/>
                <a:sym typeface="+mn-ea"/>
              </a:rPr>
              <a:t>现代农业装备应用技术专业招生困难</a:t>
            </a:r>
            <a:r>
              <a:rPr lang="zh-CN" sz="2000">
                <a:solidFill>
                  <a:srgbClr val="000000"/>
                </a:solidFill>
                <a:cs typeface="仿宋_GB2312" charset="0"/>
                <a:sym typeface="+mn-ea"/>
              </a:rPr>
              <a:t>，农业装备技术技能人才</a:t>
            </a:r>
            <a:r>
              <a:rPr lang="zh-CN" sz="2000">
                <a:solidFill>
                  <a:srgbClr val="000000"/>
                </a:solidFill>
                <a:latin typeface="Times New Roman" panose="02020703060505090304" pitchFamily="18" charset="0"/>
                <a:ea typeface="宋体" panose="02010600030101010101" pitchFamily="2" charset="-122"/>
                <a:sym typeface="+mn-ea"/>
              </a:rPr>
              <a:t>供需矛盾突出</a:t>
            </a:r>
            <a:r>
              <a:rPr lang="zh-CN" sz="2000">
                <a:solidFill>
                  <a:srgbClr val="000000"/>
                </a:solidFill>
                <a:cs typeface="仿宋_GB2312" charset="0"/>
                <a:sym typeface="+mn-ea"/>
              </a:rPr>
              <a:t>，</a:t>
            </a:r>
            <a:r>
              <a:rPr lang="zh-CN" sz="2000">
                <a:solidFill>
                  <a:srgbClr val="000000"/>
                </a:solidFill>
                <a:latin typeface="Times New Roman" panose="02020703060505090304" pitchFamily="18" charset="0"/>
                <a:ea typeface="宋体" panose="02010600030101010101" pitchFamily="2" charset="-122"/>
                <a:sym typeface="+mn-ea"/>
              </a:rPr>
              <a:t>无法满足农机</a:t>
            </a:r>
            <a:r>
              <a:rPr lang="en-US" altLang="zh-CN" sz="2000">
                <a:solidFill>
                  <a:srgbClr val="000000"/>
                </a:solidFill>
                <a:latin typeface="Times New Roman" panose="02020703060505090304" pitchFamily="18" charset="0"/>
                <a:ea typeface="宋体" panose="02010600030101010101" pitchFamily="2" charset="-122"/>
                <a:sym typeface="+mn-ea"/>
              </a:rPr>
              <a:t> </a:t>
            </a:r>
            <a:r>
              <a:rPr lang="zh-CN" sz="2000">
                <a:solidFill>
                  <a:srgbClr val="000000"/>
                </a:solidFill>
                <a:latin typeface="Times New Roman" panose="02020703060505090304" pitchFamily="18" charset="0"/>
                <a:ea typeface="宋体" panose="02010600030101010101" pitchFamily="2" charset="-122"/>
                <a:sym typeface="+mn-ea"/>
              </a:rPr>
              <a:t>产业人才需求</a:t>
            </a:r>
            <a:r>
              <a:rPr lang="zh-CN" sz="2000">
                <a:solidFill>
                  <a:srgbClr val="000000"/>
                </a:solidFill>
                <a:cs typeface="仿宋_GB2312" charset="0"/>
                <a:sym typeface="+mn-ea"/>
              </a:rPr>
              <a:t>；</a:t>
            </a:r>
            <a:endParaRPr lang="zh-CN" altLang="en-US" sz="2000" b="0">
              <a:solidFill>
                <a:srgbClr val="000000"/>
              </a:solidFill>
              <a:cs typeface="仿宋_GB2312" charset="0"/>
            </a:endParaRPr>
          </a:p>
        </p:txBody>
      </p:sp>
      <p:sp>
        <p:nvSpPr>
          <p:cNvPr id="12" name="文本框 11"/>
          <p:cNvSpPr txBox="1"/>
          <p:nvPr/>
        </p:nvSpPr>
        <p:spPr>
          <a:xfrm>
            <a:off x="2782570" y="3357880"/>
            <a:ext cx="8766810" cy="1014730"/>
          </a:xfrm>
          <a:prstGeom prst="rect">
            <a:avLst/>
          </a:prstGeom>
          <a:noFill/>
        </p:spPr>
        <p:txBody>
          <a:bodyPr wrap="square" rtlCol="0">
            <a:spAutoFit/>
          </a:bodyPr>
          <a:lstStyle/>
          <a:p>
            <a:pPr indent="0" algn="l">
              <a:lnSpc>
                <a:spcPct val="150000"/>
              </a:lnSpc>
              <a:buFont typeface="+mj-lt"/>
              <a:buNone/>
            </a:pPr>
            <a:r>
              <a:rPr lang="en-US" altLang="zh-CN" sz="2000">
                <a:solidFill>
                  <a:srgbClr val="000000"/>
                </a:solidFill>
                <a:latin typeface="Times New Roman" panose="02020703060505090304" pitchFamily="18" charset="0"/>
                <a:ea typeface="宋体" panose="02010600030101010101" pitchFamily="2" charset="-122"/>
                <a:sym typeface="+mn-ea"/>
              </a:rPr>
              <a:t>2.    </a:t>
            </a:r>
            <a:r>
              <a:rPr lang="zh-CN" sz="2000">
                <a:solidFill>
                  <a:srgbClr val="000000"/>
                </a:solidFill>
                <a:latin typeface="Times New Roman" panose="02020703060505090304" pitchFamily="18" charset="0"/>
                <a:ea typeface="宋体" panose="02010600030101010101" pitchFamily="2" charset="-122"/>
                <a:sym typeface="+mn-ea"/>
              </a:rPr>
              <a:t>现代农业装备应用技术专业</a:t>
            </a:r>
            <a:r>
              <a:rPr lang="zh-CN" sz="2000">
                <a:solidFill>
                  <a:srgbClr val="000000"/>
                </a:solidFill>
                <a:cs typeface="仿宋_GB2312" charset="0"/>
                <a:sym typeface="+mn-ea"/>
              </a:rPr>
              <a:t>人才培养针对性不强，</a:t>
            </a:r>
            <a:r>
              <a:rPr lang="zh-CN" sz="2000">
                <a:solidFill>
                  <a:srgbClr val="000000"/>
                </a:solidFill>
                <a:latin typeface="Times New Roman" panose="02020703060505090304" pitchFamily="18" charset="0"/>
                <a:ea typeface="宋体" panose="02010600030101010101" pitchFamily="2" charset="-122"/>
                <a:sym typeface="+mn-ea"/>
              </a:rPr>
              <a:t>无法适应农机产业新技术的需要</a:t>
            </a:r>
            <a:r>
              <a:rPr lang="zh-CN" sz="2000">
                <a:solidFill>
                  <a:srgbClr val="000000"/>
                </a:solidFill>
                <a:cs typeface="仿宋_GB2312" charset="0"/>
                <a:sym typeface="+mn-ea"/>
              </a:rPr>
              <a:t>；</a:t>
            </a:r>
            <a:endParaRPr lang="zh-CN" altLang="en-US" sz="2000" b="0">
              <a:solidFill>
                <a:srgbClr val="000000"/>
              </a:solidFill>
              <a:latin typeface="Times New Roman" panose="02020703060505090304" pitchFamily="18"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7"/>
          <p:cNvSpPr txBox="1"/>
          <p:nvPr/>
        </p:nvSpPr>
        <p:spPr>
          <a:xfrm>
            <a:off x="1" y="344417"/>
            <a:ext cx="3070869" cy="429895"/>
          </a:xfrm>
          <a:prstGeom prst="rect">
            <a:avLst/>
          </a:prstGeom>
          <a:solidFill>
            <a:srgbClr val="0070C0"/>
          </a:solidFill>
        </p:spPr>
        <p:txBody>
          <a:bodyPr wrap="square" rtlCol="0">
            <a:spAutoFit/>
          </a:bodyPr>
          <a:lstStyle/>
          <a:p>
            <a:r>
              <a:rPr lang="en-US" altLang="zh-CN" sz="2200" dirty="0">
                <a:solidFill>
                  <a:prstClr val="white"/>
                </a:solidFill>
                <a:ea typeface="微软雅黑" panose="020B0503020204020204" charset="-122"/>
              </a:rPr>
              <a:t> </a:t>
            </a:r>
            <a:r>
              <a:rPr lang="zh-CN" altLang="en-US" sz="2200" dirty="0">
                <a:solidFill>
                  <a:prstClr val="white"/>
                </a:solidFill>
                <a:ea typeface="微软雅黑" panose="020B0503020204020204" charset="-122"/>
              </a:rPr>
              <a:t>一</a:t>
            </a:r>
            <a:r>
              <a:rPr lang="en-US" altLang="zh-CN" sz="2200" dirty="0">
                <a:solidFill>
                  <a:prstClr val="white"/>
                </a:solidFill>
                <a:ea typeface="微软雅黑" panose="020B0503020204020204" charset="-122"/>
              </a:rPr>
              <a:t>.</a:t>
            </a:r>
            <a:r>
              <a:rPr lang="zh-CN" altLang="en-US" sz="2000" dirty="0">
                <a:solidFill>
                  <a:prstClr val="white"/>
                </a:solidFill>
                <a:ea typeface="微软雅黑" panose="020B0503020204020204" charset="-122"/>
              </a:rPr>
              <a:t>成果研究和改革基础</a:t>
            </a:r>
            <a:endParaRPr lang="zh-CN" altLang="en-US" sz="2000" dirty="0">
              <a:solidFill>
                <a:prstClr val="white"/>
              </a:solidFill>
              <a:ea typeface="微软雅黑" panose="020B0503020204020204" charset="-122"/>
            </a:endParaRPr>
          </a:p>
        </p:txBody>
      </p:sp>
      <p:grpSp>
        <p:nvGrpSpPr>
          <p:cNvPr id="2" name="组合 1"/>
          <p:cNvGrpSpPr/>
          <p:nvPr/>
        </p:nvGrpSpPr>
        <p:grpSpPr>
          <a:xfrm>
            <a:off x="3814445" y="335915"/>
            <a:ext cx="4051936" cy="444307"/>
            <a:chOff x="8379434" y="1182521"/>
            <a:chExt cx="2504320" cy="444660"/>
          </a:xfrm>
        </p:grpSpPr>
        <p:sp>
          <p:nvSpPr>
            <p:cNvPr id="5" name="Freeform 56"/>
            <p:cNvSpPr/>
            <p:nvPr/>
          </p:nvSpPr>
          <p:spPr bwMode="auto">
            <a:xfrm>
              <a:off x="8379434" y="1182521"/>
              <a:ext cx="2499610" cy="444660"/>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F6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17"/>
            <p:cNvSpPr txBox="1"/>
            <p:nvPr/>
          </p:nvSpPr>
          <p:spPr>
            <a:xfrm>
              <a:off x="8543092" y="1221287"/>
              <a:ext cx="2340662" cy="368593"/>
            </a:xfrm>
            <a:prstGeom prst="rect">
              <a:avLst/>
            </a:prstGeom>
            <a:noFill/>
          </p:spPr>
          <p:txBody>
            <a:bodyPr wrap="square" rtlCol="0">
              <a:spAutoFit/>
            </a:bodyPr>
            <a:lstStyle/>
            <a:p>
              <a:pPr marR="0" algn="l" defTabSz="1218565">
                <a:buNone/>
              </a:pPr>
              <a:r>
                <a:rPr lang="en-US" altLang="zh-CN" sz="1800" dirty="0">
                  <a:solidFill>
                    <a:prstClr val="white"/>
                  </a:solidFill>
                  <a:ea typeface="微软雅黑" panose="020B0503020204020204" charset="-122"/>
                  <a:sym typeface="+mn-ea"/>
                </a:rPr>
                <a:t>4.</a:t>
              </a:r>
              <a:r>
                <a:rPr lang="zh-CN" altLang="en-US" sz="1800" dirty="0">
                  <a:solidFill>
                    <a:prstClr val="white"/>
                  </a:solidFill>
                  <a:ea typeface="微软雅黑" panose="020B0503020204020204" charset="-122"/>
                  <a:sym typeface="+mn-ea"/>
                </a:rPr>
                <a:t>相关项目立项情况</a:t>
              </a:r>
              <a:endParaRPr lang="zh-CN" altLang="zh-CN" sz="1800" dirty="0">
                <a:solidFill>
                  <a:prstClr val="white"/>
                </a:solidFill>
                <a:ea typeface="微软雅黑" panose="020B0503020204020204" charset="-122"/>
                <a:sym typeface="+mn-ea"/>
              </a:endParaRPr>
            </a:p>
          </p:txBody>
        </p:sp>
      </p:grpSp>
      <p:sp>
        <p:nvSpPr>
          <p:cNvPr id="72" name="TextBox 55"/>
          <p:cNvSpPr txBox="1"/>
          <p:nvPr/>
        </p:nvSpPr>
        <p:spPr>
          <a:xfrm>
            <a:off x="622935" y="5445760"/>
            <a:ext cx="1954530" cy="398780"/>
          </a:xfrm>
          <a:prstGeom prst="rect">
            <a:avLst/>
          </a:prstGeom>
          <a:noFill/>
        </p:spPr>
        <p:txBody>
          <a:bodyPr wrap="square">
            <a:spAutoFit/>
          </a:bodyPr>
          <a:lstStyle/>
          <a:p>
            <a:pPr fontAlgn="auto">
              <a:spcBef>
                <a:spcPts val="0"/>
              </a:spcBef>
              <a:spcAft>
                <a:spcPts val="0"/>
              </a:spcAft>
              <a:defRPr/>
            </a:pPr>
            <a:r>
              <a:rPr lang="zh-CN" altLang="en-US" sz="2000">
                <a:latin typeface="+mn-ea"/>
              </a:rPr>
              <a:t>（2000-2009年）</a:t>
            </a:r>
            <a:r>
              <a:rPr lang="en-US" sz="2000">
                <a:solidFill>
                  <a:schemeClr val="tx1">
                    <a:lumMod val="65000"/>
                    <a:lumOff val="35000"/>
                  </a:schemeClr>
                </a:solidFill>
                <a:latin typeface="+mn-lt"/>
                <a:ea typeface="+mn-ea"/>
              </a:rPr>
              <a:t> </a:t>
            </a:r>
            <a:endParaRPr lang="en-US" sz="2000" dirty="0">
              <a:solidFill>
                <a:schemeClr val="tx1">
                  <a:lumMod val="65000"/>
                  <a:lumOff val="35000"/>
                </a:schemeClr>
              </a:solidFill>
              <a:latin typeface="+mn-lt"/>
              <a:ea typeface="+mn-ea"/>
            </a:endParaRPr>
          </a:p>
        </p:txBody>
      </p:sp>
      <p:sp>
        <p:nvSpPr>
          <p:cNvPr id="73" name="文本框 72"/>
          <p:cNvSpPr txBox="1"/>
          <p:nvPr/>
        </p:nvSpPr>
        <p:spPr>
          <a:xfrm>
            <a:off x="238760" y="1125220"/>
            <a:ext cx="2722880" cy="398780"/>
          </a:xfrm>
          <a:prstGeom prst="rect">
            <a:avLst/>
          </a:prstGeom>
          <a:noFill/>
        </p:spPr>
        <p:txBody>
          <a:bodyPr wrap="none" rtlCol="0" anchor="t">
            <a:spAutoFit/>
          </a:bodyPr>
          <a:lstStyle/>
          <a:p>
            <a:pPr indent="0"/>
            <a:r>
              <a:rPr lang="zh-CN" sz="2000">
                <a:solidFill>
                  <a:srgbClr val="000000"/>
                </a:solidFill>
                <a:latin typeface="Times New Roman" panose="02020703060505090304" pitchFamily="18" charset="0"/>
                <a:ea typeface="宋体" panose="02010600030101010101" pitchFamily="2" charset="-122"/>
                <a:sym typeface="+mn-ea"/>
              </a:rPr>
              <a:t>农业装备应用技术专业</a:t>
            </a:r>
            <a:endParaRPr lang="zh-CN" sz="2000">
              <a:solidFill>
                <a:srgbClr val="000000"/>
              </a:solidFill>
              <a:latin typeface="Times New Roman" panose="02020703060505090304" pitchFamily="18" charset="0"/>
              <a:ea typeface="宋体" panose="02010600030101010101" pitchFamily="2" charset="-122"/>
              <a:sym typeface="+mn-ea"/>
            </a:endParaRPr>
          </a:p>
        </p:txBody>
      </p:sp>
      <p:sp>
        <p:nvSpPr>
          <p:cNvPr id="74" name="文本框 73"/>
          <p:cNvSpPr txBox="1"/>
          <p:nvPr/>
        </p:nvSpPr>
        <p:spPr>
          <a:xfrm>
            <a:off x="2566670" y="1629410"/>
            <a:ext cx="3103880" cy="398780"/>
          </a:xfrm>
          <a:prstGeom prst="rect">
            <a:avLst/>
          </a:prstGeom>
          <a:noFill/>
        </p:spPr>
        <p:txBody>
          <a:bodyPr wrap="none" rtlCol="0" anchor="t">
            <a:spAutoFit/>
          </a:bodyPr>
          <a:lstStyle/>
          <a:p>
            <a:r>
              <a:rPr lang="zh-CN" altLang="en-US" sz="2000">
                <a:latin typeface="+mn-ea"/>
                <a:sym typeface="+mn-ea"/>
              </a:rPr>
              <a:t> 陷入专业发展低迷停滞期</a:t>
            </a:r>
            <a:endParaRPr lang="zh-CN" altLang="en-US" sz="2000">
              <a:latin typeface="+mn-ea"/>
              <a:sym typeface="+mn-ea"/>
            </a:endParaRPr>
          </a:p>
        </p:txBody>
      </p:sp>
      <p:sp>
        <p:nvSpPr>
          <p:cNvPr id="75" name="Rectangle 54"/>
          <p:cNvSpPr/>
          <p:nvPr/>
        </p:nvSpPr>
        <p:spPr>
          <a:xfrm>
            <a:off x="3168650" y="4465955"/>
            <a:ext cx="228282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76" name="Rectangle 54"/>
          <p:cNvSpPr/>
          <p:nvPr/>
        </p:nvSpPr>
        <p:spPr>
          <a:xfrm>
            <a:off x="157480" y="5085715"/>
            <a:ext cx="308229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77" name="Rectangle 53"/>
          <p:cNvSpPr/>
          <p:nvPr/>
        </p:nvSpPr>
        <p:spPr>
          <a:xfrm rot="16200000">
            <a:off x="2872105" y="4801235"/>
            <a:ext cx="65913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78" name="TextBox 55"/>
          <p:cNvSpPr txBox="1"/>
          <p:nvPr/>
        </p:nvSpPr>
        <p:spPr>
          <a:xfrm>
            <a:off x="3790950" y="4924425"/>
            <a:ext cx="1954530" cy="398780"/>
          </a:xfrm>
          <a:prstGeom prst="rect">
            <a:avLst/>
          </a:prstGeom>
          <a:noFill/>
        </p:spPr>
        <p:txBody>
          <a:bodyPr wrap="square">
            <a:spAutoFit/>
          </a:bodyPr>
          <a:lstStyle/>
          <a:p>
            <a:pPr fontAlgn="auto">
              <a:spcBef>
                <a:spcPts val="0"/>
              </a:spcBef>
              <a:spcAft>
                <a:spcPts val="0"/>
              </a:spcAft>
              <a:defRPr/>
            </a:pPr>
            <a:r>
              <a:rPr lang="zh-CN" altLang="en-US" sz="2000">
                <a:latin typeface="+mn-ea"/>
              </a:rPr>
              <a:t>（20</a:t>
            </a:r>
            <a:r>
              <a:rPr lang="en-US" altLang="zh-CN" sz="2000">
                <a:latin typeface="+mn-ea"/>
              </a:rPr>
              <a:t>11</a:t>
            </a:r>
            <a:r>
              <a:rPr lang="zh-CN" altLang="en-US" sz="2000">
                <a:latin typeface="+mn-ea"/>
              </a:rPr>
              <a:t>年）</a:t>
            </a:r>
            <a:r>
              <a:rPr lang="en-US" sz="2000">
                <a:solidFill>
                  <a:schemeClr val="tx1">
                    <a:lumMod val="65000"/>
                    <a:lumOff val="35000"/>
                  </a:schemeClr>
                </a:solidFill>
                <a:latin typeface="+mn-lt"/>
                <a:ea typeface="+mn-ea"/>
              </a:rPr>
              <a:t> </a:t>
            </a:r>
            <a:endParaRPr lang="en-US" sz="2000" dirty="0">
              <a:solidFill>
                <a:schemeClr val="tx1">
                  <a:lumMod val="65000"/>
                  <a:lumOff val="35000"/>
                </a:schemeClr>
              </a:solidFill>
              <a:latin typeface="+mn-lt"/>
              <a:ea typeface="+mn-ea"/>
            </a:endParaRPr>
          </a:p>
        </p:txBody>
      </p:sp>
      <p:sp>
        <p:nvSpPr>
          <p:cNvPr id="79" name="文本框 78"/>
          <p:cNvSpPr txBox="1"/>
          <p:nvPr/>
        </p:nvSpPr>
        <p:spPr>
          <a:xfrm>
            <a:off x="1823085" y="3645535"/>
            <a:ext cx="3580130" cy="737235"/>
          </a:xfrm>
          <a:prstGeom prst="rect">
            <a:avLst/>
          </a:prstGeom>
          <a:noFill/>
          <a:ln w="9525">
            <a:noFill/>
          </a:ln>
        </p:spPr>
        <p:txBody>
          <a:bodyPr wrap="square">
            <a:spAutoFit/>
          </a:bodyPr>
          <a:lstStyle/>
          <a:p>
            <a:pPr indent="0"/>
            <a:r>
              <a:rPr lang="zh-CN" sz="1400" b="1">
                <a:solidFill>
                  <a:srgbClr val="000000"/>
                </a:solidFill>
                <a:latin typeface="Times New Roman" panose="02020703060505090304" pitchFamily="18" charset="0"/>
                <a:ea typeface="宋体" panose="02010600030101010101" pitchFamily="2" charset="-122"/>
              </a:rPr>
              <a:t>依托湖南省教育体制改革首批省级改革试点项目</a:t>
            </a:r>
            <a:r>
              <a:rPr lang="zh-CN" sz="1400" b="1">
                <a:solidFill>
                  <a:srgbClr val="000000"/>
                </a:solidFill>
                <a:latin typeface="Times New Roman" panose="02020703060505090304" pitchFamily="18" charset="0"/>
                <a:ea typeface="宋体" panose="02010600030101010101" pitchFamily="2" charset="-122"/>
                <a:cs typeface="Times New Roman" panose="02020703060505090304" pitchFamily="18" charset="0"/>
              </a:rPr>
              <a:t>“农业高职院校面向农村免费对口培养农业高技能人才改革试点”</a:t>
            </a:r>
            <a:endParaRPr lang="zh-CN" altLang="en-US" sz="1400"/>
          </a:p>
        </p:txBody>
      </p:sp>
      <p:sp>
        <p:nvSpPr>
          <p:cNvPr id="80" name="Rectangle 54"/>
          <p:cNvSpPr/>
          <p:nvPr/>
        </p:nvSpPr>
        <p:spPr>
          <a:xfrm>
            <a:off x="5375275" y="3846195"/>
            <a:ext cx="228282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81" name="Rectangle 54"/>
          <p:cNvSpPr/>
          <p:nvPr/>
        </p:nvSpPr>
        <p:spPr>
          <a:xfrm>
            <a:off x="7586980" y="3249295"/>
            <a:ext cx="228282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82" name="文本框 81"/>
          <p:cNvSpPr txBox="1"/>
          <p:nvPr/>
        </p:nvSpPr>
        <p:spPr>
          <a:xfrm>
            <a:off x="4429760" y="3255645"/>
            <a:ext cx="3086100" cy="306705"/>
          </a:xfrm>
          <a:prstGeom prst="rect">
            <a:avLst/>
          </a:prstGeom>
          <a:noFill/>
          <a:ln w="9525">
            <a:noFill/>
          </a:ln>
        </p:spPr>
        <p:txBody>
          <a:bodyPr wrap="square">
            <a:spAutoFit/>
          </a:bodyPr>
          <a:lstStyle/>
          <a:p>
            <a:pPr indent="0"/>
            <a:r>
              <a:rPr lang="zh-CN" sz="1400" b="1">
                <a:solidFill>
                  <a:srgbClr val="000000"/>
                </a:solidFill>
                <a:latin typeface="Times New Roman" panose="02020703060505090304" pitchFamily="18" charset="0"/>
                <a:ea typeface="宋体" panose="02010600030101010101" pitchFamily="2" charset="-122"/>
              </a:rPr>
              <a:t>成立中国现代农业装备职业教育集团</a:t>
            </a:r>
            <a:endParaRPr lang="zh-CN" altLang="en-US"/>
          </a:p>
        </p:txBody>
      </p:sp>
      <p:sp>
        <p:nvSpPr>
          <p:cNvPr id="83" name="TextBox 55"/>
          <p:cNvSpPr txBox="1"/>
          <p:nvPr/>
        </p:nvSpPr>
        <p:spPr>
          <a:xfrm>
            <a:off x="5767070" y="4067175"/>
            <a:ext cx="1954530" cy="398780"/>
          </a:xfrm>
          <a:prstGeom prst="rect">
            <a:avLst/>
          </a:prstGeom>
          <a:noFill/>
        </p:spPr>
        <p:txBody>
          <a:bodyPr wrap="square">
            <a:spAutoFit/>
          </a:bodyPr>
          <a:lstStyle/>
          <a:p>
            <a:pPr fontAlgn="auto">
              <a:spcBef>
                <a:spcPts val="0"/>
              </a:spcBef>
              <a:spcAft>
                <a:spcPts val="0"/>
              </a:spcAft>
              <a:defRPr/>
            </a:pPr>
            <a:r>
              <a:rPr lang="zh-CN" altLang="en-US" sz="2000">
                <a:latin typeface="+mn-ea"/>
              </a:rPr>
              <a:t>（20</a:t>
            </a:r>
            <a:r>
              <a:rPr lang="en-US" altLang="zh-CN" sz="2000">
                <a:latin typeface="+mn-ea"/>
              </a:rPr>
              <a:t>15</a:t>
            </a:r>
            <a:r>
              <a:rPr lang="zh-CN" altLang="en-US" sz="2000">
                <a:latin typeface="+mn-ea"/>
              </a:rPr>
              <a:t>年）</a:t>
            </a:r>
            <a:r>
              <a:rPr lang="en-US" sz="2000">
                <a:solidFill>
                  <a:schemeClr val="tx1">
                    <a:lumMod val="65000"/>
                    <a:lumOff val="35000"/>
                  </a:schemeClr>
                </a:solidFill>
                <a:latin typeface="+mn-lt"/>
                <a:ea typeface="+mn-ea"/>
              </a:rPr>
              <a:t> </a:t>
            </a:r>
            <a:endParaRPr lang="en-US" sz="2000" dirty="0">
              <a:solidFill>
                <a:schemeClr val="tx1">
                  <a:lumMod val="65000"/>
                  <a:lumOff val="35000"/>
                </a:schemeClr>
              </a:solidFill>
              <a:latin typeface="+mn-lt"/>
              <a:ea typeface="+mn-ea"/>
            </a:endParaRPr>
          </a:p>
        </p:txBody>
      </p:sp>
      <p:sp>
        <p:nvSpPr>
          <p:cNvPr id="84" name="TextBox 55"/>
          <p:cNvSpPr txBox="1"/>
          <p:nvPr/>
        </p:nvSpPr>
        <p:spPr>
          <a:xfrm>
            <a:off x="7866380" y="3429635"/>
            <a:ext cx="1954530" cy="398780"/>
          </a:xfrm>
          <a:prstGeom prst="rect">
            <a:avLst/>
          </a:prstGeom>
          <a:noFill/>
        </p:spPr>
        <p:txBody>
          <a:bodyPr wrap="square">
            <a:spAutoFit/>
          </a:bodyPr>
          <a:lstStyle/>
          <a:p>
            <a:pPr fontAlgn="auto">
              <a:spcBef>
                <a:spcPts val="0"/>
              </a:spcBef>
              <a:spcAft>
                <a:spcPts val="0"/>
              </a:spcAft>
              <a:defRPr/>
            </a:pPr>
            <a:r>
              <a:rPr lang="zh-CN" altLang="en-US" sz="2000">
                <a:latin typeface="+mn-ea"/>
              </a:rPr>
              <a:t>（20</a:t>
            </a:r>
            <a:r>
              <a:rPr lang="en-US" altLang="zh-CN" sz="2000">
                <a:latin typeface="+mn-ea"/>
              </a:rPr>
              <a:t>16</a:t>
            </a:r>
            <a:r>
              <a:rPr lang="zh-CN" altLang="en-US" sz="2000">
                <a:latin typeface="+mn-ea"/>
              </a:rPr>
              <a:t>年）</a:t>
            </a:r>
            <a:r>
              <a:rPr lang="en-US" sz="2000">
                <a:solidFill>
                  <a:schemeClr val="tx1">
                    <a:lumMod val="65000"/>
                    <a:lumOff val="35000"/>
                  </a:schemeClr>
                </a:solidFill>
                <a:latin typeface="+mn-lt"/>
                <a:ea typeface="+mn-ea"/>
              </a:rPr>
              <a:t> </a:t>
            </a:r>
            <a:endParaRPr lang="en-US" sz="2000" dirty="0">
              <a:solidFill>
                <a:schemeClr val="tx1">
                  <a:lumMod val="65000"/>
                  <a:lumOff val="35000"/>
                </a:schemeClr>
              </a:solidFill>
              <a:latin typeface="+mn-lt"/>
              <a:ea typeface="+mn-ea"/>
            </a:endParaRPr>
          </a:p>
        </p:txBody>
      </p:sp>
      <p:sp>
        <p:nvSpPr>
          <p:cNvPr id="85" name="Rectangle 54"/>
          <p:cNvSpPr/>
          <p:nvPr/>
        </p:nvSpPr>
        <p:spPr>
          <a:xfrm>
            <a:off x="9798685" y="2608580"/>
            <a:ext cx="228282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86" name="Rectangle 53"/>
          <p:cNvSpPr/>
          <p:nvPr/>
        </p:nvSpPr>
        <p:spPr>
          <a:xfrm rot="16200000">
            <a:off x="5083810" y="4172585"/>
            <a:ext cx="65913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87" name="Rectangle 53"/>
          <p:cNvSpPr/>
          <p:nvPr/>
        </p:nvSpPr>
        <p:spPr>
          <a:xfrm rot="16200000">
            <a:off x="7295515" y="3563620"/>
            <a:ext cx="65913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88" name="Rectangle 53"/>
          <p:cNvSpPr/>
          <p:nvPr/>
        </p:nvSpPr>
        <p:spPr>
          <a:xfrm rot="16200000">
            <a:off x="9507220" y="2929255"/>
            <a:ext cx="65913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89" name="文本框 88"/>
          <p:cNvSpPr txBox="1"/>
          <p:nvPr/>
        </p:nvSpPr>
        <p:spPr>
          <a:xfrm>
            <a:off x="5745480" y="2565400"/>
            <a:ext cx="3785870" cy="521970"/>
          </a:xfrm>
          <a:prstGeom prst="rect">
            <a:avLst/>
          </a:prstGeom>
          <a:noFill/>
          <a:ln w="9525">
            <a:noFill/>
          </a:ln>
        </p:spPr>
        <p:txBody>
          <a:bodyPr wrap="square">
            <a:spAutoFit/>
          </a:bodyPr>
          <a:lstStyle/>
          <a:p>
            <a:pPr indent="0"/>
            <a:r>
              <a:rPr lang="zh-CN" sz="1400" b="1">
                <a:solidFill>
                  <a:srgbClr val="000000"/>
                </a:solidFill>
                <a:latin typeface="Times New Roman" panose="02020703060505090304" pitchFamily="18" charset="0"/>
                <a:ea typeface="宋体" panose="02010600030101010101" pitchFamily="2" charset="-122"/>
              </a:rPr>
              <a:t>依托国家教育部职业教育专业教学资源库项目</a:t>
            </a:r>
            <a:r>
              <a:rPr lang="zh-CN" sz="1400" b="1">
                <a:solidFill>
                  <a:srgbClr val="000000"/>
                </a:solidFill>
                <a:latin typeface="Times New Roman" panose="02020703060505090304" pitchFamily="18" charset="0"/>
                <a:ea typeface="宋体" panose="02010600030101010101" pitchFamily="2" charset="-122"/>
                <a:cs typeface="Times New Roman" panose="02020703060505090304" pitchFamily="18" charset="0"/>
              </a:rPr>
              <a:t>“职业教育农业装备应用技术专业教学资源库”</a:t>
            </a:r>
            <a:endParaRPr lang="zh-CN" altLang="en-US"/>
          </a:p>
        </p:txBody>
      </p:sp>
      <p:sp>
        <p:nvSpPr>
          <p:cNvPr id="90" name="TextBox 55"/>
          <p:cNvSpPr txBox="1"/>
          <p:nvPr/>
        </p:nvSpPr>
        <p:spPr>
          <a:xfrm>
            <a:off x="10235565" y="2925445"/>
            <a:ext cx="1954530" cy="398780"/>
          </a:xfrm>
          <a:prstGeom prst="rect">
            <a:avLst/>
          </a:prstGeom>
          <a:noFill/>
        </p:spPr>
        <p:txBody>
          <a:bodyPr wrap="square">
            <a:spAutoFit/>
          </a:bodyPr>
          <a:lstStyle/>
          <a:p>
            <a:pPr fontAlgn="auto">
              <a:spcBef>
                <a:spcPts val="0"/>
              </a:spcBef>
              <a:spcAft>
                <a:spcPts val="0"/>
              </a:spcAft>
              <a:defRPr/>
            </a:pPr>
            <a:r>
              <a:rPr lang="zh-CN" altLang="en-US" sz="2000">
                <a:latin typeface="+mn-ea"/>
              </a:rPr>
              <a:t>（20</a:t>
            </a:r>
            <a:r>
              <a:rPr lang="en-US" altLang="zh-CN" sz="2000">
                <a:latin typeface="+mn-ea"/>
              </a:rPr>
              <a:t>19</a:t>
            </a:r>
            <a:r>
              <a:rPr lang="zh-CN" altLang="en-US" sz="2000">
                <a:latin typeface="+mn-ea"/>
              </a:rPr>
              <a:t>年）</a:t>
            </a:r>
            <a:r>
              <a:rPr lang="en-US" sz="2000">
                <a:solidFill>
                  <a:schemeClr val="tx1">
                    <a:lumMod val="65000"/>
                    <a:lumOff val="35000"/>
                  </a:schemeClr>
                </a:solidFill>
                <a:latin typeface="+mn-lt"/>
                <a:ea typeface="+mn-ea"/>
              </a:rPr>
              <a:t> </a:t>
            </a:r>
            <a:endParaRPr lang="en-US" sz="2000" dirty="0">
              <a:solidFill>
                <a:schemeClr val="tx1">
                  <a:lumMod val="65000"/>
                  <a:lumOff val="35000"/>
                </a:schemeClr>
              </a:solidFill>
              <a:latin typeface="+mn-lt"/>
              <a:ea typeface="+mn-ea"/>
            </a:endParaRPr>
          </a:p>
        </p:txBody>
      </p:sp>
      <p:sp>
        <p:nvSpPr>
          <p:cNvPr id="91" name="文本框 90"/>
          <p:cNvSpPr txBox="1"/>
          <p:nvPr/>
        </p:nvSpPr>
        <p:spPr>
          <a:xfrm>
            <a:off x="9191625" y="1197610"/>
            <a:ext cx="3123565" cy="521970"/>
          </a:xfrm>
          <a:prstGeom prst="rect">
            <a:avLst/>
          </a:prstGeom>
          <a:noFill/>
          <a:ln w="9525">
            <a:noFill/>
          </a:ln>
        </p:spPr>
        <p:txBody>
          <a:bodyPr wrap="square">
            <a:spAutoFit/>
          </a:bodyPr>
          <a:lstStyle/>
          <a:p>
            <a:pPr indent="0"/>
            <a:r>
              <a:rPr lang="en-US" altLang="zh-CN" sz="1400" b="1">
                <a:solidFill>
                  <a:srgbClr val="000000"/>
                </a:solidFill>
                <a:latin typeface="Times New Roman" panose="02020703060505090304" pitchFamily="18" charset="0"/>
                <a:ea typeface="宋体" panose="02010600030101010101" pitchFamily="2" charset="-122"/>
              </a:rPr>
              <a:t>1.</a:t>
            </a:r>
            <a:r>
              <a:rPr lang="zh-CN" sz="1400" b="1">
                <a:solidFill>
                  <a:srgbClr val="000000"/>
                </a:solidFill>
                <a:latin typeface="Times New Roman" panose="02020703060505090304" pitchFamily="18" charset="0"/>
                <a:ea typeface="宋体" panose="02010600030101010101" pitchFamily="2" charset="-122"/>
              </a:rPr>
              <a:t>依托国家教育部认定的智能农业装备技术协同创新中心</a:t>
            </a:r>
            <a:endParaRPr lang="zh-CN" altLang="en-US"/>
          </a:p>
        </p:txBody>
      </p:sp>
      <p:sp>
        <p:nvSpPr>
          <p:cNvPr id="92" name="TextBox 55"/>
          <p:cNvSpPr txBox="1"/>
          <p:nvPr/>
        </p:nvSpPr>
        <p:spPr>
          <a:xfrm>
            <a:off x="262890" y="1701800"/>
            <a:ext cx="1954530" cy="398780"/>
          </a:xfrm>
          <a:prstGeom prst="rect">
            <a:avLst/>
          </a:prstGeom>
          <a:noFill/>
        </p:spPr>
        <p:txBody>
          <a:bodyPr wrap="square">
            <a:spAutoFit/>
          </a:bodyPr>
          <a:lstStyle/>
          <a:p>
            <a:pPr fontAlgn="auto">
              <a:spcBef>
                <a:spcPts val="0"/>
              </a:spcBef>
              <a:spcAft>
                <a:spcPts val="0"/>
              </a:spcAft>
              <a:defRPr/>
            </a:pPr>
            <a:r>
              <a:rPr lang="zh-CN" altLang="en-US" sz="2000">
                <a:latin typeface="+mn-ea"/>
              </a:rPr>
              <a:t>（20</a:t>
            </a:r>
            <a:r>
              <a:rPr lang="en-US" altLang="zh-CN" sz="2000">
                <a:latin typeface="+mn-ea"/>
              </a:rPr>
              <a:t>00</a:t>
            </a:r>
            <a:r>
              <a:rPr lang="zh-CN" altLang="en-US" sz="2000">
                <a:latin typeface="+mn-ea"/>
              </a:rPr>
              <a:t>-20</a:t>
            </a:r>
            <a:r>
              <a:rPr lang="en-US" altLang="zh-CN" sz="2000">
                <a:latin typeface="+mn-ea"/>
              </a:rPr>
              <a:t>09</a:t>
            </a:r>
            <a:r>
              <a:rPr lang="zh-CN" altLang="en-US" sz="2000">
                <a:latin typeface="+mn-ea"/>
              </a:rPr>
              <a:t>年）</a:t>
            </a:r>
            <a:r>
              <a:rPr lang="en-US" sz="2000">
                <a:solidFill>
                  <a:schemeClr val="tx1">
                    <a:lumMod val="65000"/>
                    <a:lumOff val="35000"/>
                  </a:schemeClr>
                </a:solidFill>
                <a:latin typeface="+mn-lt"/>
                <a:ea typeface="+mn-ea"/>
              </a:rPr>
              <a:t> </a:t>
            </a:r>
            <a:endParaRPr lang="en-US" sz="2000" dirty="0">
              <a:solidFill>
                <a:schemeClr val="tx1">
                  <a:lumMod val="65000"/>
                  <a:lumOff val="35000"/>
                </a:schemeClr>
              </a:solidFill>
              <a:latin typeface="+mn-lt"/>
              <a:ea typeface="+mn-ea"/>
            </a:endParaRPr>
          </a:p>
        </p:txBody>
      </p:sp>
      <p:sp>
        <p:nvSpPr>
          <p:cNvPr id="93" name="TextBox 55"/>
          <p:cNvSpPr txBox="1"/>
          <p:nvPr/>
        </p:nvSpPr>
        <p:spPr>
          <a:xfrm>
            <a:off x="334645" y="2100580"/>
            <a:ext cx="1954530" cy="398780"/>
          </a:xfrm>
          <a:prstGeom prst="rect">
            <a:avLst/>
          </a:prstGeom>
          <a:noFill/>
        </p:spPr>
        <p:txBody>
          <a:bodyPr wrap="square">
            <a:spAutoFit/>
          </a:bodyPr>
          <a:lstStyle/>
          <a:p>
            <a:pPr fontAlgn="auto">
              <a:spcBef>
                <a:spcPts val="0"/>
              </a:spcBef>
              <a:spcAft>
                <a:spcPts val="0"/>
              </a:spcAft>
              <a:defRPr/>
            </a:pPr>
            <a:r>
              <a:rPr lang="zh-CN" altLang="en-US" sz="2000" dirty="0">
                <a:latin typeface="+mn-ea"/>
              </a:rPr>
              <a:t>（20</a:t>
            </a:r>
            <a:r>
              <a:rPr lang="en-US" altLang="zh-CN" sz="2000" dirty="0">
                <a:latin typeface="+mn-ea"/>
              </a:rPr>
              <a:t>10</a:t>
            </a:r>
            <a:r>
              <a:rPr lang="zh-CN" altLang="en-US" sz="2000" dirty="0">
                <a:latin typeface="+mn-ea"/>
              </a:rPr>
              <a:t>-20</a:t>
            </a:r>
            <a:r>
              <a:rPr lang="en-US" altLang="zh-CN" sz="2000" dirty="0">
                <a:latin typeface="+mn-ea"/>
              </a:rPr>
              <a:t>18</a:t>
            </a:r>
            <a:r>
              <a:rPr lang="zh-CN" altLang="en-US" sz="2000" dirty="0">
                <a:latin typeface="+mn-ea"/>
              </a:rPr>
              <a:t>年）</a:t>
            </a:r>
            <a:r>
              <a:rPr lang="en-US" sz="2000" dirty="0">
                <a:solidFill>
                  <a:schemeClr val="tx1">
                    <a:lumMod val="65000"/>
                    <a:lumOff val="35000"/>
                  </a:schemeClr>
                </a:solidFill>
                <a:latin typeface="+mn-lt"/>
                <a:ea typeface="+mn-ea"/>
              </a:rPr>
              <a:t> </a:t>
            </a:r>
            <a:endParaRPr lang="en-US" sz="2000" dirty="0">
              <a:solidFill>
                <a:schemeClr val="tx1">
                  <a:lumMod val="65000"/>
                  <a:lumOff val="35000"/>
                </a:schemeClr>
              </a:solidFill>
              <a:latin typeface="+mn-lt"/>
              <a:ea typeface="+mn-ea"/>
            </a:endParaRPr>
          </a:p>
        </p:txBody>
      </p:sp>
      <p:sp>
        <p:nvSpPr>
          <p:cNvPr id="94" name="TextBox 55"/>
          <p:cNvSpPr txBox="1"/>
          <p:nvPr/>
        </p:nvSpPr>
        <p:spPr>
          <a:xfrm>
            <a:off x="334645" y="2543810"/>
            <a:ext cx="1954530" cy="398780"/>
          </a:xfrm>
          <a:prstGeom prst="rect">
            <a:avLst/>
          </a:prstGeom>
          <a:noFill/>
        </p:spPr>
        <p:txBody>
          <a:bodyPr wrap="square">
            <a:spAutoFit/>
          </a:bodyPr>
          <a:lstStyle>
            <a:defPPr>
              <a:defRPr lang="zh-CN"/>
            </a:defPPr>
            <a:lvl1pPr fontAlgn="auto">
              <a:spcBef>
                <a:spcPts val="0"/>
              </a:spcBef>
              <a:spcAft>
                <a:spcPts val="0"/>
              </a:spcAft>
              <a:defRPr sz="2000">
                <a:latin typeface="+mn-ea"/>
              </a:defRPr>
            </a:lvl1pPr>
          </a:lstStyle>
          <a:p>
            <a:r>
              <a:rPr lang="zh-CN" altLang="en-US" dirty="0"/>
              <a:t>（20</a:t>
            </a:r>
            <a:r>
              <a:rPr lang="en-US" altLang="zh-CN" dirty="0"/>
              <a:t>19</a:t>
            </a:r>
            <a:r>
              <a:rPr lang="zh-CN" altLang="en-US" dirty="0"/>
              <a:t>年至今）</a:t>
            </a:r>
            <a:r>
              <a:rPr lang="en-US" dirty="0"/>
              <a:t> </a:t>
            </a:r>
            <a:endParaRPr lang="en-US" dirty="0"/>
          </a:p>
        </p:txBody>
      </p:sp>
      <p:sp>
        <p:nvSpPr>
          <p:cNvPr id="95" name="文本框 94"/>
          <p:cNvSpPr txBox="1"/>
          <p:nvPr/>
        </p:nvSpPr>
        <p:spPr>
          <a:xfrm>
            <a:off x="2711132" y="2095182"/>
            <a:ext cx="5080000" cy="398780"/>
          </a:xfrm>
          <a:prstGeom prst="rect">
            <a:avLst/>
          </a:prstGeom>
          <a:noFill/>
          <a:ln w="9525">
            <a:noFill/>
          </a:ln>
        </p:spPr>
        <p:txBody>
          <a:bodyPr>
            <a:spAutoFit/>
          </a:bodyPr>
          <a:lstStyle/>
          <a:p>
            <a:pPr>
              <a:buClrTx/>
              <a:buSzTx/>
              <a:buFontTx/>
            </a:pPr>
            <a:r>
              <a:rPr lang="zh-CN" altLang="en-US" sz="2000" b="0">
                <a:latin typeface="+mn-ea"/>
              </a:rPr>
              <a:t>迎来专业恢复发展期</a:t>
            </a:r>
            <a:endParaRPr lang="zh-CN" altLang="en-US" sz="2000">
              <a:latin typeface="+mn-ea"/>
            </a:endParaRPr>
          </a:p>
        </p:txBody>
      </p:sp>
      <p:sp>
        <p:nvSpPr>
          <p:cNvPr id="96" name="文本框 95"/>
          <p:cNvSpPr txBox="1"/>
          <p:nvPr/>
        </p:nvSpPr>
        <p:spPr>
          <a:xfrm>
            <a:off x="2779077" y="2544127"/>
            <a:ext cx="5080000" cy="398780"/>
          </a:xfrm>
          <a:prstGeom prst="rect">
            <a:avLst/>
          </a:prstGeom>
          <a:noFill/>
          <a:ln w="9525">
            <a:noFill/>
          </a:ln>
        </p:spPr>
        <p:txBody>
          <a:bodyPr>
            <a:spAutoFit/>
          </a:bodyPr>
          <a:lstStyle/>
          <a:p>
            <a:pPr>
              <a:buClrTx/>
              <a:buSzTx/>
              <a:buFontTx/>
            </a:pPr>
            <a:r>
              <a:rPr lang="zh-CN" altLang="en-US" sz="2000" b="0">
                <a:latin typeface="+mn-ea"/>
              </a:rPr>
              <a:t>进入专业全面推广期</a:t>
            </a:r>
            <a:endParaRPr lang="zh-CN" altLang="en-US" sz="2000">
              <a:latin typeface="+mn-ea"/>
            </a:endParaRPr>
          </a:p>
        </p:txBody>
      </p:sp>
      <p:sp>
        <p:nvSpPr>
          <p:cNvPr id="97" name="文本框 96"/>
          <p:cNvSpPr txBox="1"/>
          <p:nvPr/>
        </p:nvSpPr>
        <p:spPr>
          <a:xfrm>
            <a:off x="9191625" y="1875155"/>
            <a:ext cx="3003550" cy="521970"/>
          </a:xfrm>
          <a:prstGeom prst="rect">
            <a:avLst/>
          </a:prstGeom>
          <a:noFill/>
          <a:ln w="9525">
            <a:noFill/>
          </a:ln>
        </p:spPr>
        <p:txBody>
          <a:bodyPr wrap="square">
            <a:spAutoFit/>
          </a:bodyPr>
          <a:lstStyle/>
          <a:p>
            <a:pPr indent="0"/>
            <a:r>
              <a:rPr lang="en-US" altLang="zh-CN" sz="1400" b="1">
                <a:solidFill>
                  <a:srgbClr val="000000"/>
                </a:solidFill>
                <a:latin typeface="Times New Roman" panose="02020703060505090304" pitchFamily="18" charset="0"/>
                <a:ea typeface="宋体" panose="02010600030101010101" pitchFamily="2" charset="-122"/>
              </a:rPr>
              <a:t>2.</a:t>
            </a:r>
            <a:r>
              <a:rPr lang="zh-CN" sz="1400" b="1">
                <a:solidFill>
                  <a:srgbClr val="000000"/>
                </a:solidFill>
                <a:latin typeface="Times New Roman" panose="02020703060505090304" pitchFamily="18" charset="0"/>
                <a:ea typeface="宋体" panose="02010600030101010101" pitchFamily="2" charset="-122"/>
              </a:rPr>
              <a:t>基层农技特岗人员农业装备应用技术专业定向培养</a:t>
            </a:r>
            <a:endParaRPr lang="zh-CN" altLang="en-US"/>
          </a:p>
        </p:txBody>
      </p:sp>
      <p:sp>
        <p:nvSpPr>
          <p:cNvPr id="98" name="文本框 97"/>
          <p:cNvSpPr txBox="1"/>
          <p:nvPr/>
        </p:nvSpPr>
        <p:spPr>
          <a:xfrm>
            <a:off x="910590" y="4667885"/>
            <a:ext cx="899160" cy="306705"/>
          </a:xfrm>
          <a:prstGeom prst="rect">
            <a:avLst/>
          </a:prstGeom>
          <a:noFill/>
        </p:spPr>
        <p:txBody>
          <a:bodyPr wrap="none" rtlCol="0" anchor="t">
            <a:spAutoFit/>
          </a:bodyPr>
          <a:lstStyle/>
          <a:p>
            <a:r>
              <a:rPr lang="zh-CN" altLang="en-US" sz="1400" b="1">
                <a:latin typeface="+mn-ea"/>
                <a:sym typeface="+mn-ea"/>
              </a:rPr>
              <a:t>低迷停滞</a:t>
            </a:r>
            <a:endParaRPr lang="zh-CN" altLang="en-US" sz="1400" b="1">
              <a:latin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p:cTn id="12" dur="500" fill="hold"/>
                                        <p:tgtEl>
                                          <p:spTgt spid="78"/>
                                        </p:tgtEl>
                                        <p:attrNameLst>
                                          <p:attrName>ppt_w</p:attrName>
                                        </p:attrNameLst>
                                      </p:cBhvr>
                                      <p:tavLst>
                                        <p:tav tm="0">
                                          <p:val>
                                            <p:fltVal val="0"/>
                                          </p:val>
                                        </p:tav>
                                        <p:tav tm="100000">
                                          <p:val>
                                            <p:strVal val="#ppt_w"/>
                                          </p:val>
                                        </p:tav>
                                      </p:tavLst>
                                    </p:anim>
                                    <p:anim calcmode="lin" valueType="num">
                                      <p:cBhvr>
                                        <p:cTn id="13" dur="500" fill="hold"/>
                                        <p:tgtEl>
                                          <p:spTgt spid="78"/>
                                        </p:tgtEl>
                                        <p:attrNameLst>
                                          <p:attrName>ppt_h</p:attrName>
                                        </p:attrNameLst>
                                      </p:cBhvr>
                                      <p:tavLst>
                                        <p:tav tm="0">
                                          <p:val>
                                            <p:fltVal val="0"/>
                                          </p:val>
                                        </p:tav>
                                        <p:tav tm="100000">
                                          <p:val>
                                            <p:strVal val="#ppt_h"/>
                                          </p:val>
                                        </p:tav>
                                      </p:tavLst>
                                    </p:anim>
                                    <p:animEffect transition="in" filter="fade">
                                      <p:cBhvr>
                                        <p:cTn id="14" dur="500"/>
                                        <p:tgtEl>
                                          <p:spTgt spid="7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p:cTn id="17" dur="500" fill="hold"/>
                                        <p:tgtEl>
                                          <p:spTgt spid="83"/>
                                        </p:tgtEl>
                                        <p:attrNameLst>
                                          <p:attrName>ppt_w</p:attrName>
                                        </p:attrNameLst>
                                      </p:cBhvr>
                                      <p:tavLst>
                                        <p:tav tm="0">
                                          <p:val>
                                            <p:fltVal val="0"/>
                                          </p:val>
                                        </p:tav>
                                        <p:tav tm="100000">
                                          <p:val>
                                            <p:strVal val="#ppt_w"/>
                                          </p:val>
                                        </p:tav>
                                      </p:tavLst>
                                    </p:anim>
                                    <p:anim calcmode="lin" valueType="num">
                                      <p:cBhvr>
                                        <p:cTn id="18" dur="500" fill="hold"/>
                                        <p:tgtEl>
                                          <p:spTgt spid="83"/>
                                        </p:tgtEl>
                                        <p:attrNameLst>
                                          <p:attrName>ppt_h</p:attrName>
                                        </p:attrNameLst>
                                      </p:cBhvr>
                                      <p:tavLst>
                                        <p:tav tm="0">
                                          <p:val>
                                            <p:fltVal val="0"/>
                                          </p:val>
                                        </p:tav>
                                        <p:tav tm="100000">
                                          <p:val>
                                            <p:strVal val="#ppt_h"/>
                                          </p:val>
                                        </p:tav>
                                      </p:tavLst>
                                    </p:anim>
                                    <p:animEffect transition="in" filter="fade">
                                      <p:cBhvr>
                                        <p:cTn id="19" dur="500"/>
                                        <p:tgtEl>
                                          <p:spTgt spid="8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 calcmode="lin" valueType="num">
                                      <p:cBhvr>
                                        <p:cTn id="22" dur="500" fill="hold"/>
                                        <p:tgtEl>
                                          <p:spTgt spid="84"/>
                                        </p:tgtEl>
                                        <p:attrNameLst>
                                          <p:attrName>ppt_w</p:attrName>
                                        </p:attrNameLst>
                                      </p:cBhvr>
                                      <p:tavLst>
                                        <p:tav tm="0">
                                          <p:val>
                                            <p:fltVal val="0"/>
                                          </p:val>
                                        </p:tav>
                                        <p:tav tm="100000">
                                          <p:val>
                                            <p:strVal val="#ppt_w"/>
                                          </p:val>
                                        </p:tav>
                                      </p:tavLst>
                                    </p:anim>
                                    <p:anim calcmode="lin" valueType="num">
                                      <p:cBhvr>
                                        <p:cTn id="23" dur="500" fill="hold"/>
                                        <p:tgtEl>
                                          <p:spTgt spid="84"/>
                                        </p:tgtEl>
                                        <p:attrNameLst>
                                          <p:attrName>ppt_h</p:attrName>
                                        </p:attrNameLst>
                                      </p:cBhvr>
                                      <p:tavLst>
                                        <p:tav tm="0">
                                          <p:val>
                                            <p:fltVal val="0"/>
                                          </p:val>
                                        </p:tav>
                                        <p:tav tm="100000">
                                          <p:val>
                                            <p:strVal val="#ppt_h"/>
                                          </p:val>
                                        </p:tav>
                                      </p:tavLst>
                                    </p:anim>
                                    <p:animEffect transition="in" filter="fade">
                                      <p:cBhvr>
                                        <p:cTn id="24" dur="500"/>
                                        <p:tgtEl>
                                          <p:spTgt spid="8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anim calcmode="lin" valueType="num">
                                      <p:cBhvr>
                                        <p:cTn id="27" dur="500" fill="hold"/>
                                        <p:tgtEl>
                                          <p:spTgt spid="90"/>
                                        </p:tgtEl>
                                        <p:attrNameLst>
                                          <p:attrName>ppt_w</p:attrName>
                                        </p:attrNameLst>
                                      </p:cBhvr>
                                      <p:tavLst>
                                        <p:tav tm="0">
                                          <p:val>
                                            <p:fltVal val="0"/>
                                          </p:val>
                                        </p:tav>
                                        <p:tav tm="100000">
                                          <p:val>
                                            <p:strVal val="#ppt_w"/>
                                          </p:val>
                                        </p:tav>
                                      </p:tavLst>
                                    </p:anim>
                                    <p:anim calcmode="lin" valueType="num">
                                      <p:cBhvr>
                                        <p:cTn id="28" dur="500" fill="hold"/>
                                        <p:tgtEl>
                                          <p:spTgt spid="90"/>
                                        </p:tgtEl>
                                        <p:attrNameLst>
                                          <p:attrName>ppt_h</p:attrName>
                                        </p:attrNameLst>
                                      </p:cBhvr>
                                      <p:tavLst>
                                        <p:tav tm="0">
                                          <p:val>
                                            <p:fltVal val="0"/>
                                          </p:val>
                                        </p:tav>
                                        <p:tav tm="100000">
                                          <p:val>
                                            <p:strVal val="#ppt_h"/>
                                          </p:val>
                                        </p:tav>
                                      </p:tavLst>
                                    </p:anim>
                                    <p:animEffect transition="in" filter="fade">
                                      <p:cBhvr>
                                        <p:cTn id="29" dur="500"/>
                                        <p:tgtEl>
                                          <p:spTgt spid="9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2"/>
                                        </p:tgtEl>
                                        <p:attrNameLst>
                                          <p:attrName>style.visibility</p:attrName>
                                        </p:attrNameLst>
                                      </p:cBhvr>
                                      <p:to>
                                        <p:strVal val="visible"/>
                                      </p:to>
                                    </p:set>
                                    <p:anim calcmode="lin" valueType="num">
                                      <p:cBhvr>
                                        <p:cTn id="32" dur="500" fill="hold"/>
                                        <p:tgtEl>
                                          <p:spTgt spid="92"/>
                                        </p:tgtEl>
                                        <p:attrNameLst>
                                          <p:attrName>ppt_w</p:attrName>
                                        </p:attrNameLst>
                                      </p:cBhvr>
                                      <p:tavLst>
                                        <p:tav tm="0">
                                          <p:val>
                                            <p:fltVal val="0"/>
                                          </p:val>
                                        </p:tav>
                                        <p:tav tm="100000">
                                          <p:val>
                                            <p:strVal val="#ppt_w"/>
                                          </p:val>
                                        </p:tav>
                                      </p:tavLst>
                                    </p:anim>
                                    <p:anim calcmode="lin" valueType="num">
                                      <p:cBhvr>
                                        <p:cTn id="33" dur="500" fill="hold"/>
                                        <p:tgtEl>
                                          <p:spTgt spid="92"/>
                                        </p:tgtEl>
                                        <p:attrNameLst>
                                          <p:attrName>ppt_h</p:attrName>
                                        </p:attrNameLst>
                                      </p:cBhvr>
                                      <p:tavLst>
                                        <p:tav tm="0">
                                          <p:val>
                                            <p:fltVal val="0"/>
                                          </p:val>
                                        </p:tav>
                                        <p:tav tm="100000">
                                          <p:val>
                                            <p:strVal val="#ppt_h"/>
                                          </p:val>
                                        </p:tav>
                                      </p:tavLst>
                                    </p:anim>
                                    <p:animEffect transition="in" filter="fade">
                                      <p:cBhvr>
                                        <p:cTn id="34" dur="500"/>
                                        <p:tgtEl>
                                          <p:spTgt spid="9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cBhvr>
                                        <p:cTn id="37" dur="500" fill="hold"/>
                                        <p:tgtEl>
                                          <p:spTgt spid="93"/>
                                        </p:tgtEl>
                                        <p:attrNameLst>
                                          <p:attrName>ppt_w</p:attrName>
                                        </p:attrNameLst>
                                      </p:cBhvr>
                                      <p:tavLst>
                                        <p:tav tm="0">
                                          <p:val>
                                            <p:fltVal val="0"/>
                                          </p:val>
                                        </p:tav>
                                        <p:tav tm="100000">
                                          <p:val>
                                            <p:strVal val="#ppt_w"/>
                                          </p:val>
                                        </p:tav>
                                      </p:tavLst>
                                    </p:anim>
                                    <p:anim calcmode="lin" valueType="num">
                                      <p:cBhvr>
                                        <p:cTn id="38" dur="500" fill="hold"/>
                                        <p:tgtEl>
                                          <p:spTgt spid="93"/>
                                        </p:tgtEl>
                                        <p:attrNameLst>
                                          <p:attrName>ppt_h</p:attrName>
                                        </p:attrNameLst>
                                      </p:cBhvr>
                                      <p:tavLst>
                                        <p:tav tm="0">
                                          <p:val>
                                            <p:fltVal val="0"/>
                                          </p:val>
                                        </p:tav>
                                        <p:tav tm="100000">
                                          <p:val>
                                            <p:strVal val="#ppt_h"/>
                                          </p:val>
                                        </p:tav>
                                      </p:tavLst>
                                    </p:anim>
                                    <p:animEffect transition="in" filter="fade">
                                      <p:cBhvr>
                                        <p:cTn id="39" dur="500"/>
                                        <p:tgtEl>
                                          <p:spTgt spid="9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4"/>
                                        </p:tgtEl>
                                        <p:attrNameLst>
                                          <p:attrName>style.visibility</p:attrName>
                                        </p:attrNameLst>
                                      </p:cBhvr>
                                      <p:to>
                                        <p:strVal val="visible"/>
                                      </p:to>
                                    </p:set>
                                    <p:anim calcmode="lin" valueType="num">
                                      <p:cBhvr>
                                        <p:cTn id="42" dur="500" fill="hold"/>
                                        <p:tgtEl>
                                          <p:spTgt spid="94"/>
                                        </p:tgtEl>
                                        <p:attrNameLst>
                                          <p:attrName>ppt_w</p:attrName>
                                        </p:attrNameLst>
                                      </p:cBhvr>
                                      <p:tavLst>
                                        <p:tav tm="0">
                                          <p:val>
                                            <p:fltVal val="0"/>
                                          </p:val>
                                        </p:tav>
                                        <p:tav tm="100000">
                                          <p:val>
                                            <p:strVal val="#ppt_w"/>
                                          </p:val>
                                        </p:tav>
                                      </p:tavLst>
                                    </p:anim>
                                    <p:anim calcmode="lin" valueType="num">
                                      <p:cBhvr>
                                        <p:cTn id="43" dur="500" fill="hold"/>
                                        <p:tgtEl>
                                          <p:spTgt spid="94"/>
                                        </p:tgtEl>
                                        <p:attrNameLst>
                                          <p:attrName>ppt_h</p:attrName>
                                        </p:attrNameLst>
                                      </p:cBhvr>
                                      <p:tavLst>
                                        <p:tav tm="0">
                                          <p:val>
                                            <p:fltVal val="0"/>
                                          </p:val>
                                        </p:tav>
                                        <p:tav tm="100000">
                                          <p:val>
                                            <p:strVal val="#ppt_h"/>
                                          </p:val>
                                        </p:tav>
                                      </p:tavLst>
                                    </p:anim>
                                    <p:animEffect transition="in" filter="fade">
                                      <p:cBhvr>
                                        <p:cTn id="44"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8" grpId="0"/>
      <p:bldP spid="83" grpId="0"/>
      <p:bldP spid="84" grpId="0"/>
      <p:bldP spid="90" grpId="0"/>
      <p:bldP spid="92" grpId="0"/>
      <p:bldP spid="93" grpId="0"/>
      <p:bldP spid="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7"/>
          <p:cNvSpPr txBox="1"/>
          <p:nvPr/>
        </p:nvSpPr>
        <p:spPr>
          <a:xfrm>
            <a:off x="0" y="344170"/>
            <a:ext cx="3216910" cy="429895"/>
          </a:xfrm>
          <a:prstGeom prst="rect">
            <a:avLst/>
          </a:prstGeom>
          <a:solidFill>
            <a:srgbClr val="0070C0"/>
          </a:solidFill>
        </p:spPr>
        <p:txBody>
          <a:bodyPr wrap="square" rtlCol="0">
            <a:spAutoFit/>
          </a:bodyPr>
          <a:lstStyle/>
          <a:p>
            <a:r>
              <a:rPr lang="en-US" altLang="zh-CN" sz="2200" dirty="0">
                <a:solidFill>
                  <a:prstClr val="white"/>
                </a:solidFill>
                <a:ea typeface="微软雅黑" panose="020B0503020204020204" charset="-122"/>
              </a:rPr>
              <a:t> </a:t>
            </a:r>
            <a:r>
              <a:rPr lang="zh-CN" altLang="en-US" sz="2000" dirty="0">
                <a:solidFill>
                  <a:prstClr val="white"/>
                </a:solidFill>
                <a:ea typeface="微软雅黑" panose="020B0503020204020204" charset="-122"/>
              </a:rPr>
              <a:t>二</a:t>
            </a:r>
            <a:r>
              <a:rPr lang="en-US" altLang="zh-CN" sz="2200" dirty="0">
                <a:solidFill>
                  <a:prstClr val="white"/>
                </a:solidFill>
                <a:ea typeface="微软雅黑" panose="020B0503020204020204" charset="-122"/>
              </a:rPr>
              <a:t>.</a:t>
            </a:r>
            <a:r>
              <a:rPr lang="zh-CN" altLang="en-US" sz="2000" dirty="0">
                <a:solidFill>
                  <a:prstClr val="white"/>
                </a:solidFill>
                <a:ea typeface="微软雅黑" panose="020B0503020204020204" charset="-122"/>
              </a:rPr>
              <a:t>成果的研究和改革实践</a:t>
            </a:r>
            <a:endParaRPr lang="zh-CN" altLang="en-US" sz="2000" dirty="0">
              <a:solidFill>
                <a:prstClr val="white"/>
              </a:solidFill>
              <a:ea typeface="微软雅黑" panose="020B0503020204020204" charset="-122"/>
            </a:endParaRPr>
          </a:p>
        </p:txBody>
      </p:sp>
      <p:grpSp>
        <p:nvGrpSpPr>
          <p:cNvPr id="2" name="组合 1"/>
          <p:cNvGrpSpPr/>
          <p:nvPr/>
        </p:nvGrpSpPr>
        <p:grpSpPr>
          <a:xfrm>
            <a:off x="3814445" y="335915"/>
            <a:ext cx="1688465" cy="444500"/>
            <a:chOff x="8379434" y="1182521"/>
            <a:chExt cx="2504320" cy="444660"/>
          </a:xfrm>
        </p:grpSpPr>
        <p:sp>
          <p:nvSpPr>
            <p:cNvPr id="5" name="Freeform 56"/>
            <p:cNvSpPr/>
            <p:nvPr/>
          </p:nvSpPr>
          <p:spPr bwMode="auto">
            <a:xfrm>
              <a:off x="8379434" y="1182521"/>
              <a:ext cx="2499610" cy="444660"/>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F6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17"/>
            <p:cNvSpPr txBox="1"/>
            <p:nvPr/>
          </p:nvSpPr>
          <p:spPr>
            <a:xfrm>
              <a:off x="8543092" y="1221287"/>
              <a:ext cx="2340662" cy="368433"/>
            </a:xfrm>
            <a:prstGeom prst="rect">
              <a:avLst/>
            </a:prstGeom>
            <a:noFill/>
          </p:spPr>
          <p:txBody>
            <a:bodyPr wrap="square" rtlCol="0">
              <a:spAutoFit/>
            </a:bodyPr>
            <a:lstStyle/>
            <a:p>
              <a:pPr marR="0" algn="l" defTabSz="1218565">
                <a:buNone/>
              </a:pPr>
              <a:r>
                <a:rPr lang="en-US" altLang="zh-CN" sz="1800" dirty="0">
                  <a:solidFill>
                    <a:prstClr val="white"/>
                  </a:solidFill>
                  <a:ea typeface="微软雅黑" panose="020B0503020204020204" charset="-122"/>
                  <a:sym typeface="+mn-ea"/>
                </a:rPr>
                <a:t>1.</a:t>
              </a:r>
              <a:r>
                <a:rPr lang="zh-CN" altLang="en-US" sz="1800" dirty="0">
                  <a:solidFill>
                    <a:prstClr val="white"/>
                  </a:solidFill>
                  <a:ea typeface="微软雅黑" panose="020B0503020204020204" charset="-122"/>
                  <a:sym typeface="+mn-ea"/>
                </a:rPr>
                <a:t>研究方法</a:t>
              </a:r>
              <a:endParaRPr lang="zh-CN" altLang="en-US" sz="1800" dirty="0">
                <a:solidFill>
                  <a:prstClr val="white"/>
                </a:solidFill>
                <a:ea typeface="微软雅黑" panose="020B0503020204020204" charset="-122"/>
                <a:sym typeface="+mn-ea"/>
              </a:endParaRPr>
            </a:p>
          </p:txBody>
        </p:sp>
      </p:grpSp>
      <p:sp>
        <p:nvSpPr>
          <p:cNvPr id="112" name="文本框 111"/>
          <p:cNvSpPr txBox="1"/>
          <p:nvPr/>
        </p:nvSpPr>
        <p:spPr>
          <a:xfrm>
            <a:off x="334645" y="1341755"/>
            <a:ext cx="11554460" cy="4707890"/>
          </a:xfrm>
          <a:prstGeom prst="rect">
            <a:avLst/>
          </a:prstGeom>
          <a:noFill/>
          <a:ln w="9525">
            <a:noFill/>
          </a:ln>
        </p:spPr>
        <p:txBody>
          <a:bodyPr wrap="square">
            <a:spAutoFit/>
          </a:bodyPr>
          <a:lstStyle/>
          <a:p>
            <a:pPr indent="0">
              <a:lnSpc>
                <a:spcPct val="150000"/>
              </a:lnSpc>
            </a:pPr>
            <a:r>
              <a:rPr lang="en-US" sz="2000" b="1" dirty="0">
                <a:latin typeface="Calibri" panose="020F0702030404030204" charset="0"/>
                <a:ea typeface="宋体" panose="02010600030101010101" pitchFamily="2" charset="-122"/>
                <a:cs typeface="Times New Roman" panose="02020703060505090304" pitchFamily="18" charset="0"/>
              </a:rPr>
              <a:t>       </a:t>
            </a:r>
            <a:r>
              <a:rPr lang="zh-CN" sz="2000" b="0" dirty="0">
                <a:latin typeface="Calibri" panose="020F0702030404030204" charset="0"/>
                <a:ea typeface="宋体" panose="02010600030101010101" pitchFamily="2" charset="-122"/>
              </a:rPr>
              <a:t>本成果按照</a:t>
            </a:r>
            <a:r>
              <a:rPr lang="zh-CN" sz="2000" b="0" dirty="0">
                <a:latin typeface="Calibri" panose="020F0702030404030204" charset="0"/>
                <a:ea typeface="宋体" panose="02010600030101010101" pitchFamily="2" charset="-122"/>
                <a:cs typeface="Times New Roman" panose="02020703060505090304" pitchFamily="18" charset="0"/>
              </a:rPr>
              <a:t>“问题——调查——分析——研究——实践——完善”的“问题导向式”的研究方法开展研究。</a:t>
            </a:r>
            <a:endParaRPr lang="zh-CN" sz="2000" b="0" dirty="0">
              <a:latin typeface="Calibri" panose="020F0702030404030204" charset="0"/>
              <a:ea typeface="宋体" panose="02010600030101010101" pitchFamily="2" charset="-122"/>
              <a:cs typeface="Times New Roman" panose="02020703060505090304" pitchFamily="18" charset="0"/>
            </a:endParaRPr>
          </a:p>
          <a:p>
            <a:pPr indent="0">
              <a:lnSpc>
                <a:spcPct val="150000"/>
              </a:lnSpc>
            </a:pPr>
            <a:r>
              <a:rPr lang="zh-CN" sz="2000" b="0" dirty="0">
                <a:latin typeface="Calibri" panose="020F0702030404030204" charset="0"/>
                <a:ea typeface="宋体" panose="02010600030101010101" pitchFamily="2" charset="-122"/>
                <a:cs typeface="Times New Roman" panose="02020703060505090304" pitchFamily="18" charset="0"/>
              </a:rPr>
              <a:t>一是，找出农业装备应用技术专业面临的学校“招不进”、企业和基层“急需却用不上”、企业和基层“急需却留不住”三个突出问题，并以此为导向开展研究。</a:t>
            </a:r>
            <a:endParaRPr lang="zh-CN" sz="2000" b="0" dirty="0">
              <a:latin typeface="Calibri" panose="020F0702030404030204" charset="0"/>
              <a:ea typeface="宋体" panose="02010600030101010101" pitchFamily="2" charset="-122"/>
              <a:cs typeface="Times New Roman" panose="02020703060505090304" pitchFamily="18" charset="0"/>
            </a:endParaRPr>
          </a:p>
          <a:p>
            <a:pPr indent="0">
              <a:lnSpc>
                <a:spcPct val="150000"/>
              </a:lnSpc>
            </a:pPr>
            <a:r>
              <a:rPr lang="zh-CN" sz="2000" b="0" dirty="0">
                <a:latin typeface="Calibri" panose="020F0702030404030204" charset="0"/>
                <a:ea typeface="宋体" panose="02010600030101010101" pitchFamily="2" charset="-122"/>
                <a:cs typeface="Times New Roman" panose="02020703060505090304" pitchFamily="18" charset="0"/>
              </a:rPr>
              <a:t>二是，深入基层、农机企业、农机行业、职业院校调查研究。</a:t>
            </a:r>
            <a:endParaRPr lang="zh-CN" sz="2000" b="0" dirty="0">
              <a:latin typeface="Calibri" panose="020F0702030404030204" charset="0"/>
              <a:ea typeface="宋体" panose="02010600030101010101" pitchFamily="2" charset="-122"/>
              <a:cs typeface="Times New Roman" panose="02020703060505090304" pitchFamily="18" charset="0"/>
            </a:endParaRPr>
          </a:p>
          <a:p>
            <a:pPr indent="0">
              <a:lnSpc>
                <a:spcPct val="150000"/>
              </a:lnSpc>
            </a:pPr>
            <a:r>
              <a:rPr lang="zh-CN" sz="2000" b="0" dirty="0">
                <a:latin typeface="Calibri" panose="020F0702030404030204" charset="0"/>
                <a:ea typeface="宋体" panose="02010600030101010101" pitchFamily="2" charset="-122"/>
                <a:cs typeface="Times New Roman" panose="02020703060505090304" pitchFamily="18" charset="0"/>
              </a:rPr>
              <a:t>三是，对比分析出产生问题的“不想干”、“不会干”的具体原因。</a:t>
            </a:r>
            <a:endParaRPr lang="zh-CN" sz="2000" b="0" dirty="0">
              <a:latin typeface="Calibri" panose="020F0702030404030204" charset="0"/>
              <a:ea typeface="宋体" panose="02010600030101010101" pitchFamily="2" charset="-122"/>
              <a:cs typeface="Times New Roman" panose="02020703060505090304" pitchFamily="18" charset="0"/>
            </a:endParaRPr>
          </a:p>
          <a:p>
            <a:pPr indent="0">
              <a:lnSpc>
                <a:spcPct val="150000"/>
              </a:lnSpc>
            </a:pPr>
            <a:r>
              <a:rPr lang="zh-CN" sz="2000" b="0" dirty="0">
                <a:latin typeface="Calibri" panose="020F0702030404030204" charset="0"/>
                <a:ea typeface="宋体" panose="02010600030101010101" pitchFamily="2" charset="-122"/>
                <a:cs typeface="Times New Roman" panose="02020703060505090304" pitchFamily="18" charset="0"/>
              </a:rPr>
              <a:t>四是，研究创新招生就业机制，解决“招不进”、“留不住”人才供需矛盾；从人才培养方案、教学改革等方面改革，培养“真爱、真学、真干、真能”的准农技人，扫除学生“不想干”、“不会干”的思想包袱，解决企业和基层“用不上”问题。</a:t>
            </a:r>
            <a:endParaRPr lang="zh-CN" sz="2000" b="0" dirty="0">
              <a:latin typeface="Calibri" panose="020F0702030404030204" charset="0"/>
              <a:ea typeface="宋体" panose="02010600030101010101" pitchFamily="2" charset="-122"/>
              <a:cs typeface="Times New Roman" panose="02020703060505090304" pitchFamily="18" charset="0"/>
            </a:endParaRPr>
          </a:p>
          <a:p>
            <a:pPr indent="0">
              <a:lnSpc>
                <a:spcPct val="150000"/>
              </a:lnSpc>
            </a:pPr>
            <a:r>
              <a:rPr lang="zh-CN" sz="2000" b="0" dirty="0">
                <a:latin typeface="Calibri" panose="020F0702030404030204" charset="0"/>
                <a:ea typeface="宋体" panose="02010600030101010101" pitchFamily="2" charset="-122"/>
                <a:cs typeface="Times New Roman" panose="02020703060505090304" pitchFamily="18" charset="0"/>
              </a:rPr>
              <a:t>五是，将研究成果在实践中不断总结。六是根据总结情况，动态调整完善人才培养模式。</a:t>
            </a:r>
            <a:endParaRPr lang="zh-CN" alt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7"/>
          <p:cNvSpPr txBox="1"/>
          <p:nvPr/>
        </p:nvSpPr>
        <p:spPr>
          <a:xfrm>
            <a:off x="0" y="344170"/>
            <a:ext cx="3216910" cy="429895"/>
          </a:xfrm>
          <a:prstGeom prst="rect">
            <a:avLst/>
          </a:prstGeom>
          <a:solidFill>
            <a:srgbClr val="0070C0"/>
          </a:solidFill>
        </p:spPr>
        <p:txBody>
          <a:bodyPr wrap="square" rtlCol="0">
            <a:spAutoFit/>
          </a:bodyPr>
          <a:lstStyle/>
          <a:p>
            <a:r>
              <a:rPr lang="en-US" altLang="zh-CN" sz="2200" dirty="0">
                <a:solidFill>
                  <a:prstClr val="white"/>
                </a:solidFill>
                <a:ea typeface="微软雅黑" panose="020B0503020204020204" charset="-122"/>
              </a:rPr>
              <a:t> </a:t>
            </a:r>
            <a:r>
              <a:rPr lang="zh-CN" altLang="en-US" sz="2000" dirty="0">
                <a:solidFill>
                  <a:prstClr val="white"/>
                </a:solidFill>
                <a:ea typeface="微软雅黑" panose="020B0503020204020204" charset="-122"/>
              </a:rPr>
              <a:t>二</a:t>
            </a:r>
            <a:r>
              <a:rPr lang="en-US" altLang="zh-CN" sz="2200" dirty="0">
                <a:solidFill>
                  <a:prstClr val="white"/>
                </a:solidFill>
                <a:ea typeface="微软雅黑" panose="020B0503020204020204" charset="-122"/>
              </a:rPr>
              <a:t>.</a:t>
            </a:r>
            <a:r>
              <a:rPr lang="zh-CN" altLang="en-US" sz="2000" dirty="0">
                <a:solidFill>
                  <a:prstClr val="white"/>
                </a:solidFill>
                <a:ea typeface="微软雅黑" panose="020B0503020204020204" charset="-122"/>
              </a:rPr>
              <a:t>成果的研究和改革实践</a:t>
            </a:r>
            <a:endParaRPr lang="zh-CN" altLang="en-US" sz="2000" dirty="0">
              <a:solidFill>
                <a:prstClr val="white"/>
              </a:solidFill>
              <a:ea typeface="微软雅黑" panose="020B0503020204020204" charset="-122"/>
            </a:endParaRPr>
          </a:p>
        </p:txBody>
      </p:sp>
      <p:grpSp>
        <p:nvGrpSpPr>
          <p:cNvPr id="2" name="组合 1"/>
          <p:cNvGrpSpPr/>
          <p:nvPr/>
        </p:nvGrpSpPr>
        <p:grpSpPr>
          <a:xfrm>
            <a:off x="3814445" y="335915"/>
            <a:ext cx="1688465" cy="444500"/>
            <a:chOff x="8379434" y="1182521"/>
            <a:chExt cx="2504320" cy="444660"/>
          </a:xfrm>
        </p:grpSpPr>
        <p:sp>
          <p:nvSpPr>
            <p:cNvPr id="5" name="Freeform 56"/>
            <p:cNvSpPr/>
            <p:nvPr/>
          </p:nvSpPr>
          <p:spPr bwMode="auto">
            <a:xfrm>
              <a:off x="8379434" y="1182521"/>
              <a:ext cx="2499610" cy="444660"/>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F6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17"/>
            <p:cNvSpPr txBox="1"/>
            <p:nvPr/>
          </p:nvSpPr>
          <p:spPr>
            <a:xfrm>
              <a:off x="8543092" y="1221287"/>
              <a:ext cx="2340662" cy="368433"/>
            </a:xfrm>
            <a:prstGeom prst="rect">
              <a:avLst/>
            </a:prstGeom>
            <a:noFill/>
          </p:spPr>
          <p:txBody>
            <a:bodyPr wrap="square" rtlCol="0">
              <a:spAutoFit/>
            </a:bodyPr>
            <a:lstStyle/>
            <a:p>
              <a:pPr marR="0" algn="l" defTabSz="1218565">
                <a:buNone/>
              </a:pPr>
              <a:r>
                <a:rPr lang="en-US" altLang="zh-CN" sz="1800" dirty="0">
                  <a:solidFill>
                    <a:prstClr val="white"/>
                  </a:solidFill>
                  <a:ea typeface="微软雅黑" panose="020B0503020204020204" charset="-122"/>
                  <a:sym typeface="+mn-ea"/>
                </a:rPr>
                <a:t>2.</a:t>
              </a:r>
              <a:r>
                <a:rPr lang="zh-CN" altLang="en-US" sz="1800" dirty="0">
                  <a:solidFill>
                    <a:prstClr val="white"/>
                  </a:solidFill>
                  <a:ea typeface="微软雅黑" panose="020B0503020204020204" charset="-122"/>
                  <a:sym typeface="+mn-ea"/>
                </a:rPr>
                <a:t>研究过程</a:t>
              </a:r>
              <a:endParaRPr lang="zh-CN" altLang="en-US" sz="1800" dirty="0">
                <a:solidFill>
                  <a:prstClr val="white"/>
                </a:solidFill>
                <a:ea typeface="微软雅黑" panose="020B0503020204020204" charset="-122"/>
                <a:sym typeface="+mn-ea"/>
              </a:endParaRPr>
            </a:p>
          </p:txBody>
        </p:sp>
      </p:grpSp>
      <p:grpSp>
        <p:nvGrpSpPr>
          <p:cNvPr id="8" name="组合 7"/>
          <p:cNvGrpSpPr/>
          <p:nvPr/>
        </p:nvGrpSpPr>
        <p:grpSpPr>
          <a:xfrm>
            <a:off x="1054646" y="837506"/>
            <a:ext cx="10657183" cy="5472608"/>
            <a:chOff x="1054646" y="859702"/>
            <a:chExt cx="10657183" cy="5522420"/>
          </a:xfrm>
        </p:grpSpPr>
        <p:sp>
          <p:nvSpPr>
            <p:cNvPr id="9" name="Freeform 5"/>
            <p:cNvSpPr/>
            <p:nvPr/>
          </p:nvSpPr>
          <p:spPr bwMode="auto">
            <a:xfrm>
              <a:off x="5967228" y="4548158"/>
              <a:ext cx="220098" cy="914245"/>
            </a:xfrm>
            <a:custGeom>
              <a:avLst/>
              <a:gdLst>
                <a:gd name="T0" fmla="*/ 102 w 102"/>
                <a:gd name="T1" fmla="*/ 62 h 668"/>
                <a:gd name="T2" fmla="*/ 48 w 102"/>
                <a:gd name="T3" fmla="*/ 0 h 668"/>
                <a:gd name="T4" fmla="*/ 0 w 102"/>
                <a:gd name="T5" fmla="*/ 62 h 668"/>
                <a:gd name="T6" fmla="*/ 0 w 102"/>
                <a:gd name="T7" fmla="*/ 668 h 668"/>
                <a:gd name="T8" fmla="*/ 49 w 102"/>
                <a:gd name="T9" fmla="*/ 604 h 668"/>
                <a:gd name="T10" fmla="*/ 102 w 102"/>
                <a:gd name="T11" fmla="*/ 668 h 668"/>
                <a:gd name="T12" fmla="*/ 102 w 102"/>
                <a:gd name="T13" fmla="*/ 62 h 668"/>
              </a:gdLst>
              <a:ahLst/>
              <a:cxnLst>
                <a:cxn ang="0">
                  <a:pos x="T0" y="T1"/>
                </a:cxn>
                <a:cxn ang="0">
                  <a:pos x="T2" y="T3"/>
                </a:cxn>
                <a:cxn ang="0">
                  <a:pos x="T4" y="T5"/>
                </a:cxn>
                <a:cxn ang="0">
                  <a:pos x="T6" y="T7"/>
                </a:cxn>
                <a:cxn ang="0">
                  <a:pos x="T8" y="T9"/>
                </a:cxn>
                <a:cxn ang="0">
                  <a:pos x="T10" y="T11"/>
                </a:cxn>
                <a:cxn ang="0">
                  <a:pos x="T12" y="T13"/>
                </a:cxn>
              </a:cxnLst>
              <a:rect l="0" t="0" r="r" b="b"/>
              <a:pathLst>
                <a:path w="102" h="668">
                  <a:moveTo>
                    <a:pt x="102" y="62"/>
                  </a:moveTo>
                  <a:lnTo>
                    <a:pt x="48" y="0"/>
                  </a:lnTo>
                  <a:lnTo>
                    <a:pt x="0" y="62"/>
                  </a:lnTo>
                  <a:lnTo>
                    <a:pt x="0" y="668"/>
                  </a:lnTo>
                  <a:lnTo>
                    <a:pt x="49" y="604"/>
                  </a:lnTo>
                  <a:lnTo>
                    <a:pt x="102" y="668"/>
                  </a:lnTo>
                  <a:lnTo>
                    <a:pt x="102" y="62"/>
                  </a:lnTo>
                  <a:close/>
                </a:path>
              </a:pathLst>
            </a:custGeom>
            <a:solidFill>
              <a:srgbClr val="5ECF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a:ln>
                  <a:noFill/>
                </a:ln>
                <a:solidFill>
                  <a:prstClr val="black"/>
                </a:solidFill>
                <a:effectLst/>
                <a:uLnTx/>
                <a:uFillTx/>
                <a:latin typeface="Times" panose="00000500000000020000" pitchFamily="2" charset="0"/>
                <a:ea typeface="SimSong" panose="02020300000000000000" pitchFamily="18" charset="-122"/>
              </a:endParaRPr>
            </a:p>
          </p:txBody>
        </p:sp>
        <p:sp>
          <p:nvSpPr>
            <p:cNvPr id="10" name="Oval 18"/>
            <p:cNvSpPr/>
            <p:nvPr/>
          </p:nvSpPr>
          <p:spPr>
            <a:xfrm>
              <a:off x="6005894" y="4939586"/>
              <a:ext cx="142767" cy="131388"/>
            </a:xfrm>
            <a:prstGeom prst="ellipse">
              <a:avLst/>
            </a:prstGeom>
            <a:solidFill>
              <a:srgbClr val="FEF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a:ln>
                  <a:noFill/>
                </a:ln>
                <a:solidFill>
                  <a:prstClr val="white"/>
                </a:solidFill>
                <a:effectLst/>
                <a:uLnTx/>
                <a:uFillTx/>
                <a:latin typeface="Times" panose="00000500000000020000" pitchFamily="2" charset="0"/>
                <a:ea typeface="SimSong" panose="02020300000000000000" pitchFamily="18" charset="-122"/>
              </a:endParaRPr>
            </a:p>
          </p:txBody>
        </p:sp>
        <p:sp>
          <p:nvSpPr>
            <p:cNvPr id="11" name="Freeform 6"/>
            <p:cNvSpPr/>
            <p:nvPr/>
          </p:nvSpPr>
          <p:spPr bwMode="auto">
            <a:xfrm>
              <a:off x="5967228" y="3622965"/>
              <a:ext cx="220098" cy="914245"/>
            </a:xfrm>
            <a:custGeom>
              <a:avLst/>
              <a:gdLst>
                <a:gd name="T0" fmla="*/ 102 w 102"/>
                <a:gd name="T1" fmla="*/ 64 h 668"/>
                <a:gd name="T2" fmla="*/ 48 w 102"/>
                <a:gd name="T3" fmla="*/ 0 h 668"/>
                <a:gd name="T4" fmla="*/ 0 w 102"/>
                <a:gd name="T5" fmla="*/ 64 h 668"/>
                <a:gd name="T6" fmla="*/ 0 w 102"/>
                <a:gd name="T7" fmla="*/ 668 h 668"/>
                <a:gd name="T8" fmla="*/ 49 w 102"/>
                <a:gd name="T9" fmla="*/ 604 h 668"/>
                <a:gd name="T10" fmla="*/ 102 w 102"/>
                <a:gd name="T11" fmla="*/ 668 h 668"/>
                <a:gd name="T12" fmla="*/ 102 w 102"/>
                <a:gd name="T13" fmla="*/ 64 h 668"/>
              </a:gdLst>
              <a:ahLst/>
              <a:cxnLst>
                <a:cxn ang="0">
                  <a:pos x="T0" y="T1"/>
                </a:cxn>
                <a:cxn ang="0">
                  <a:pos x="T2" y="T3"/>
                </a:cxn>
                <a:cxn ang="0">
                  <a:pos x="T4" y="T5"/>
                </a:cxn>
                <a:cxn ang="0">
                  <a:pos x="T6" y="T7"/>
                </a:cxn>
                <a:cxn ang="0">
                  <a:pos x="T8" y="T9"/>
                </a:cxn>
                <a:cxn ang="0">
                  <a:pos x="T10" y="T11"/>
                </a:cxn>
                <a:cxn ang="0">
                  <a:pos x="T12" y="T13"/>
                </a:cxn>
              </a:cxnLst>
              <a:rect l="0" t="0" r="r" b="b"/>
              <a:pathLst>
                <a:path w="102" h="668">
                  <a:moveTo>
                    <a:pt x="102" y="64"/>
                  </a:moveTo>
                  <a:lnTo>
                    <a:pt x="48" y="0"/>
                  </a:lnTo>
                  <a:lnTo>
                    <a:pt x="0" y="64"/>
                  </a:lnTo>
                  <a:lnTo>
                    <a:pt x="0" y="668"/>
                  </a:lnTo>
                  <a:lnTo>
                    <a:pt x="49" y="604"/>
                  </a:lnTo>
                  <a:lnTo>
                    <a:pt x="102" y="668"/>
                  </a:lnTo>
                  <a:lnTo>
                    <a:pt x="102" y="64"/>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a:ln>
                  <a:noFill/>
                </a:ln>
                <a:solidFill>
                  <a:schemeClr val="accent1"/>
                </a:solidFill>
                <a:effectLst/>
                <a:uLnTx/>
                <a:uFillTx/>
                <a:latin typeface="Times" panose="00000500000000020000" pitchFamily="2" charset="0"/>
                <a:ea typeface="SimSong" panose="02020300000000000000" pitchFamily="18" charset="-122"/>
              </a:endParaRPr>
            </a:p>
          </p:txBody>
        </p:sp>
        <p:sp>
          <p:nvSpPr>
            <p:cNvPr id="12" name="Oval 19"/>
            <p:cNvSpPr/>
            <p:nvPr/>
          </p:nvSpPr>
          <p:spPr>
            <a:xfrm>
              <a:off x="6005894" y="4014393"/>
              <a:ext cx="142767" cy="131388"/>
            </a:xfrm>
            <a:prstGeom prst="ellipse">
              <a:avLst/>
            </a:prstGeom>
            <a:solidFill>
              <a:srgbClr val="FEF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a:ln>
                  <a:noFill/>
                </a:ln>
                <a:solidFill>
                  <a:prstClr val="white"/>
                </a:solidFill>
                <a:effectLst/>
                <a:uLnTx/>
                <a:uFillTx/>
                <a:latin typeface="Times" panose="00000500000000020000" pitchFamily="2" charset="0"/>
                <a:ea typeface="SimSong" panose="02020300000000000000" pitchFamily="18" charset="-122"/>
              </a:endParaRPr>
            </a:p>
          </p:txBody>
        </p:sp>
        <p:sp>
          <p:nvSpPr>
            <p:cNvPr id="13" name="Freeform 7"/>
            <p:cNvSpPr/>
            <p:nvPr/>
          </p:nvSpPr>
          <p:spPr bwMode="auto">
            <a:xfrm>
              <a:off x="5967228" y="2697771"/>
              <a:ext cx="220098" cy="914245"/>
            </a:xfrm>
            <a:custGeom>
              <a:avLst/>
              <a:gdLst>
                <a:gd name="T0" fmla="*/ 102 w 102"/>
                <a:gd name="T1" fmla="*/ 64 h 668"/>
                <a:gd name="T2" fmla="*/ 48 w 102"/>
                <a:gd name="T3" fmla="*/ 0 h 668"/>
                <a:gd name="T4" fmla="*/ 0 w 102"/>
                <a:gd name="T5" fmla="*/ 64 h 668"/>
                <a:gd name="T6" fmla="*/ 0 w 102"/>
                <a:gd name="T7" fmla="*/ 668 h 668"/>
                <a:gd name="T8" fmla="*/ 49 w 102"/>
                <a:gd name="T9" fmla="*/ 605 h 668"/>
                <a:gd name="T10" fmla="*/ 102 w 102"/>
                <a:gd name="T11" fmla="*/ 668 h 668"/>
                <a:gd name="T12" fmla="*/ 102 w 102"/>
                <a:gd name="T13" fmla="*/ 64 h 668"/>
              </a:gdLst>
              <a:ahLst/>
              <a:cxnLst>
                <a:cxn ang="0">
                  <a:pos x="T0" y="T1"/>
                </a:cxn>
                <a:cxn ang="0">
                  <a:pos x="T2" y="T3"/>
                </a:cxn>
                <a:cxn ang="0">
                  <a:pos x="T4" y="T5"/>
                </a:cxn>
                <a:cxn ang="0">
                  <a:pos x="T6" y="T7"/>
                </a:cxn>
                <a:cxn ang="0">
                  <a:pos x="T8" y="T9"/>
                </a:cxn>
                <a:cxn ang="0">
                  <a:pos x="T10" y="T11"/>
                </a:cxn>
                <a:cxn ang="0">
                  <a:pos x="T12" y="T13"/>
                </a:cxn>
              </a:cxnLst>
              <a:rect l="0" t="0" r="r" b="b"/>
              <a:pathLst>
                <a:path w="102" h="668">
                  <a:moveTo>
                    <a:pt x="102" y="64"/>
                  </a:moveTo>
                  <a:lnTo>
                    <a:pt x="48" y="0"/>
                  </a:lnTo>
                  <a:lnTo>
                    <a:pt x="0" y="64"/>
                  </a:lnTo>
                  <a:lnTo>
                    <a:pt x="0" y="668"/>
                  </a:lnTo>
                  <a:lnTo>
                    <a:pt x="49" y="605"/>
                  </a:lnTo>
                  <a:lnTo>
                    <a:pt x="102" y="668"/>
                  </a:lnTo>
                  <a:lnTo>
                    <a:pt x="102" y="6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dirty="0">
                <a:ln>
                  <a:noFill/>
                </a:ln>
                <a:solidFill>
                  <a:prstClr val="black"/>
                </a:solidFill>
                <a:effectLst/>
                <a:uLnTx/>
                <a:uFillTx/>
                <a:latin typeface="Times" panose="00000500000000020000" pitchFamily="2" charset="0"/>
                <a:ea typeface="SimSong" panose="02020300000000000000" pitchFamily="18" charset="-122"/>
              </a:endParaRPr>
            </a:p>
          </p:txBody>
        </p:sp>
        <p:sp>
          <p:nvSpPr>
            <p:cNvPr id="14" name="Oval 20"/>
            <p:cNvSpPr/>
            <p:nvPr/>
          </p:nvSpPr>
          <p:spPr>
            <a:xfrm>
              <a:off x="6005894" y="3089199"/>
              <a:ext cx="142767" cy="131388"/>
            </a:xfrm>
            <a:prstGeom prst="ellipse">
              <a:avLst/>
            </a:prstGeom>
            <a:solidFill>
              <a:srgbClr val="FEF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a:ln>
                  <a:noFill/>
                </a:ln>
                <a:solidFill>
                  <a:prstClr val="white"/>
                </a:solidFill>
                <a:effectLst/>
                <a:uLnTx/>
                <a:uFillTx/>
                <a:latin typeface="Times" panose="00000500000000020000" pitchFamily="2" charset="0"/>
                <a:ea typeface="SimSong" panose="02020300000000000000" pitchFamily="18" charset="-122"/>
              </a:endParaRPr>
            </a:p>
          </p:txBody>
        </p:sp>
        <p:sp>
          <p:nvSpPr>
            <p:cNvPr id="15" name="Freeform 8"/>
            <p:cNvSpPr/>
            <p:nvPr/>
          </p:nvSpPr>
          <p:spPr bwMode="auto">
            <a:xfrm>
              <a:off x="5967228" y="1772578"/>
              <a:ext cx="220098" cy="914245"/>
            </a:xfrm>
            <a:custGeom>
              <a:avLst/>
              <a:gdLst>
                <a:gd name="T0" fmla="*/ 102 w 102"/>
                <a:gd name="T1" fmla="*/ 64 h 668"/>
                <a:gd name="T2" fmla="*/ 48 w 102"/>
                <a:gd name="T3" fmla="*/ 0 h 668"/>
                <a:gd name="T4" fmla="*/ 0 w 102"/>
                <a:gd name="T5" fmla="*/ 64 h 668"/>
                <a:gd name="T6" fmla="*/ 0 w 102"/>
                <a:gd name="T7" fmla="*/ 668 h 668"/>
                <a:gd name="T8" fmla="*/ 49 w 102"/>
                <a:gd name="T9" fmla="*/ 606 h 668"/>
                <a:gd name="T10" fmla="*/ 102 w 102"/>
                <a:gd name="T11" fmla="*/ 668 h 668"/>
                <a:gd name="T12" fmla="*/ 102 w 102"/>
                <a:gd name="T13" fmla="*/ 64 h 668"/>
              </a:gdLst>
              <a:ahLst/>
              <a:cxnLst>
                <a:cxn ang="0">
                  <a:pos x="T0" y="T1"/>
                </a:cxn>
                <a:cxn ang="0">
                  <a:pos x="T2" y="T3"/>
                </a:cxn>
                <a:cxn ang="0">
                  <a:pos x="T4" y="T5"/>
                </a:cxn>
                <a:cxn ang="0">
                  <a:pos x="T6" y="T7"/>
                </a:cxn>
                <a:cxn ang="0">
                  <a:pos x="T8" y="T9"/>
                </a:cxn>
                <a:cxn ang="0">
                  <a:pos x="T10" y="T11"/>
                </a:cxn>
                <a:cxn ang="0">
                  <a:pos x="T12" y="T13"/>
                </a:cxn>
              </a:cxnLst>
              <a:rect l="0" t="0" r="r" b="b"/>
              <a:pathLst>
                <a:path w="102" h="668">
                  <a:moveTo>
                    <a:pt x="102" y="64"/>
                  </a:moveTo>
                  <a:lnTo>
                    <a:pt x="48" y="0"/>
                  </a:lnTo>
                  <a:lnTo>
                    <a:pt x="0" y="64"/>
                  </a:lnTo>
                  <a:lnTo>
                    <a:pt x="0" y="668"/>
                  </a:lnTo>
                  <a:lnTo>
                    <a:pt x="49" y="606"/>
                  </a:lnTo>
                  <a:lnTo>
                    <a:pt x="102" y="668"/>
                  </a:lnTo>
                  <a:lnTo>
                    <a:pt x="102" y="64"/>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a:ln>
                  <a:noFill/>
                </a:ln>
                <a:solidFill>
                  <a:prstClr val="black"/>
                </a:solidFill>
                <a:effectLst/>
                <a:uLnTx/>
                <a:uFillTx/>
                <a:latin typeface="Times" panose="00000500000000020000" pitchFamily="2" charset="0"/>
                <a:ea typeface="SimSong" panose="02020300000000000000" pitchFamily="18" charset="-122"/>
              </a:endParaRPr>
            </a:p>
          </p:txBody>
        </p:sp>
        <p:sp>
          <p:nvSpPr>
            <p:cNvPr id="16" name="Oval 21"/>
            <p:cNvSpPr/>
            <p:nvPr/>
          </p:nvSpPr>
          <p:spPr>
            <a:xfrm>
              <a:off x="6005894" y="2164006"/>
              <a:ext cx="142767" cy="131388"/>
            </a:xfrm>
            <a:prstGeom prst="ellipse">
              <a:avLst/>
            </a:prstGeom>
            <a:solidFill>
              <a:srgbClr val="FEF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a:ln>
                  <a:noFill/>
                </a:ln>
                <a:solidFill>
                  <a:prstClr val="white"/>
                </a:solidFill>
                <a:effectLst/>
                <a:uLnTx/>
                <a:uFillTx/>
                <a:latin typeface="Times" panose="00000500000000020000" pitchFamily="2" charset="0"/>
                <a:ea typeface="SimSong" panose="02020300000000000000" pitchFamily="18" charset="-122"/>
              </a:endParaRPr>
            </a:p>
          </p:txBody>
        </p:sp>
        <p:grpSp>
          <p:nvGrpSpPr>
            <p:cNvPr id="17" name="Group 23"/>
            <p:cNvGrpSpPr/>
            <p:nvPr/>
          </p:nvGrpSpPr>
          <p:grpSpPr>
            <a:xfrm>
              <a:off x="5967228" y="859702"/>
              <a:ext cx="220098" cy="912876"/>
              <a:chOff x="5978525" y="980122"/>
              <a:chExt cx="234949" cy="1058862"/>
            </a:xfrm>
          </p:grpSpPr>
          <p:sp>
            <p:nvSpPr>
              <p:cNvPr id="35" name="Freeform 9"/>
              <p:cNvSpPr/>
              <p:nvPr/>
            </p:nvSpPr>
            <p:spPr bwMode="auto">
              <a:xfrm>
                <a:off x="5978525" y="980122"/>
                <a:ext cx="234949" cy="1058862"/>
              </a:xfrm>
              <a:custGeom>
                <a:avLst/>
                <a:gdLst>
                  <a:gd name="T0" fmla="*/ 102 w 102"/>
                  <a:gd name="T1" fmla="*/ 63 h 667"/>
                  <a:gd name="T2" fmla="*/ 48 w 102"/>
                  <a:gd name="T3" fmla="*/ 0 h 667"/>
                  <a:gd name="T4" fmla="*/ 0 w 102"/>
                  <a:gd name="T5" fmla="*/ 63 h 667"/>
                  <a:gd name="T6" fmla="*/ 0 w 102"/>
                  <a:gd name="T7" fmla="*/ 667 h 667"/>
                  <a:gd name="T8" fmla="*/ 49 w 102"/>
                  <a:gd name="T9" fmla="*/ 605 h 667"/>
                  <a:gd name="T10" fmla="*/ 102 w 102"/>
                  <a:gd name="T11" fmla="*/ 667 h 667"/>
                  <a:gd name="T12" fmla="*/ 102 w 102"/>
                  <a:gd name="T13" fmla="*/ 63 h 667"/>
                </a:gdLst>
                <a:ahLst/>
                <a:cxnLst>
                  <a:cxn ang="0">
                    <a:pos x="T0" y="T1"/>
                  </a:cxn>
                  <a:cxn ang="0">
                    <a:pos x="T2" y="T3"/>
                  </a:cxn>
                  <a:cxn ang="0">
                    <a:pos x="T4" y="T5"/>
                  </a:cxn>
                  <a:cxn ang="0">
                    <a:pos x="T6" y="T7"/>
                  </a:cxn>
                  <a:cxn ang="0">
                    <a:pos x="T8" y="T9"/>
                  </a:cxn>
                  <a:cxn ang="0">
                    <a:pos x="T10" y="T11"/>
                  </a:cxn>
                  <a:cxn ang="0">
                    <a:pos x="T12" y="T13"/>
                  </a:cxn>
                </a:cxnLst>
                <a:rect l="0" t="0" r="r" b="b"/>
                <a:pathLst>
                  <a:path w="102" h="667">
                    <a:moveTo>
                      <a:pt x="102" y="63"/>
                    </a:moveTo>
                    <a:lnTo>
                      <a:pt x="48" y="0"/>
                    </a:lnTo>
                    <a:lnTo>
                      <a:pt x="0" y="63"/>
                    </a:lnTo>
                    <a:lnTo>
                      <a:pt x="0" y="667"/>
                    </a:lnTo>
                    <a:lnTo>
                      <a:pt x="49" y="605"/>
                    </a:lnTo>
                    <a:lnTo>
                      <a:pt x="102" y="667"/>
                    </a:lnTo>
                    <a:lnTo>
                      <a:pt x="102" y="63"/>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2000" b="0" i="0" u="none" strike="noStrike" kern="0" cap="none" spc="0" normalizeH="0" baseline="0" noProof="0" dirty="0">
                  <a:ln>
                    <a:noFill/>
                  </a:ln>
                  <a:solidFill>
                    <a:prstClr val="black"/>
                  </a:solidFill>
                  <a:effectLst/>
                  <a:uLnTx/>
                  <a:uFillTx/>
                  <a:latin typeface="Times" panose="00000500000000020000" pitchFamily="2" charset="0"/>
                  <a:ea typeface="SimSong" panose="02020300000000000000" pitchFamily="18" charset="-122"/>
                </a:endParaRPr>
              </a:p>
            </p:txBody>
          </p:sp>
          <p:sp>
            <p:nvSpPr>
              <p:cNvPr id="36" name="Oval 22"/>
              <p:cNvSpPr/>
              <p:nvPr/>
            </p:nvSpPr>
            <p:spPr>
              <a:xfrm>
                <a:off x="6019800" y="1433353"/>
                <a:ext cx="152400" cy="152400"/>
              </a:xfrm>
              <a:prstGeom prst="ellipse">
                <a:avLst/>
              </a:prstGeom>
              <a:solidFill>
                <a:srgbClr val="FEF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000" b="0" i="0" u="none" strike="noStrike" kern="0" cap="none" spc="0" normalizeH="0" baseline="0" noProof="0">
                  <a:ln>
                    <a:noFill/>
                  </a:ln>
                  <a:solidFill>
                    <a:prstClr val="white"/>
                  </a:solidFill>
                  <a:effectLst/>
                  <a:uLnTx/>
                  <a:uFillTx/>
                  <a:latin typeface="Times" panose="00000500000000020000" pitchFamily="2" charset="0"/>
                  <a:ea typeface="SimSong" panose="02020300000000000000" pitchFamily="18" charset="-122"/>
                </a:endParaRPr>
              </a:p>
            </p:txBody>
          </p:sp>
        </p:grpSp>
        <p:sp>
          <p:nvSpPr>
            <p:cNvPr id="18" name="Freeform 18"/>
            <p:cNvSpPr/>
            <p:nvPr/>
          </p:nvSpPr>
          <p:spPr bwMode="auto">
            <a:xfrm>
              <a:off x="6545731" y="4867047"/>
              <a:ext cx="1061641" cy="327600"/>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rgbClr val="5ECFD2"/>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rPr>
                <a:t>2012.12</a:t>
              </a:r>
              <a:endParaRPr kumimoji="0" lang="en-GB"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endParaRPr>
            </a:p>
          </p:txBody>
        </p:sp>
        <p:sp>
          <p:nvSpPr>
            <p:cNvPr id="19" name="Freeform 18"/>
            <p:cNvSpPr/>
            <p:nvPr/>
          </p:nvSpPr>
          <p:spPr bwMode="auto">
            <a:xfrm>
              <a:off x="4680839" y="3941854"/>
              <a:ext cx="1005317" cy="327600"/>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chemeClr val="accent5"/>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rPr>
                <a:t>2012.6</a:t>
              </a:r>
              <a:endParaRPr kumimoji="0" lang="en-GB"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endParaRPr>
            </a:p>
          </p:txBody>
        </p:sp>
        <p:sp>
          <p:nvSpPr>
            <p:cNvPr id="20" name="Freeform 18"/>
            <p:cNvSpPr/>
            <p:nvPr/>
          </p:nvSpPr>
          <p:spPr bwMode="auto">
            <a:xfrm>
              <a:off x="6545731" y="3016660"/>
              <a:ext cx="1005317" cy="327600"/>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chemeClr val="accent1"/>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rPr>
                <a:t>2011.9</a:t>
              </a:r>
              <a:endParaRPr kumimoji="0" lang="en-GB"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endParaRPr>
            </a:p>
          </p:txBody>
        </p:sp>
        <p:sp>
          <p:nvSpPr>
            <p:cNvPr id="21" name="Freeform 18"/>
            <p:cNvSpPr/>
            <p:nvPr/>
          </p:nvSpPr>
          <p:spPr bwMode="auto">
            <a:xfrm>
              <a:off x="4680839" y="2091468"/>
              <a:ext cx="1005317" cy="330214"/>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rgbClr val="FFC000"/>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rPr>
                <a:t>2011.6</a:t>
              </a:r>
              <a:endParaRPr kumimoji="0" lang="en-GB"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endParaRPr>
            </a:p>
          </p:txBody>
        </p:sp>
        <p:sp>
          <p:nvSpPr>
            <p:cNvPr id="22" name="Freeform 18"/>
            <p:cNvSpPr/>
            <p:nvPr/>
          </p:nvSpPr>
          <p:spPr bwMode="auto">
            <a:xfrm>
              <a:off x="6545731" y="1199805"/>
              <a:ext cx="1005317" cy="327600"/>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chemeClr val="accent4"/>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rPr>
                <a:t>2011.2</a:t>
              </a:r>
              <a:endParaRPr kumimoji="0" lang="en-GB"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endParaRPr>
            </a:p>
          </p:txBody>
        </p:sp>
        <p:sp>
          <p:nvSpPr>
            <p:cNvPr id="23" name="TextBox 70"/>
            <p:cNvSpPr txBox="1"/>
            <p:nvPr/>
          </p:nvSpPr>
          <p:spPr>
            <a:xfrm>
              <a:off x="1054646" y="4842030"/>
              <a:ext cx="4832362" cy="38504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2000" u="none" strike="noStrike" kern="0" cap="none" spc="0" normalizeH="0" baseline="0" noProof="0" dirty="0">
                  <a:ln>
                    <a:noFill/>
                  </a:ln>
                  <a:solidFill>
                    <a:srgbClr val="5ECFD2"/>
                  </a:solidFill>
                  <a:effectLst/>
                  <a:uLnTx/>
                  <a:uFillTx/>
                  <a:latin typeface="Times" panose="00000500000000020000" pitchFamily="2" charset="0"/>
                  <a:ea typeface="SimSong" panose="02020300000000000000" pitchFamily="18" charset="-122"/>
                </a:rPr>
                <a:t>4LZ-07</a:t>
              </a:r>
              <a:r>
                <a:rPr kumimoji="0" lang="zh-CN" altLang="en-US" sz="2000" u="none" strike="noStrike" kern="0" cap="none" spc="0" normalizeH="0" baseline="0" noProof="0" dirty="0">
                  <a:ln>
                    <a:noFill/>
                  </a:ln>
                  <a:solidFill>
                    <a:srgbClr val="5ECFD2"/>
                  </a:solidFill>
                  <a:effectLst/>
                  <a:uLnTx/>
                  <a:uFillTx/>
                  <a:latin typeface="Times" panose="00000500000000020000" pitchFamily="2" charset="0"/>
                  <a:ea typeface="SimSong" panose="02020300000000000000" pitchFamily="18" charset="-122"/>
                </a:rPr>
                <a:t>全喂入收割机获株洲市科技进步奖</a:t>
              </a:r>
              <a:endParaRPr kumimoji="0" lang="en-GB" sz="2000" u="none" strike="noStrike" kern="0" cap="none" spc="0" normalizeH="0" baseline="0" noProof="0" dirty="0">
                <a:ln>
                  <a:noFill/>
                </a:ln>
                <a:solidFill>
                  <a:srgbClr val="5ECFD2"/>
                </a:solidFill>
                <a:effectLst/>
                <a:uLnTx/>
                <a:uFillTx/>
                <a:latin typeface="Times" panose="00000500000000020000" pitchFamily="2" charset="0"/>
                <a:ea typeface="SimSong" panose="02020300000000000000" pitchFamily="18" charset="-122"/>
              </a:endParaRPr>
            </a:p>
          </p:txBody>
        </p:sp>
        <p:sp>
          <p:nvSpPr>
            <p:cNvPr id="24" name="TextBox 74"/>
            <p:cNvSpPr txBox="1"/>
            <p:nvPr/>
          </p:nvSpPr>
          <p:spPr>
            <a:xfrm>
              <a:off x="3456909" y="3045857"/>
              <a:ext cx="2404810" cy="34494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GB" sz="2000" u="none" strike="noStrike" kern="0" cap="none" spc="0" normalizeH="0" baseline="0" noProof="0" dirty="0" err="1">
                  <a:ln>
                    <a:noFill/>
                  </a:ln>
                  <a:solidFill>
                    <a:schemeClr val="accent1"/>
                  </a:solidFill>
                  <a:effectLst/>
                  <a:uLnTx/>
                  <a:uFillTx/>
                  <a:latin typeface="Times" panose="00000500000000020000" pitchFamily="2" charset="0"/>
                  <a:ea typeface="SimSong" panose="02020300000000000000" pitchFamily="18" charset="-122"/>
                </a:rPr>
                <a:t>实施免费对口培养</a:t>
              </a:r>
              <a:endParaRPr kumimoji="0" lang="en-GB" sz="2000" u="none" strike="noStrike" kern="0" cap="none" spc="0" normalizeH="0" baseline="0" noProof="0" dirty="0">
                <a:ln>
                  <a:noFill/>
                </a:ln>
                <a:solidFill>
                  <a:schemeClr val="accent1"/>
                </a:solidFill>
                <a:effectLst/>
                <a:uLnTx/>
                <a:uFillTx/>
                <a:latin typeface="Times" panose="00000500000000020000" pitchFamily="2" charset="0"/>
                <a:ea typeface="SimSong" panose="02020300000000000000" pitchFamily="18" charset="-122"/>
              </a:endParaRPr>
            </a:p>
          </p:txBody>
        </p:sp>
        <p:grpSp>
          <p:nvGrpSpPr>
            <p:cNvPr id="25" name="Group 80"/>
            <p:cNvGrpSpPr/>
            <p:nvPr/>
          </p:nvGrpSpPr>
          <p:grpSpPr>
            <a:xfrm>
              <a:off x="1798732" y="1069868"/>
              <a:ext cx="4083170" cy="610289"/>
              <a:chOff x="2141745" y="5528340"/>
              <a:chExt cx="3563127" cy="707886"/>
            </a:xfrm>
          </p:grpSpPr>
          <p:sp>
            <p:nvSpPr>
              <p:cNvPr id="33" name="Rectangle 81"/>
              <p:cNvSpPr/>
              <p:nvPr/>
            </p:nvSpPr>
            <p:spPr>
              <a:xfrm>
                <a:off x="3383688" y="5563462"/>
                <a:ext cx="2321184" cy="400110"/>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dirty="0">
                  <a:ln>
                    <a:noFill/>
                  </a:ln>
                  <a:solidFill>
                    <a:srgbClr val="0070C0"/>
                  </a:solidFill>
                  <a:effectLst/>
                  <a:uLnTx/>
                  <a:uFillTx/>
                  <a:latin typeface="Times" panose="00000500000000020000" pitchFamily="2" charset="0"/>
                  <a:ea typeface="SimSong" panose="02020300000000000000" pitchFamily="18" charset="-122"/>
                </a:endParaRPr>
              </a:p>
            </p:txBody>
          </p:sp>
          <p:sp>
            <p:nvSpPr>
              <p:cNvPr id="34" name="TextBox 82"/>
              <p:cNvSpPr txBox="1"/>
              <p:nvPr/>
            </p:nvSpPr>
            <p:spPr>
              <a:xfrm>
                <a:off x="2141745" y="5528340"/>
                <a:ext cx="3542930" cy="707886"/>
              </a:xfrm>
              <a:prstGeom prst="rect">
                <a:avLst/>
              </a:prstGeom>
              <a:noFill/>
            </p:spPr>
            <p:txBody>
              <a:bodyPr wrap="square" rtlCol="0">
                <a:spAutoFit/>
              </a:bodyPr>
              <a:lstStyle/>
              <a:p>
                <a:pPr lvl="0" algn="r">
                  <a:defRPr/>
                </a:pPr>
                <a:r>
                  <a:rPr lang="en-GB" altLang="zh-CN" sz="2000" kern="0" dirty="0" err="1">
                    <a:solidFill>
                      <a:srgbClr val="0070C0"/>
                    </a:solidFill>
                    <a:latin typeface="Times" panose="00000500000000020000" pitchFamily="2" charset="0"/>
                    <a:ea typeface="SimSong" panose="02020300000000000000" pitchFamily="18" charset="-122"/>
                  </a:rPr>
                  <a:t>省首批改革试点</a:t>
                </a:r>
                <a:endParaRPr lang="en-US" altLang="zh-CN" sz="2000" kern="0" dirty="0">
                  <a:solidFill>
                    <a:srgbClr val="0070C0"/>
                  </a:solidFill>
                  <a:latin typeface="Times" panose="00000500000000020000" pitchFamily="2" charset="0"/>
                  <a:ea typeface="SimSong" panose="02020300000000000000" pitchFamily="18" charset="-122"/>
                </a:endParaRPr>
              </a:p>
              <a:p>
                <a:pPr lvl="0" algn="r">
                  <a:defRPr/>
                </a:pPr>
                <a:r>
                  <a:rPr lang="zh-CN" altLang="en-US" sz="2000" kern="0" dirty="0">
                    <a:solidFill>
                      <a:srgbClr val="0070C0"/>
                    </a:solidFill>
                    <a:latin typeface="Times" panose="00000500000000020000" pitchFamily="2" charset="0"/>
                    <a:ea typeface="SimSong" panose="02020300000000000000" pitchFamily="18" charset="-122"/>
                  </a:rPr>
                  <a:t>开始</a:t>
                </a:r>
                <a:r>
                  <a:rPr lang="en-GB" altLang="zh-CN" sz="2000" kern="0" dirty="0" err="1">
                    <a:solidFill>
                      <a:srgbClr val="0070C0"/>
                    </a:solidFill>
                    <a:latin typeface="Times" panose="00000500000000020000" pitchFamily="2" charset="0"/>
                    <a:ea typeface="SimSong" panose="02020300000000000000" pitchFamily="18" charset="-122"/>
                  </a:rPr>
                  <a:t>研究人才培养模式</a:t>
                </a:r>
                <a:endParaRPr lang="en-GB" altLang="zh-CN" sz="2000" kern="0" dirty="0">
                  <a:solidFill>
                    <a:srgbClr val="0070C0"/>
                  </a:solidFill>
                  <a:latin typeface="Times" panose="00000500000000020000" pitchFamily="2" charset="0"/>
                  <a:ea typeface="SimSong" panose="02020300000000000000" pitchFamily="18" charset="-122"/>
                </a:endParaRPr>
              </a:p>
            </p:txBody>
          </p:sp>
        </p:grpSp>
        <p:sp>
          <p:nvSpPr>
            <p:cNvPr id="26" name="TextBox 86"/>
            <p:cNvSpPr txBox="1"/>
            <p:nvPr/>
          </p:nvSpPr>
          <p:spPr>
            <a:xfrm>
              <a:off x="6373209" y="3876824"/>
              <a:ext cx="4546531" cy="385047"/>
            </a:xfrm>
            <a:prstGeom prst="rect">
              <a:avLst/>
            </a:prstGeom>
            <a:noFill/>
          </p:spPr>
          <p:txBody>
            <a:bodyPr wrap="square" rtlCol="0">
              <a:spAutoFit/>
            </a:bodyPr>
            <a:lstStyle/>
            <a:p>
              <a:pPr lvl="0">
                <a:defRPr/>
              </a:pPr>
              <a:r>
                <a:rPr lang="zh-CN" altLang="en-US" sz="2000" dirty="0">
                  <a:solidFill>
                    <a:srgbClr val="008A7B"/>
                  </a:solidFill>
                  <a:latin typeface="Times" panose="00000500000000020000" pitchFamily="2" charset="0"/>
                  <a:ea typeface="SimSong" panose="02020300000000000000" pitchFamily="18" charset="-122"/>
                </a:rPr>
                <a:t>获</a:t>
              </a:r>
              <a:r>
                <a:rPr lang="en-US" altLang="zh-CN" sz="2000" dirty="0" err="1">
                  <a:solidFill>
                    <a:srgbClr val="008A7B"/>
                  </a:solidFill>
                  <a:latin typeface="Times" panose="00000500000000020000" pitchFamily="2" charset="0"/>
                  <a:ea typeface="SimSong" panose="02020300000000000000" pitchFamily="18" charset="-122"/>
                </a:rPr>
                <a:t>全国职业技能大赛农机修理二等奖</a:t>
              </a:r>
              <a:endParaRPr lang="en-US" altLang="zh-CN" sz="2000" dirty="0">
                <a:solidFill>
                  <a:srgbClr val="008A7B"/>
                </a:solidFill>
                <a:latin typeface="Times" panose="00000500000000020000" pitchFamily="2" charset="0"/>
                <a:ea typeface="SimSong" panose="02020300000000000000" pitchFamily="18" charset="-122"/>
              </a:endParaRPr>
            </a:p>
          </p:txBody>
        </p:sp>
        <p:sp>
          <p:nvSpPr>
            <p:cNvPr id="27" name="TextBox 89"/>
            <p:cNvSpPr txBox="1"/>
            <p:nvPr/>
          </p:nvSpPr>
          <p:spPr>
            <a:xfrm>
              <a:off x="6373209" y="2083180"/>
              <a:ext cx="4762555" cy="385047"/>
            </a:xfrm>
            <a:prstGeom prst="rect">
              <a:avLst/>
            </a:prstGeom>
            <a:noFill/>
          </p:spPr>
          <p:txBody>
            <a:bodyPr wrap="square" rtlCol="0">
              <a:spAutoFit/>
            </a:bodyPr>
            <a:lstStyle/>
            <a:p>
              <a:pPr lvl="0">
                <a:defRPr/>
              </a:pPr>
              <a:r>
                <a:rPr lang="zh-CN" altLang="en-US" sz="2000" dirty="0">
                  <a:solidFill>
                    <a:srgbClr val="FFC100"/>
                  </a:solidFill>
                  <a:latin typeface="Times" panose="00000500000000020000" pitchFamily="2" charset="0"/>
                  <a:ea typeface="SimSong" panose="02020300000000000000" pitchFamily="18" charset="-122"/>
                </a:rPr>
                <a:t>获</a:t>
              </a:r>
              <a:r>
                <a:rPr lang="en-US" altLang="zh-CN" sz="2000" dirty="0" err="1">
                  <a:solidFill>
                    <a:srgbClr val="FFC100"/>
                  </a:solidFill>
                  <a:latin typeface="Times" panose="00000500000000020000" pitchFamily="2" charset="0"/>
                  <a:ea typeface="SimSong" panose="02020300000000000000" pitchFamily="18" charset="-122"/>
                </a:rPr>
                <a:t>全国职业技能技能大赛农机修理二等奖</a:t>
              </a:r>
              <a:endParaRPr lang="en-US" altLang="zh-CN" sz="2000" dirty="0">
                <a:solidFill>
                  <a:srgbClr val="FFC100"/>
                </a:solidFill>
                <a:latin typeface="Times" panose="00000500000000020000" pitchFamily="2" charset="0"/>
                <a:ea typeface="SimSong" panose="02020300000000000000" pitchFamily="18" charset="-122"/>
              </a:endParaRPr>
            </a:p>
          </p:txBody>
        </p:sp>
        <p:sp>
          <p:nvSpPr>
            <p:cNvPr id="28" name="Freeform 9"/>
            <p:cNvSpPr/>
            <p:nvPr/>
          </p:nvSpPr>
          <p:spPr bwMode="auto">
            <a:xfrm>
              <a:off x="5967228" y="5469246"/>
              <a:ext cx="220098" cy="912876"/>
            </a:xfrm>
            <a:custGeom>
              <a:avLst/>
              <a:gdLst>
                <a:gd name="T0" fmla="*/ 102 w 102"/>
                <a:gd name="T1" fmla="*/ 63 h 667"/>
                <a:gd name="T2" fmla="*/ 48 w 102"/>
                <a:gd name="T3" fmla="*/ 0 h 667"/>
                <a:gd name="T4" fmla="*/ 0 w 102"/>
                <a:gd name="T5" fmla="*/ 63 h 667"/>
                <a:gd name="T6" fmla="*/ 0 w 102"/>
                <a:gd name="T7" fmla="*/ 667 h 667"/>
                <a:gd name="T8" fmla="*/ 49 w 102"/>
                <a:gd name="T9" fmla="*/ 605 h 667"/>
                <a:gd name="T10" fmla="*/ 102 w 102"/>
                <a:gd name="T11" fmla="*/ 667 h 667"/>
                <a:gd name="T12" fmla="*/ 102 w 102"/>
                <a:gd name="T13" fmla="*/ 63 h 667"/>
              </a:gdLst>
              <a:ahLst/>
              <a:cxnLst>
                <a:cxn ang="0">
                  <a:pos x="T0" y="T1"/>
                </a:cxn>
                <a:cxn ang="0">
                  <a:pos x="T2" y="T3"/>
                </a:cxn>
                <a:cxn ang="0">
                  <a:pos x="T4" y="T5"/>
                </a:cxn>
                <a:cxn ang="0">
                  <a:pos x="T6" y="T7"/>
                </a:cxn>
                <a:cxn ang="0">
                  <a:pos x="T8" y="T9"/>
                </a:cxn>
                <a:cxn ang="0">
                  <a:pos x="T10" y="T11"/>
                </a:cxn>
                <a:cxn ang="0">
                  <a:pos x="T12" y="T13"/>
                </a:cxn>
              </a:cxnLst>
              <a:rect l="0" t="0" r="r" b="b"/>
              <a:pathLst>
                <a:path w="102" h="667">
                  <a:moveTo>
                    <a:pt x="102" y="63"/>
                  </a:moveTo>
                  <a:lnTo>
                    <a:pt x="48" y="0"/>
                  </a:lnTo>
                  <a:lnTo>
                    <a:pt x="0" y="63"/>
                  </a:lnTo>
                  <a:lnTo>
                    <a:pt x="0" y="667"/>
                  </a:lnTo>
                  <a:lnTo>
                    <a:pt x="49" y="605"/>
                  </a:lnTo>
                  <a:lnTo>
                    <a:pt x="102" y="667"/>
                  </a:lnTo>
                  <a:lnTo>
                    <a:pt x="102" y="63"/>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2000" b="0" i="0" u="none" strike="noStrike" kern="0" cap="none" spc="0" normalizeH="0" baseline="0" noProof="0" dirty="0">
                <a:ln>
                  <a:noFill/>
                </a:ln>
                <a:solidFill>
                  <a:prstClr val="black"/>
                </a:solidFill>
                <a:effectLst/>
                <a:uLnTx/>
                <a:uFillTx/>
                <a:latin typeface="Times" panose="00000500000000020000" pitchFamily="2" charset="0"/>
                <a:ea typeface="SimSong" panose="02020300000000000000" pitchFamily="18" charset="-122"/>
              </a:endParaRPr>
            </a:p>
          </p:txBody>
        </p:sp>
        <p:sp>
          <p:nvSpPr>
            <p:cNvPr id="29" name="Oval 22"/>
            <p:cNvSpPr/>
            <p:nvPr/>
          </p:nvSpPr>
          <p:spPr>
            <a:xfrm>
              <a:off x="6005894" y="5859990"/>
              <a:ext cx="142767" cy="131388"/>
            </a:xfrm>
            <a:prstGeom prst="ellipse">
              <a:avLst/>
            </a:prstGeom>
            <a:solidFill>
              <a:srgbClr val="FEF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000" b="0" i="0" u="none" strike="noStrike" kern="0" cap="none" spc="0" normalizeH="0" baseline="0" noProof="0">
                <a:ln>
                  <a:noFill/>
                </a:ln>
                <a:solidFill>
                  <a:prstClr val="white"/>
                </a:solidFill>
                <a:effectLst/>
                <a:uLnTx/>
                <a:uFillTx/>
                <a:latin typeface="Times" panose="00000500000000020000" pitchFamily="2" charset="0"/>
                <a:ea typeface="SimSong" panose="02020300000000000000" pitchFamily="18" charset="-122"/>
              </a:endParaRPr>
            </a:p>
          </p:txBody>
        </p:sp>
        <p:sp>
          <p:nvSpPr>
            <p:cNvPr id="30" name="Freeform 18"/>
            <p:cNvSpPr/>
            <p:nvPr/>
          </p:nvSpPr>
          <p:spPr bwMode="auto">
            <a:xfrm>
              <a:off x="4665967" y="5787451"/>
              <a:ext cx="1005317" cy="327600"/>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chemeClr val="accent4"/>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rPr>
                <a:t>2013</a:t>
              </a:r>
              <a:r>
                <a:rPr lang="en-US" altLang="zh-CN" sz="2000" kern="0" dirty="0">
                  <a:solidFill>
                    <a:srgbClr val="FEFEFA"/>
                  </a:solidFill>
                  <a:latin typeface="Times" panose="00000500000000020000" pitchFamily="2" charset="0"/>
                  <a:ea typeface="SimSong" panose="02020300000000000000" pitchFamily="18" charset="-122"/>
                </a:rPr>
                <a:t>.6</a:t>
              </a:r>
              <a:endParaRPr kumimoji="0" lang="en-GB"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endParaRPr>
            </a:p>
          </p:txBody>
        </p:sp>
        <p:sp>
          <p:nvSpPr>
            <p:cNvPr id="31" name="Rectangle 81"/>
            <p:cNvSpPr/>
            <p:nvPr/>
          </p:nvSpPr>
          <p:spPr>
            <a:xfrm>
              <a:off x="5744153" y="5753489"/>
              <a:ext cx="2659964" cy="344946"/>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dirty="0">
                <a:ln>
                  <a:noFill/>
                </a:ln>
                <a:solidFill>
                  <a:prstClr val="white">
                    <a:lumMod val="65000"/>
                  </a:prstClr>
                </a:solidFill>
                <a:effectLst/>
                <a:uLnTx/>
                <a:uFillTx/>
                <a:latin typeface="Times" panose="00000500000000020000" pitchFamily="2" charset="0"/>
                <a:ea typeface="SimSong" panose="02020300000000000000" pitchFamily="18" charset="-122"/>
              </a:endParaRPr>
            </a:p>
          </p:txBody>
        </p:sp>
        <p:sp>
          <p:nvSpPr>
            <p:cNvPr id="32" name="TextBox 82"/>
            <p:cNvSpPr txBox="1"/>
            <p:nvPr/>
          </p:nvSpPr>
          <p:spPr>
            <a:xfrm>
              <a:off x="6443117" y="5870071"/>
              <a:ext cx="5268712" cy="385047"/>
            </a:xfrm>
            <a:prstGeom prst="rect">
              <a:avLst/>
            </a:prstGeom>
            <a:noFill/>
          </p:spPr>
          <p:txBody>
            <a:bodyPr wrap="square" rtlCol="0">
              <a:spAutoFit/>
            </a:bodyPr>
            <a:lstStyle/>
            <a:p>
              <a:pPr lvl="0" algn="r">
                <a:defRPr/>
              </a:pPr>
              <a:r>
                <a:rPr lang="zh-CN" altLang="en-GB" sz="2000" kern="0" dirty="0">
                  <a:solidFill>
                    <a:srgbClr val="197CC4"/>
                  </a:solidFill>
                  <a:latin typeface="Times" panose="00000500000000020000" pitchFamily="2" charset="0"/>
                  <a:ea typeface="SimSong" panose="02020300000000000000" pitchFamily="18" charset="-122"/>
                </a:rPr>
                <a:t>教学</a:t>
              </a:r>
              <a:r>
                <a:rPr lang="zh-CN" altLang="en-US" sz="2000" kern="0" dirty="0">
                  <a:solidFill>
                    <a:srgbClr val="197CC4"/>
                  </a:solidFill>
                  <a:latin typeface="Times" panose="00000500000000020000" pitchFamily="2" charset="0"/>
                  <a:ea typeface="SimSong" panose="02020300000000000000" pitchFamily="18" charset="-122"/>
                </a:rPr>
                <a:t>方式方法改革并发表多篇教研教改论文</a:t>
              </a:r>
              <a:endParaRPr lang="en-US" altLang="zh-CN" sz="2000" kern="0" dirty="0">
                <a:solidFill>
                  <a:srgbClr val="197CC4"/>
                </a:solidFill>
                <a:latin typeface="Times" panose="00000500000000020000" pitchFamily="2" charset="0"/>
                <a:ea typeface="SimSong" panose="02020300000000000000" pitchFamily="18"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7"/>
          <p:cNvSpPr txBox="1"/>
          <p:nvPr/>
        </p:nvSpPr>
        <p:spPr>
          <a:xfrm>
            <a:off x="0" y="344170"/>
            <a:ext cx="3216910" cy="429895"/>
          </a:xfrm>
          <a:prstGeom prst="rect">
            <a:avLst/>
          </a:prstGeom>
          <a:solidFill>
            <a:srgbClr val="0070C0"/>
          </a:solidFill>
        </p:spPr>
        <p:txBody>
          <a:bodyPr wrap="square" rtlCol="0">
            <a:spAutoFit/>
          </a:bodyPr>
          <a:lstStyle/>
          <a:p>
            <a:r>
              <a:rPr lang="en-US" altLang="zh-CN" sz="2200" dirty="0">
                <a:solidFill>
                  <a:prstClr val="white"/>
                </a:solidFill>
                <a:ea typeface="微软雅黑" panose="020B0503020204020204" charset="-122"/>
              </a:rPr>
              <a:t> </a:t>
            </a:r>
            <a:r>
              <a:rPr lang="zh-CN" altLang="en-US" sz="2000" dirty="0">
                <a:solidFill>
                  <a:prstClr val="white"/>
                </a:solidFill>
                <a:ea typeface="微软雅黑" panose="020B0503020204020204" charset="-122"/>
              </a:rPr>
              <a:t>二</a:t>
            </a:r>
            <a:r>
              <a:rPr lang="en-US" altLang="zh-CN" sz="2200" dirty="0">
                <a:solidFill>
                  <a:prstClr val="white"/>
                </a:solidFill>
                <a:ea typeface="微软雅黑" panose="020B0503020204020204" charset="-122"/>
              </a:rPr>
              <a:t>.</a:t>
            </a:r>
            <a:r>
              <a:rPr lang="zh-CN" altLang="en-US" sz="2000" dirty="0">
                <a:solidFill>
                  <a:prstClr val="white"/>
                </a:solidFill>
                <a:ea typeface="微软雅黑" panose="020B0503020204020204" charset="-122"/>
              </a:rPr>
              <a:t>成果的研究和改革实践</a:t>
            </a:r>
            <a:endParaRPr lang="zh-CN" altLang="en-US" sz="2000" dirty="0">
              <a:solidFill>
                <a:prstClr val="white"/>
              </a:solidFill>
              <a:ea typeface="微软雅黑" panose="020B0503020204020204" charset="-122"/>
            </a:endParaRPr>
          </a:p>
        </p:txBody>
      </p:sp>
      <p:grpSp>
        <p:nvGrpSpPr>
          <p:cNvPr id="2" name="组合 1"/>
          <p:cNvGrpSpPr/>
          <p:nvPr/>
        </p:nvGrpSpPr>
        <p:grpSpPr>
          <a:xfrm>
            <a:off x="3814445" y="335915"/>
            <a:ext cx="1688465" cy="444500"/>
            <a:chOff x="8379434" y="1182521"/>
            <a:chExt cx="2504320" cy="444660"/>
          </a:xfrm>
        </p:grpSpPr>
        <p:sp>
          <p:nvSpPr>
            <p:cNvPr id="5" name="Freeform 56"/>
            <p:cNvSpPr/>
            <p:nvPr/>
          </p:nvSpPr>
          <p:spPr bwMode="auto">
            <a:xfrm>
              <a:off x="8379434" y="1182521"/>
              <a:ext cx="2499610" cy="444660"/>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F6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17"/>
            <p:cNvSpPr txBox="1"/>
            <p:nvPr/>
          </p:nvSpPr>
          <p:spPr>
            <a:xfrm>
              <a:off x="8543092" y="1221287"/>
              <a:ext cx="2340662" cy="368433"/>
            </a:xfrm>
            <a:prstGeom prst="rect">
              <a:avLst/>
            </a:prstGeom>
            <a:noFill/>
          </p:spPr>
          <p:txBody>
            <a:bodyPr wrap="square" rtlCol="0">
              <a:spAutoFit/>
            </a:bodyPr>
            <a:lstStyle/>
            <a:p>
              <a:pPr marR="0" algn="l" defTabSz="1218565">
                <a:buNone/>
              </a:pPr>
              <a:r>
                <a:rPr lang="en-US" altLang="zh-CN" sz="1800" dirty="0">
                  <a:solidFill>
                    <a:prstClr val="white"/>
                  </a:solidFill>
                  <a:ea typeface="微软雅黑" panose="020B0503020204020204" charset="-122"/>
                  <a:sym typeface="+mn-ea"/>
                </a:rPr>
                <a:t>2.</a:t>
              </a:r>
              <a:r>
                <a:rPr lang="zh-CN" altLang="en-US" sz="1800" dirty="0">
                  <a:solidFill>
                    <a:prstClr val="white"/>
                  </a:solidFill>
                  <a:ea typeface="微软雅黑" panose="020B0503020204020204" charset="-122"/>
                  <a:sym typeface="+mn-ea"/>
                </a:rPr>
                <a:t>研究过程</a:t>
              </a:r>
              <a:endParaRPr lang="zh-CN" altLang="en-US" sz="1800" dirty="0">
                <a:solidFill>
                  <a:prstClr val="white"/>
                </a:solidFill>
                <a:ea typeface="微软雅黑" panose="020B0503020204020204" charset="-122"/>
                <a:sym typeface="+mn-ea"/>
              </a:endParaRPr>
            </a:p>
          </p:txBody>
        </p:sp>
      </p:grpSp>
      <p:grpSp>
        <p:nvGrpSpPr>
          <p:cNvPr id="37" name="组合 36"/>
          <p:cNvGrpSpPr/>
          <p:nvPr/>
        </p:nvGrpSpPr>
        <p:grpSpPr>
          <a:xfrm>
            <a:off x="708974" y="781344"/>
            <a:ext cx="10066752" cy="5528770"/>
            <a:chOff x="708974" y="115842"/>
            <a:chExt cx="9995024" cy="6394450"/>
          </a:xfrm>
        </p:grpSpPr>
        <p:grpSp>
          <p:nvGrpSpPr>
            <p:cNvPr id="38" name="组合 37"/>
            <p:cNvGrpSpPr/>
            <p:nvPr/>
          </p:nvGrpSpPr>
          <p:grpSpPr>
            <a:xfrm>
              <a:off x="1773683" y="115842"/>
              <a:ext cx="8930315" cy="4279900"/>
              <a:chOff x="1773683" y="115842"/>
              <a:chExt cx="8930315" cy="4279900"/>
            </a:xfrm>
          </p:grpSpPr>
          <p:sp>
            <p:nvSpPr>
              <p:cNvPr id="51" name="Freeform 5"/>
              <p:cNvSpPr/>
              <p:nvPr/>
            </p:nvSpPr>
            <p:spPr bwMode="auto">
              <a:xfrm>
                <a:off x="5927725" y="3335292"/>
                <a:ext cx="234949" cy="1060450"/>
              </a:xfrm>
              <a:custGeom>
                <a:avLst/>
                <a:gdLst>
                  <a:gd name="T0" fmla="*/ 102 w 102"/>
                  <a:gd name="T1" fmla="*/ 62 h 668"/>
                  <a:gd name="T2" fmla="*/ 48 w 102"/>
                  <a:gd name="T3" fmla="*/ 0 h 668"/>
                  <a:gd name="T4" fmla="*/ 0 w 102"/>
                  <a:gd name="T5" fmla="*/ 62 h 668"/>
                  <a:gd name="T6" fmla="*/ 0 w 102"/>
                  <a:gd name="T7" fmla="*/ 668 h 668"/>
                  <a:gd name="T8" fmla="*/ 49 w 102"/>
                  <a:gd name="T9" fmla="*/ 604 h 668"/>
                  <a:gd name="T10" fmla="*/ 102 w 102"/>
                  <a:gd name="T11" fmla="*/ 668 h 668"/>
                  <a:gd name="T12" fmla="*/ 102 w 102"/>
                  <a:gd name="T13" fmla="*/ 62 h 668"/>
                </a:gdLst>
                <a:ahLst/>
                <a:cxnLst>
                  <a:cxn ang="0">
                    <a:pos x="T0" y="T1"/>
                  </a:cxn>
                  <a:cxn ang="0">
                    <a:pos x="T2" y="T3"/>
                  </a:cxn>
                  <a:cxn ang="0">
                    <a:pos x="T4" y="T5"/>
                  </a:cxn>
                  <a:cxn ang="0">
                    <a:pos x="T6" y="T7"/>
                  </a:cxn>
                  <a:cxn ang="0">
                    <a:pos x="T8" y="T9"/>
                  </a:cxn>
                  <a:cxn ang="0">
                    <a:pos x="T10" y="T11"/>
                  </a:cxn>
                  <a:cxn ang="0">
                    <a:pos x="T12" y="T13"/>
                  </a:cxn>
                </a:cxnLst>
                <a:rect l="0" t="0" r="r" b="b"/>
                <a:pathLst>
                  <a:path w="102" h="668">
                    <a:moveTo>
                      <a:pt x="102" y="62"/>
                    </a:moveTo>
                    <a:lnTo>
                      <a:pt x="48" y="0"/>
                    </a:lnTo>
                    <a:lnTo>
                      <a:pt x="0" y="62"/>
                    </a:lnTo>
                    <a:lnTo>
                      <a:pt x="0" y="668"/>
                    </a:lnTo>
                    <a:lnTo>
                      <a:pt x="49" y="604"/>
                    </a:lnTo>
                    <a:lnTo>
                      <a:pt x="102" y="668"/>
                    </a:lnTo>
                    <a:lnTo>
                      <a:pt x="102" y="62"/>
                    </a:lnTo>
                    <a:close/>
                  </a:path>
                </a:pathLst>
              </a:custGeom>
              <a:solidFill>
                <a:srgbClr val="5ECF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a:ln>
                    <a:noFill/>
                  </a:ln>
                  <a:solidFill>
                    <a:prstClr val="black"/>
                  </a:solidFill>
                  <a:effectLst/>
                  <a:uLnTx/>
                  <a:uFillTx/>
                  <a:latin typeface="Times" panose="00000500000000020000" pitchFamily="2" charset="0"/>
                  <a:ea typeface="SimSong" panose="02020300000000000000" pitchFamily="18" charset="-122"/>
                </a:endParaRPr>
              </a:p>
            </p:txBody>
          </p:sp>
          <p:sp>
            <p:nvSpPr>
              <p:cNvPr id="52" name="Oval 18"/>
              <p:cNvSpPr/>
              <p:nvPr/>
            </p:nvSpPr>
            <p:spPr>
              <a:xfrm>
                <a:off x="5969000" y="3789317"/>
                <a:ext cx="152400" cy="152400"/>
              </a:xfrm>
              <a:prstGeom prst="ellipse">
                <a:avLst/>
              </a:prstGeom>
              <a:solidFill>
                <a:srgbClr val="FEF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a:ln>
                    <a:noFill/>
                  </a:ln>
                  <a:solidFill>
                    <a:prstClr val="white"/>
                  </a:solidFill>
                  <a:effectLst/>
                  <a:uLnTx/>
                  <a:uFillTx/>
                  <a:latin typeface="Times" panose="00000500000000020000" pitchFamily="2" charset="0"/>
                  <a:ea typeface="SimSong" panose="02020300000000000000" pitchFamily="18" charset="-122"/>
                </a:endParaRPr>
              </a:p>
            </p:txBody>
          </p:sp>
          <p:sp>
            <p:nvSpPr>
              <p:cNvPr id="53" name="Freeform 6"/>
              <p:cNvSpPr/>
              <p:nvPr/>
            </p:nvSpPr>
            <p:spPr bwMode="auto">
              <a:xfrm>
                <a:off x="5927725" y="2262142"/>
                <a:ext cx="234949" cy="1060450"/>
              </a:xfrm>
              <a:custGeom>
                <a:avLst/>
                <a:gdLst>
                  <a:gd name="T0" fmla="*/ 102 w 102"/>
                  <a:gd name="T1" fmla="*/ 64 h 668"/>
                  <a:gd name="T2" fmla="*/ 48 w 102"/>
                  <a:gd name="T3" fmla="*/ 0 h 668"/>
                  <a:gd name="T4" fmla="*/ 0 w 102"/>
                  <a:gd name="T5" fmla="*/ 64 h 668"/>
                  <a:gd name="T6" fmla="*/ 0 w 102"/>
                  <a:gd name="T7" fmla="*/ 668 h 668"/>
                  <a:gd name="T8" fmla="*/ 49 w 102"/>
                  <a:gd name="T9" fmla="*/ 604 h 668"/>
                  <a:gd name="T10" fmla="*/ 102 w 102"/>
                  <a:gd name="T11" fmla="*/ 668 h 668"/>
                  <a:gd name="T12" fmla="*/ 102 w 102"/>
                  <a:gd name="T13" fmla="*/ 64 h 668"/>
                </a:gdLst>
                <a:ahLst/>
                <a:cxnLst>
                  <a:cxn ang="0">
                    <a:pos x="T0" y="T1"/>
                  </a:cxn>
                  <a:cxn ang="0">
                    <a:pos x="T2" y="T3"/>
                  </a:cxn>
                  <a:cxn ang="0">
                    <a:pos x="T4" y="T5"/>
                  </a:cxn>
                  <a:cxn ang="0">
                    <a:pos x="T6" y="T7"/>
                  </a:cxn>
                  <a:cxn ang="0">
                    <a:pos x="T8" y="T9"/>
                  </a:cxn>
                  <a:cxn ang="0">
                    <a:pos x="T10" y="T11"/>
                  </a:cxn>
                  <a:cxn ang="0">
                    <a:pos x="T12" y="T13"/>
                  </a:cxn>
                </a:cxnLst>
                <a:rect l="0" t="0" r="r" b="b"/>
                <a:pathLst>
                  <a:path w="102" h="668">
                    <a:moveTo>
                      <a:pt x="102" y="64"/>
                    </a:moveTo>
                    <a:lnTo>
                      <a:pt x="48" y="0"/>
                    </a:lnTo>
                    <a:lnTo>
                      <a:pt x="0" y="64"/>
                    </a:lnTo>
                    <a:lnTo>
                      <a:pt x="0" y="668"/>
                    </a:lnTo>
                    <a:lnTo>
                      <a:pt x="49" y="604"/>
                    </a:lnTo>
                    <a:lnTo>
                      <a:pt x="102" y="668"/>
                    </a:lnTo>
                    <a:lnTo>
                      <a:pt x="102" y="64"/>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a:ln>
                    <a:noFill/>
                  </a:ln>
                  <a:solidFill>
                    <a:schemeClr val="accent1"/>
                  </a:solidFill>
                  <a:effectLst/>
                  <a:uLnTx/>
                  <a:uFillTx/>
                  <a:latin typeface="Times" panose="00000500000000020000" pitchFamily="2" charset="0"/>
                  <a:ea typeface="SimSong" panose="02020300000000000000" pitchFamily="18" charset="-122"/>
                </a:endParaRPr>
              </a:p>
            </p:txBody>
          </p:sp>
          <p:sp>
            <p:nvSpPr>
              <p:cNvPr id="54" name="Oval 19"/>
              <p:cNvSpPr/>
              <p:nvPr/>
            </p:nvSpPr>
            <p:spPr>
              <a:xfrm>
                <a:off x="5969000" y="2716167"/>
                <a:ext cx="152400" cy="152400"/>
              </a:xfrm>
              <a:prstGeom prst="ellipse">
                <a:avLst/>
              </a:prstGeom>
              <a:solidFill>
                <a:srgbClr val="FEF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a:ln>
                    <a:noFill/>
                  </a:ln>
                  <a:solidFill>
                    <a:prstClr val="white"/>
                  </a:solidFill>
                  <a:effectLst/>
                  <a:uLnTx/>
                  <a:uFillTx/>
                  <a:latin typeface="Times" panose="00000500000000020000" pitchFamily="2" charset="0"/>
                  <a:ea typeface="SimSong" panose="02020300000000000000" pitchFamily="18" charset="-122"/>
                </a:endParaRPr>
              </a:p>
            </p:txBody>
          </p:sp>
          <p:sp>
            <p:nvSpPr>
              <p:cNvPr id="55" name="Freeform 7"/>
              <p:cNvSpPr/>
              <p:nvPr/>
            </p:nvSpPr>
            <p:spPr bwMode="auto">
              <a:xfrm>
                <a:off x="5927725" y="1188992"/>
                <a:ext cx="234949" cy="1060450"/>
              </a:xfrm>
              <a:custGeom>
                <a:avLst/>
                <a:gdLst>
                  <a:gd name="T0" fmla="*/ 102 w 102"/>
                  <a:gd name="T1" fmla="*/ 64 h 668"/>
                  <a:gd name="T2" fmla="*/ 48 w 102"/>
                  <a:gd name="T3" fmla="*/ 0 h 668"/>
                  <a:gd name="T4" fmla="*/ 0 w 102"/>
                  <a:gd name="T5" fmla="*/ 64 h 668"/>
                  <a:gd name="T6" fmla="*/ 0 w 102"/>
                  <a:gd name="T7" fmla="*/ 668 h 668"/>
                  <a:gd name="T8" fmla="*/ 49 w 102"/>
                  <a:gd name="T9" fmla="*/ 605 h 668"/>
                  <a:gd name="T10" fmla="*/ 102 w 102"/>
                  <a:gd name="T11" fmla="*/ 668 h 668"/>
                  <a:gd name="T12" fmla="*/ 102 w 102"/>
                  <a:gd name="T13" fmla="*/ 64 h 668"/>
                </a:gdLst>
                <a:ahLst/>
                <a:cxnLst>
                  <a:cxn ang="0">
                    <a:pos x="T0" y="T1"/>
                  </a:cxn>
                  <a:cxn ang="0">
                    <a:pos x="T2" y="T3"/>
                  </a:cxn>
                  <a:cxn ang="0">
                    <a:pos x="T4" y="T5"/>
                  </a:cxn>
                  <a:cxn ang="0">
                    <a:pos x="T6" y="T7"/>
                  </a:cxn>
                  <a:cxn ang="0">
                    <a:pos x="T8" y="T9"/>
                  </a:cxn>
                  <a:cxn ang="0">
                    <a:pos x="T10" y="T11"/>
                  </a:cxn>
                  <a:cxn ang="0">
                    <a:pos x="T12" y="T13"/>
                  </a:cxn>
                </a:cxnLst>
                <a:rect l="0" t="0" r="r" b="b"/>
                <a:pathLst>
                  <a:path w="102" h="668">
                    <a:moveTo>
                      <a:pt x="102" y="64"/>
                    </a:moveTo>
                    <a:lnTo>
                      <a:pt x="48" y="0"/>
                    </a:lnTo>
                    <a:lnTo>
                      <a:pt x="0" y="64"/>
                    </a:lnTo>
                    <a:lnTo>
                      <a:pt x="0" y="668"/>
                    </a:lnTo>
                    <a:lnTo>
                      <a:pt x="49" y="605"/>
                    </a:lnTo>
                    <a:lnTo>
                      <a:pt x="102" y="668"/>
                    </a:lnTo>
                    <a:lnTo>
                      <a:pt x="102" y="6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dirty="0">
                  <a:ln>
                    <a:noFill/>
                  </a:ln>
                  <a:solidFill>
                    <a:prstClr val="black"/>
                  </a:solidFill>
                  <a:effectLst/>
                  <a:uLnTx/>
                  <a:uFillTx/>
                  <a:latin typeface="Times" panose="00000500000000020000" pitchFamily="2" charset="0"/>
                  <a:ea typeface="SimSong" panose="02020300000000000000" pitchFamily="18" charset="-122"/>
                </a:endParaRPr>
              </a:p>
            </p:txBody>
          </p:sp>
          <p:sp>
            <p:nvSpPr>
              <p:cNvPr id="56" name="Oval 20"/>
              <p:cNvSpPr/>
              <p:nvPr/>
            </p:nvSpPr>
            <p:spPr>
              <a:xfrm>
                <a:off x="5969000" y="1643017"/>
                <a:ext cx="152400" cy="152400"/>
              </a:xfrm>
              <a:prstGeom prst="ellipse">
                <a:avLst/>
              </a:prstGeom>
              <a:solidFill>
                <a:srgbClr val="FEF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a:ln>
                    <a:noFill/>
                  </a:ln>
                  <a:solidFill>
                    <a:prstClr val="white"/>
                  </a:solidFill>
                  <a:effectLst/>
                  <a:uLnTx/>
                  <a:uFillTx/>
                  <a:latin typeface="Times" panose="00000500000000020000" pitchFamily="2" charset="0"/>
                  <a:ea typeface="SimSong" panose="02020300000000000000" pitchFamily="18" charset="-122"/>
                </a:endParaRPr>
              </a:p>
            </p:txBody>
          </p:sp>
          <p:sp>
            <p:nvSpPr>
              <p:cNvPr id="57" name="Freeform 8"/>
              <p:cNvSpPr/>
              <p:nvPr/>
            </p:nvSpPr>
            <p:spPr bwMode="auto">
              <a:xfrm>
                <a:off x="5927725" y="115842"/>
                <a:ext cx="234949" cy="1060450"/>
              </a:xfrm>
              <a:custGeom>
                <a:avLst/>
                <a:gdLst>
                  <a:gd name="T0" fmla="*/ 102 w 102"/>
                  <a:gd name="T1" fmla="*/ 64 h 668"/>
                  <a:gd name="T2" fmla="*/ 48 w 102"/>
                  <a:gd name="T3" fmla="*/ 0 h 668"/>
                  <a:gd name="T4" fmla="*/ 0 w 102"/>
                  <a:gd name="T5" fmla="*/ 64 h 668"/>
                  <a:gd name="T6" fmla="*/ 0 w 102"/>
                  <a:gd name="T7" fmla="*/ 668 h 668"/>
                  <a:gd name="T8" fmla="*/ 49 w 102"/>
                  <a:gd name="T9" fmla="*/ 606 h 668"/>
                  <a:gd name="T10" fmla="*/ 102 w 102"/>
                  <a:gd name="T11" fmla="*/ 668 h 668"/>
                  <a:gd name="T12" fmla="*/ 102 w 102"/>
                  <a:gd name="T13" fmla="*/ 64 h 668"/>
                </a:gdLst>
                <a:ahLst/>
                <a:cxnLst>
                  <a:cxn ang="0">
                    <a:pos x="T0" y="T1"/>
                  </a:cxn>
                  <a:cxn ang="0">
                    <a:pos x="T2" y="T3"/>
                  </a:cxn>
                  <a:cxn ang="0">
                    <a:pos x="T4" y="T5"/>
                  </a:cxn>
                  <a:cxn ang="0">
                    <a:pos x="T6" y="T7"/>
                  </a:cxn>
                  <a:cxn ang="0">
                    <a:pos x="T8" y="T9"/>
                  </a:cxn>
                  <a:cxn ang="0">
                    <a:pos x="T10" y="T11"/>
                  </a:cxn>
                  <a:cxn ang="0">
                    <a:pos x="T12" y="T13"/>
                  </a:cxn>
                </a:cxnLst>
                <a:rect l="0" t="0" r="r" b="b"/>
                <a:pathLst>
                  <a:path w="102" h="668">
                    <a:moveTo>
                      <a:pt x="102" y="64"/>
                    </a:moveTo>
                    <a:lnTo>
                      <a:pt x="48" y="0"/>
                    </a:lnTo>
                    <a:lnTo>
                      <a:pt x="0" y="64"/>
                    </a:lnTo>
                    <a:lnTo>
                      <a:pt x="0" y="668"/>
                    </a:lnTo>
                    <a:lnTo>
                      <a:pt x="49" y="606"/>
                    </a:lnTo>
                    <a:lnTo>
                      <a:pt x="102" y="668"/>
                    </a:lnTo>
                    <a:lnTo>
                      <a:pt x="102" y="64"/>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a:ln>
                    <a:noFill/>
                  </a:ln>
                  <a:solidFill>
                    <a:prstClr val="black"/>
                  </a:solidFill>
                  <a:effectLst/>
                  <a:uLnTx/>
                  <a:uFillTx/>
                  <a:latin typeface="Times" panose="00000500000000020000" pitchFamily="2" charset="0"/>
                  <a:ea typeface="SimSong" panose="02020300000000000000" pitchFamily="18" charset="-122"/>
                </a:endParaRPr>
              </a:p>
            </p:txBody>
          </p:sp>
          <p:sp>
            <p:nvSpPr>
              <p:cNvPr id="58" name="Oval 21"/>
              <p:cNvSpPr/>
              <p:nvPr/>
            </p:nvSpPr>
            <p:spPr>
              <a:xfrm>
                <a:off x="5969000" y="569867"/>
                <a:ext cx="152400" cy="152400"/>
              </a:xfrm>
              <a:prstGeom prst="ellipse">
                <a:avLst/>
              </a:prstGeom>
              <a:solidFill>
                <a:srgbClr val="FEF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a:ln>
                    <a:noFill/>
                  </a:ln>
                  <a:solidFill>
                    <a:prstClr val="white"/>
                  </a:solidFill>
                  <a:effectLst/>
                  <a:uLnTx/>
                  <a:uFillTx/>
                  <a:latin typeface="Times" panose="00000500000000020000" pitchFamily="2" charset="0"/>
                  <a:ea typeface="SimSong" panose="02020300000000000000" pitchFamily="18" charset="-122"/>
                </a:endParaRPr>
              </a:p>
            </p:txBody>
          </p:sp>
          <p:sp>
            <p:nvSpPr>
              <p:cNvPr id="59" name="Freeform 18"/>
              <p:cNvSpPr/>
              <p:nvPr/>
            </p:nvSpPr>
            <p:spPr bwMode="auto">
              <a:xfrm>
                <a:off x="4514582" y="3681428"/>
                <a:ext cx="1073150" cy="378895"/>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rgbClr val="5ECFD2"/>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rPr>
                  <a:t>2015.12</a:t>
                </a:r>
                <a:endParaRPr kumimoji="0" lang="en-GB"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endParaRPr>
              </a:p>
            </p:txBody>
          </p:sp>
          <p:sp>
            <p:nvSpPr>
              <p:cNvPr id="60" name="Freeform 18"/>
              <p:cNvSpPr/>
              <p:nvPr/>
            </p:nvSpPr>
            <p:spPr bwMode="auto">
              <a:xfrm>
                <a:off x="6585219" y="2608279"/>
                <a:ext cx="1073150" cy="378895"/>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chemeClr val="accent5"/>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rPr>
                  <a:t>2014.12</a:t>
                </a:r>
                <a:endParaRPr kumimoji="0" lang="en-GB"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endParaRPr>
              </a:p>
            </p:txBody>
          </p:sp>
          <p:sp>
            <p:nvSpPr>
              <p:cNvPr id="61" name="Freeform 18"/>
              <p:cNvSpPr/>
              <p:nvPr/>
            </p:nvSpPr>
            <p:spPr bwMode="auto">
              <a:xfrm>
                <a:off x="4526458" y="1606380"/>
                <a:ext cx="1073150" cy="378895"/>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chemeClr val="accent1"/>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rPr>
                  <a:t>2014.6</a:t>
                </a:r>
                <a:endParaRPr kumimoji="0" lang="en-GB"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endParaRPr>
              </a:p>
            </p:txBody>
          </p:sp>
          <p:sp>
            <p:nvSpPr>
              <p:cNvPr id="62" name="Freeform 18"/>
              <p:cNvSpPr/>
              <p:nvPr/>
            </p:nvSpPr>
            <p:spPr bwMode="auto">
              <a:xfrm>
                <a:off x="6525842" y="497605"/>
                <a:ext cx="1073150" cy="378895"/>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rgbClr val="FFC000"/>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rPr>
                  <a:t>2014.5</a:t>
                </a:r>
                <a:endParaRPr kumimoji="0" lang="en-GB"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endParaRPr>
              </a:p>
            </p:txBody>
          </p:sp>
          <p:sp>
            <p:nvSpPr>
              <p:cNvPr id="63" name="TextBox 70"/>
              <p:cNvSpPr txBox="1"/>
              <p:nvPr/>
            </p:nvSpPr>
            <p:spPr>
              <a:xfrm>
                <a:off x="6408223" y="3673748"/>
                <a:ext cx="4224280" cy="462758"/>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000" u="none" strike="noStrike" kern="0" cap="none" spc="0" normalizeH="0" baseline="0" noProof="0" dirty="0">
                    <a:ln>
                      <a:noFill/>
                    </a:ln>
                    <a:solidFill>
                      <a:srgbClr val="5ECFD2"/>
                    </a:solidFill>
                    <a:effectLst/>
                    <a:uLnTx/>
                    <a:uFillTx/>
                    <a:latin typeface="Times" panose="00000500000000020000" pitchFamily="2" charset="0"/>
                    <a:ea typeface="SimSong" panose="02020300000000000000" pitchFamily="18" charset="-122"/>
                  </a:rPr>
                  <a:t>成立中国现代农机装备职业教育集团</a:t>
                </a:r>
                <a:endParaRPr kumimoji="0" lang="en-GB" sz="2000" u="none" strike="noStrike" kern="0" cap="none" spc="0" normalizeH="0" baseline="0" noProof="0" dirty="0">
                  <a:ln>
                    <a:noFill/>
                  </a:ln>
                  <a:solidFill>
                    <a:srgbClr val="5ECFD2"/>
                  </a:solidFill>
                  <a:effectLst/>
                  <a:uLnTx/>
                  <a:uFillTx/>
                  <a:latin typeface="Times" panose="00000500000000020000" pitchFamily="2" charset="0"/>
                  <a:ea typeface="SimSong" panose="02020300000000000000" pitchFamily="18" charset="-122"/>
                </a:endParaRPr>
              </a:p>
            </p:txBody>
          </p:sp>
          <p:sp>
            <p:nvSpPr>
              <p:cNvPr id="64" name="TextBox 74"/>
              <p:cNvSpPr txBox="1"/>
              <p:nvPr/>
            </p:nvSpPr>
            <p:spPr>
              <a:xfrm>
                <a:off x="6471958" y="1551346"/>
                <a:ext cx="4232040" cy="462758"/>
              </a:xfrm>
              <a:prstGeom prst="rect">
                <a:avLst/>
              </a:prstGeom>
              <a:noFill/>
            </p:spPr>
            <p:txBody>
              <a:bodyPr wrap="square" rtlCol="0">
                <a:spAutoFit/>
              </a:bodyPr>
              <a:lstStyle/>
              <a:p>
                <a:pPr lvl="0" algn="r">
                  <a:defRPr/>
                </a:pPr>
                <a:r>
                  <a:rPr lang="zh-CN" altLang="en-US" sz="2000" dirty="0">
                    <a:solidFill>
                      <a:srgbClr val="62BB47"/>
                    </a:solidFill>
                    <a:latin typeface="Times" panose="00000500000000020000" pitchFamily="2" charset="0"/>
                    <a:ea typeface="SimSong" panose="02020300000000000000" pitchFamily="18" charset="-122"/>
                  </a:rPr>
                  <a:t>获</a:t>
                </a:r>
                <a:r>
                  <a:rPr lang="en-US" altLang="zh-CN" sz="2000" dirty="0" err="1">
                    <a:solidFill>
                      <a:srgbClr val="62BB47"/>
                    </a:solidFill>
                    <a:latin typeface="Times" panose="00000500000000020000" pitchFamily="2" charset="0"/>
                    <a:ea typeface="SimSong" panose="02020300000000000000" pitchFamily="18" charset="-122"/>
                  </a:rPr>
                  <a:t>全国职业技能大赛农机修理二等奖</a:t>
                </a:r>
                <a:endParaRPr lang="en-US" altLang="zh-CN" sz="2000" dirty="0">
                  <a:solidFill>
                    <a:srgbClr val="62BB47"/>
                  </a:solidFill>
                  <a:latin typeface="Times" panose="00000500000000020000" pitchFamily="2" charset="0"/>
                  <a:ea typeface="SimSong" panose="02020300000000000000" pitchFamily="18" charset="-122"/>
                </a:endParaRPr>
              </a:p>
            </p:txBody>
          </p:sp>
          <p:sp>
            <p:nvSpPr>
              <p:cNvPr id="65" name="TextBox 86"/>
              <p:cNvSpPr txBox="1"/>
              <p:nvPr/>
            </p:nvSpPr>
            <p:spPr>
              <a:xfrm>
                <a:off x="2734490" y="2608156"/>
                <a:ext cx="3290899" cy="400110"/>
              </a:xfrm>
              <a:prstGeom prst="rect">
                <a:avLst/>
              </a:prstGeom>
              <a:noFill/>
            </p:spPr>
            <p:txBody>
              <a:bodyPr wrap="square" rtlCol="0">
                <a:spAutoFit/>
              </a:bodyPr>
              <a:lstStyle/>
              <a:p>
                <a:pPr lvl="0">
                  <a:defRPr/>
                </a:pPr>
                <a:r>
                  <a:rPr lang="zh-CN" altLang="en-US" sz="2000" dirty="0">
                    <a:solidFill>
                      <a:srgbClr val="008A7B"/>
                    </a:solidFill>
                    <a:latin typeface="Times" panose="00000500000000020000" pitchFamily="2" charset="0"/>
                    <a:ea typeface="SimSong" panose="02020300000000000000" pitchFamily="18" charset="-122"/>
                  </a:rPr>
                  <a:t>农机科研论文获得省三等奖</a:t>
                </a:r>
                <a:endParaRPr lang="en-US" altLang="zh-CN" sz="2000" dirty="0">
                  <a:solidFill>
                    <a:srgbClr val="008A7B"/>
                  </a:solidFill>
                  <a:latin typeface="Times" panose="00000500000000020000" pitchFamily="2" charset="0"/>
                  <a:ea typeface="SimSong" panose="02020300000000000000" pitchFamily="18" charset="-122"/>
                </a:endParaRPr>
              </a:p>
            </p:txBody>
          </p:sp>
          <p:sp>
            <p:nvSpPr>
              <p:cNvPr id="66" name="TextBox 89"/>
              <p:cNvSpPr txBox="1"/>
              <p:nvPr/>
            </p:nvSpPr>
            <p:spPr>
              <a:xfrm>
                <a:off x="1773683" y="485519"/>
                <a:ext cx="4211650" cy="400110"/>
              </a:xfrm>
              <a:prstGeom prst="rect">
                <a:avLst/>
              </a:prstGeom>
              <a:noFill/>
            </p:spPr>
            <p:txBody>
              <a:bodyPr wrap="square" rtlCol="0">
                <a:spAutoFit/>
              </a:bodyPr>
              <a:lstStyle/>
              <a:p>
                <a:pPr lvl="0">
                  <a:defRPr/>
                </a:pPr>
                <a:r>
                  <a:rPr lang="zh-CN" altLang="en-US" sz="2000" dirty="0">
                    <a:solidFill>
                      <a:srgbClr val="FFC100"/>
                    </a:solidFill>
                    <a:latin typeface="Times" panose="00000500000000020000" pitchFamily="2" charset="0"/>
                    <a:ea typeface="SimSong" panose="02020300000000000000" pitchFamily="18" charset="-122"/>
                  </a:rPr>
                  <a:t>获省</a:t>
                </a:r>
                <a:r>
                  <a:rPr lang="en-US" altLang="zh-CN" sz="2000" dirty="0" err="1">
                    <a:solidFill>
                      <a:srgbClr val="FFC100"/>
                    </a:solidFill>
                    <a:latin typeface="Times" panose="00000500000000020000" pitchFamily="2" charset="0"/>
                    <a:ea typeface="SimSong" panose="02020300000000000000" pitchFamily="18" charset="-122"/>
                  </a:rPr>
                  <a:t>职业技能大赛农机修理</a:t>
                </a:r>
                <a:r>
                  <a:rPr lang="zh-CN" altLang="en-US" sz="2000" dirty="0">
                    <a:solidFill>
                      <a:srgbClr val="FFC100"/>
                    </a:solidFill>
                    <a:latin typeface="Times" panose="00000500000000020000" pitchFamily="2" charset="0"/>
                    <a:ea typeface="SimSong" panose="02020300000000000000" pitchFamily="18" charset="-122"/>
                  </a:rPr>
                  <a:t>一</a:t>
                </a:r>
                <a:r>
                  <a:rPr lang="en-US" altLang="zh-CN" sz="2000" dirty="0" err="1">
                    <a:solidFill>
                      <a:srgbClr val="FFC100"/>
                    </a:solidFill>
                    <a:latin typeface="Times" panose="00000500000000020000" pitchFamily="2" charset="0"/>
                    <a:ea typeface="SimSong" panose="02020300000000000000" pitchFamily="18" charset="-122"/>
                  </a:rPr>
                  <a:t>等奖</a:t>
                </a:r>
                <a:endParaRPr lang="en-US" altLang="zh-CN" sz="2000" dirty="0">
                  <a:solidFill>
                    <a:srgbClr val="FFC100"/>
                  </a:solidFill>
                  <a:latin typeface="Times" panose="00000500000000020000" pitchFamily="2" charset="0"/>
                  <a:ea typeface="SimSong" panose="02020300000000000000" pitchFamily="18" charset="-122"/>
                </a:endParaRPr>
              </a:p>
            </p:txBody>
          </p:sp>
        </p:grpSp>
        <p:sp>
          <p:nvSpPr>
            <p:cNvPr id="39" name="Oval 21"/>
            <p:cNvSpPr/>
            <p:nvPr/>
          </p:nvSpPr>
          <p:spPr>
            <a:xfrm>
              <a:off x="5969000" y="5903867"/>
              <a:ext cx="152400" cy="152400"/>
            </a:xfrm>
            <a:prstGeom prst="ellipse">
              <a:avLst/>
            </a:prstGeom>
            <a:solidFill>
              <a:srgbClr val="FEF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a:ln>
                  <a:noFill/>
                </a:ln>
                <a:solidFill>
                  <a:prstClr val="white"/>
                </a:solidFill>
                <a:effectLst/>
                <a:uLnTx/>
                <a:uFillTx/>
                <a:latin typeface="Times" panose="00000500000000020000" pitchFamily="2" charset="0"/>
                <a:ea typeface="SimSong" panose="02020300000000000000" pitchFamily="18" charset="-122"/>
              </a:endParaRPr>
            </a:p>
          </p:txBody>
        </p:sp>
        <p:sp>
          <p:nvSpPr>
            <p:cNvPr id="40" name="Freeform 8"/>
            <p:cNvSpPr/>
            <p:nvPr/>
          </p:nvSpPr>
          <p:spPr bwMode="auto">
            <a:xfrm>
              <a:off x="5927725" y="5449842"/>
              <a:ext cx="234949" cy="1060450"/>
            </a:xfrm>
            <a:custGeom>
              <a:avLst/>
              <a:gdLst>
                <a:gd name="T0" fmla="*/ 102 w 102"/>
                <a:gd name="T1" fmla="*/ 64 h 668"/>
                <a:gd name="T2" fmla="*/ 48 w 102"/>
                <a:gd name="T3" fmla="*/ 0 h 668"/>
                <a:gd name="T4" fmla="*/ 0 w 102"/>
                <a:gd name="T5" fmla="*/ 64 h 668"/>
                <a:gd name="T6" fmla="*/ 0 w 102"/>
                <a:gd name="T7" fmla="*/ 668 h 668"/>
                <a:gd name="T8" fmla="*/ 49 w 102"/>
                <a:gd name="T9" fmla="*/ 606 h 668"/>
                <a:gd name="T10" fmla="*/ 102 w 102"/>
                <a:gd name="T11" fmla="*/ 668 h 668"/>
                <a:gd name="T12" fmla="*/ 102 w 102"/>
                <a:gd name="T13" fmla="*/ 64 h 668"/>
              </a:gdLst>
              <a:ahLst/>
              <a:cxnLst>
                <a:cxn ang="0">
                  <a:pos x="T0" y="T1"/>
                </a:cxn>
                <a:cxn ang="0">
                  <a:pos x="T2" y="T3"/>
                </a:cxn>
                <a:cxn ang="0">
                  <a:pos x="T4" y="T5"/>
                </a:cxn>
                <a:cxn ang="0">
                  <a:pos x="T6" y="T7"/>
                </a:cxn>
                <a:cxn ang="0">
                  <a:pos x="T8" y="T9"/>
                </a:cxn>
                <a:cxn ang="0">
                  <a:pos x="T10" y="T11"/>
                </a:cxn>
                <a:cxn ang="0">
                  <a:pos x="T12" y="T13"/>
                </a:cxn>
              </a:cxnLst>
              <a:rect l="0" t="0" r="r" b="b"/>
              <a:pathLst>
                <a:path w="102" h="668">
                  <a:moveTo>
                    <a:pt x="102" y="64"/>
                  </a:moveTo>
                  <a:lnTo>
                    <a:pt x="48" y="0"/>
                  </a:lnTo>
                  <a:lnTo>
                    <a:pt x="0" y="64"/>
                  </a:lnTo>
                  <a:lnTo>
                    <a:pt x="0" y="668"/>
                  </a:lnTo>
                  <a:lnTo>
                    <a:pt x="49" y="606"/>
                  </a:lnTo>
                  <a:lnTo>
                    <a:pt x="102" y="668"/>
                  </a:lnTo>
                  <a:lnTo>
                    <a:pt x="102" y="64"/>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a:ln>
                  <a:noFill/>
                </a:ln>
                <a:solidFill>
                  <a:prstClr val="black"/>
                </a:solidFill>
                <a:effectLst/>
                <a:uLnTx/>
                <a:uFillTx/>
                <a:latin typeface="Times" panose="00000500000000020000" pitchFamily="2" charset="0"/>
                <a:ea typeface="SimSong" panose="02020300000000000000" pitchFamily="18" charset="-122"/>
              </a:endParaRPr>
            </a:p>
          </p:txBody>
        </p:sp>
        <p:grpSp>
          <p:nvGrpSpPr>
            <p:cNvPr id="41" name="Group 23"/>
            <p:cNvGrpSpPr/>
            <p:nvPr/>
          </p:nvGrpSpPr>
          <p:grpSpPr>
            <a:xfrm>
              <a:off x="5927725" y="4390980"/>
              <a:ext cx="234949" cy="1058862"/>
              <a:chOff x="5978525" y="980122"/>
              <a:chExt cx="234949" cy="1058862"/>
            </a:xfrm>
          </p:grpSpPr>
          <p:sp>
            <p:nvSpPr>
              <p:cNvPr id="49" name="Freeform 9"/>
              <p:cNvSpPr/>
              <p:nvPr/>
            </p:nvSpPr>
            <p:spPr bwMode="auto">
              <a:xfrm>
                <a:off x="5978525" y="980122"/>
                <a:ext cx="234949" cy="1058862"/>
              </a:xfrm>
              <a:custGeom>
                <a:avLst/>
                <a:gdLst>
                  <a:gd name="T0" fmla="*/ 102 w 102"/>
                  <a:gd name="T1" fmla="*/ 63 h 667"/>
                  <a:gd name="T2" fmla="*/ 48 w 102"/>
                  <a:gd name="T3" fmla="*/ 0 h 667"/>
                  <a:gd name="T4" fmla="*/ 0 w 102"/>
                  <a:gd name="T5" fmla="*/ 63 h 667"/>
                  <a:gd name="T6" fmla="*/ 0 w 102"/>
                  <a:gd name="T7" fmla="*/ 667 h 667"/>
                  <a:gd name="T8" fmla="*/ 49 w 102"/>
                  <a:gd name="T9" fmla="*/ 605 h 667"/>
                  <a:gd name="T10" fmla="*/ 102 w 102"/>
                  <a:gd name="T11" fmla="*/ 667 h 667"/>
                  <a:gd name="T12" fmla="*/ 102 w 102"/>
                  <a:gd name="T13" fmla="*/ 63 h 667"/>
                </a:gdLst>
                <a:ahLst/>
                <a:cxnLst>
                  <a:cxn ang="0">
                    <a:pos x="T0" y="T1"/>
                  </a:cxn>
                  <a:cxn ang="0">
                    <a:pos x="T2" y="T3"/>
                  </a:cxn>
                  <a:cxn ang="0">
                    <a:pos x="T4" y="T5"/>
                  </a:cxn>
                  <a:cxn ang="0">
                    <a:pos x="T6" y="T7"/>
                  </a:cxn>
                  <a:cxn ang="0">
                    <a:pos x="T8" y="T9"/>
                  </a:cxn>
                  <a:cxn ang="0">
                    <a:pos x="T10" y="T11"/>
                  </a:cxn>
                  <a:cxn ang="0">
                    <a:pos x="T12" y="T13"/>
                  </a:cxn>
                </a:cxnLst>
                <a:rect l="0" t="0" r="r" b="b"/>
                <a:pathLst>
                  <a:path w="102" h="667">
                    <a:moveTo>
                      <a:pt x="102" y="63"/>
                    </a:moveTo>
                    <a:lnTo>
                      <a:pt x="48" y="0"/>
                    </a:lnTo>
                    <a:lnTo>
                      <a:pt x="0" y="63"/>
                    </a:lnTo>
                    <a:lnTo>
                      <a:pt x="0" y="667"/>
                    </a:lnTo>
                    <a:lnTo>
                      <a:pt x="49" y="605"/>
                    </a:lnTo>
                    <a:lnTo>
                      <a:pt x="102" y="667"/>
                    </a:lnTo>
                    <a:lnTo>
                      <a:pt x="102" y="63"/>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2000" b="0" i="0" u="none" strike="noStrike" kern="0" cap="none" spc="0" normalizeH="0" baseline="0" noProof="0" dirty="0">
                  <a:ln>
                    <a:noFill/>
                  </a:ln>
                  <a:solidFill>
                    <a:prstClr val="black"/>
                  </a:solidFill>
                  <a:effectLst/>
                  <a:uLnTx/>
                  <a:uFillTx/>
                </a:endParaRPr>
              </a:p>
            </p:txBody>
          </p:sp>
          <p:sp>
            <p:nvSpPr>
              <p:cNvPr id="50" name="Oval 22"/>
              <p:cNvSpPr/>
              <p:nvPr/>
            </p:nvSpPr>
            <p:spPr>
              <a:xfrm>
                <a:off x="6019800" y="1433353"/>
                <a:ext cx="152400" cy="152400"/>
              </a:xfrm>
              <a:prstGeom prst="ellipse">
                <a:avLst/>
              </a:prstGeom>
              <a:solidFill>
                <a:srgbClr val="FEF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000" b="0" i="0" u="none" strike="noStrike" kern="0" cap="none" spc="0" normalizeH="0" baseline="0" noProof="0">
                  <a:ln>
                    <a:noFill/>
                  </a:ln>
                  <a:solidFill>
                    <a:prstClr val="white"/>
                  </a:solidFill>
                  <a:effectLst/>
                  <a:uLnTx/>
                  <a:uFillTx/>
                  <a:latin typeface="Calibri" panose="020F0702030404030204"/>
                  <a:ea typeface="+mn-ea"/>
                  <a:cs typeface="+mn-cs"/>
                </a:endParaRPr>
              </a:p>
            </p:txBody>
          </p:sp>
        </p:grpSp>
        <p:sp>
          <p:nvSpPr>
            <p:cNvPr id="42" name="Freeform 18"/>
            <p:cNvSpPr/>
            <p:nvPr/>
          </p:nvSpPr>
          <p:spPr bwMode="auto">
            <a:xfrm>
              <a:off x="4544807" y="5792679"/>
              <a:ext cx="1073150" cy="378895"/>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rgbClr val="FFC000"/>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rPr>
                <a:t>2017.1</a:t>
              </a:r>
              <a:endParaRPr kumimoji="0" lang="en-GB"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endParaRPr>
            </a:p>
          </p:txBody>
        </p:sp>
        <p:sp>
          <p:nvSpPr>
            <p:cNvPr id="43" name="Freeform 18"/>
            <p:cNvSpPr/>
            <p:nvPr/>
          </p:nvSpPr>
          <p:spPr bwMode="auto">
            <a:xfrm>
              <a:off x="6603320" y="4786298"/>
              <a:ext cx="1073150" cy="378895"/>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chemeClr val="accent4"/>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rPr>
                <a:t>2016.12</a:t>
              </a:r>
              <a:endParaRPr kumimoji="0" lang="en-GB" sz="2000" u="none" strike="noStrike" kern="0" cap="none" spc="0" normalizeH="0" baseline="0" noProof="0" dirty="0">
                <a:ln>
                  <a:noFill/>
                </a:ln>
                <a:solidFill>
                  <a:srgbClr val="FEFEFA"/>
                </a:solidFill>
                <a:effectLst/>
                <a:uLnTx/>
                <a:uFillTx/>
                <a:latin typeface="Times" panose="00000500000000020000" pitchFamily="2" charset="0"/>
                <a:ea typeface="SimSong" panose="02020300000000000000" pitchFamily="18" charset="-122"/>
              </a:endParaRPr>
            </a:p>
          </p:txBody>
        </p:sp>
        <p:grpSp>
          <p:nvGrpSpPr>
            <p:cNvPr id="44" name="Group 80"/>
            <p:cNvGrpSpPr/>
            <p:nvPr/>
          </p:nvGrpSpPr>
          <p:grpSpPr>
            <a:xfrm>
              <a:off x="708974" y="4579196"/>
              <a:ext cx="4946649" cy="707886"/>
              <a:chOff x="2298772" y="5472779"/>
              <a:chExt cx="4043780" cy="707886"/>
            </a:xfrm>
          </p:grpSpPr>
          <p:sp>
            <p:nvSpPr>
              <p:cNvPr id="47" name="Rectangle 81"/>
              <p:cNvSpPr/>
              <p:nvPr/>
            </p:nvSpPr>
            <p:spPr>
              <a:xfrm>
                <a:off x="3383688" y="5563462"/>
                <a:ext cx="2321184" cy="400110"/>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dirty="0">
                  <a:ln>
                    <a:noFill/>
                  </a:ln>
                  <a:solidFill>
                    <a:prstClr val="white">
                      <a:lumMod val="65000"/>
                    </a:prstClr>
                  </a:solidFill>
                  <a:effectLst/>
                  <a:uLnTx/>
                  <a:uFillTx/>
                  <a:latin typeface="Times" panose="00000500000000020000" pitchFamily="2" charset="0"/>
                  <a:ea typeface="SimSong" panose="02020300000000000000" pitchFamily="18" charset="-122"/>
                </a:endParaRPr>
              </a:p>
            </p:txBody>
          </p:sp>
          <p:sp>
            <p:nvSpPr>
              <p:cNvPr id="48" name="TextBox 82"/>
              <p:cNvSpPr txBox="1"/>
              <p:nvPr/>
            </p:nvSpPr>
            <p:spPr>
              <a:xfrm>
                <a:off x="2298772" y="5472779"/>
                <a:ext cx="4043780" cy="707886"/>
              </a:xfrm>
              <a:prstGeom prst="rect">
                <a:avLst/>
              </a:prstGeom>
              <a:noFill/>
            </p:spPr>
            <p:txBody>
              <a:bodyPr wrap="square" rtlCol="0">
                <a:spAutoFit/>
              </a:bodyPr>
              <a:lstStyle/>
              <a:p>
                <a:pPr lvl="0" algn="r">
                  <a:defRPr/>
                </a:pPr>
                <a:r>
                  <a:rPr lang="zh-CN" altLang="en-US" sz="2000" kern="0" dirty="0">
                    <a:solidFill>
                      <a:srgbClr val="197CC4"/>
                    </a:solidFill>
                    <a:latin typeface="Times" panose="00000500000000020000" pitchFamily="2" charset="0"/>
                    <a:ea typeface="SimSong" panose="02020300000000000000" pitchFamily="18" charset="-122"/>
                  </a:rPr>
                  <a:t>依托国家职教教育资源库项目</a:t>
                </a:r>
                <a:endParaRPr lang="en-US" altLang="zh-CN" sz="2000" kern="0" dirty="0">
                  <a:solidFill>
                    <a:srgbClr val="197CC4"/>
                  </a:solidFill>
                  <a:latin typeface="Times" panose="00000500000000020000" pitchFamily="2" charset="0"/>
                  <a:ea typeface="SimSong" panose="02020300000000000000" pitchFamily="18" charset="-122"/>
                </a:endParaRPr>
              </a:p>
              <a:p>
                <a:pPr lvl="0" algn="r">
                  <a:defRPr/>
                </a:pPr>
                <a:r>
                  <a:rPr lang="zh-CN" altLang="en-US" sz="2000" kern="0" dirty="0">
                    <a:solidFill>
                      <a:srgbClr val="197CC4"/>
                    </a:solidFill>
                    <a:latin typeface="Times" panose="00000500000000020000" pitchFamily="2" charset="0"/>
                    <a:ea typeface="SimSong" panose="02020300000000000000" pitchFamily="18" charset="-122"/>
                  </a:rPr>
                  <a:t>开展教学标准等教学资源建设</a:t>
                </a:r>
                <a:endParaRPr lang="en-US" altLang="zh-CN" sz="2000" kern="0" dirty="0">
                  <a:solidFill>
                    <a:srgbClr val="197CC4"/>
                  </a:solidFill>
                  <a:latin typeface="Times" panose="00000500000000020000" pitchFamily="2" charset="0"/>
                  <a:ea typeface="SimSong" panose="02020300000000000000" pitchFamily="18" charset="-122"/>
                </a:endParaRPr>
              </a:p>
            </p:txBody>
          </p:sp>
        </p:grpSp>
        <p:sp>
          <p:nvSpPr>
            <p:cNvPr id="45" name="TextBox 89"/>
            <p:cNvSpPr txBox="1"/>
            <p:nvPr/>
          </p:nvSpPr>
          <p:spPr>
            <a:xfrm>
              <a:off x="6508109" y="5771251"/>
              <a:ext cx="4052899" cy="400110"/>
            </a:xfrm>
            <a:prstGeom prst="rect">
              <a:avLst/>
            </a:prstGeom>
            <a:noFill/>
          </p:spPr>
          <p:txBody>
            <a:bodyPr wrap="square" rtlCol="0">
              <a:spAutoFit/>
            </a:bodyPr>
            <a:lstStyle/>
            <a:p>
              <a:pPr lvl="0">
                <a:defRPr/>
              </a:pPr>
              <a:r>
                <a:rPr lang="zh-CN" altLang="en-US" sz="2000" dirty="0">
                  <a:solidFill>
                    <a:srgbClr val="FFC100"/>
                  </a:solidFill>
                  <a:latin typeface="Times" panose="00000500000000020000" pitchFamily="2" charset="0"/>
                  <a:ea typeface="SimSong" panose="02020300000000000000" pitchFamily="18" charset="-122"/>
                </a:rPr>
                <a:t>职业教育农业装备应用探索</a:t>
              </a:r>
              <a:endParaRPr lang="en-US" altLang="zh-CN" sz="2000" dirty="0">
                <a:solidFill>
                  <a:srgbClr val="FFC100"/>
                </a:solidFill>
                <a:latin typeface="Times" panose="00000500000000020000" pitchFamily="2" charset="0"/>
                <a:ea typeface="SimSong" panose="02020300000000000000" pitchFamily="18" charset="-122"/>
              </a:endParaRPr>
            </a:p>
          </p:txBody>
        </p:sp>
        <p:sp>
          <p:nvSpPr>
            <p:cNvPr id="46" name="Oval 20"/>
            <p:cNvSpPr/>
            <p:nvPr/>
          </p:nvSpPr>
          <p:spPr>
            <a:xfrm>
              <a:off x="5969000" y="5846717"/>
              <a:ext cx="152400" cy="152400"/>
            </a:xfrm>
            <a:prstGeom prst="ellipse">
              <a:avLst/>
            </a:prstGeom>
            <a:solidFill>
              <a:srgbClr val="FEF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000" u="none" strike="noStrike" kern="0" cap="none" spc="0" normalizeH="0" baseline="0" noProof="0">
                <a:ln>
                  <a:noFill/>
                </a:ln>
                <a:solidFill>
                  <a:prstClr val="white"/>
                </a:solidFill>
                <a:effectLst/>
                <a:uLnTx/>
                <a:uFillTx/>
                <a:latin typeface="Times" panose="00000500000000020000" pitchFamily="2" charset="0"/>
                <a:ea typeface="SimSong" panose="02020300000000000000" pitchFamily="18" charset="-122"/>
              </a:endParaRPr>
            </a:p>
          </p:txBody>
        </p:sp>
      </p:grpSp>
    </p:spTree>
  </p:cSld>
  <p:clrMapOvr>
    <a:masterClrMapping/>
  </p:clrMapOvr>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p="http://schemas.openxmlformats.org/presentationml/2006/main">
  <p:tag name="KSO_WM_UNIT_TABLE_BEAUTIFY" val="smartTable{a04e914f-fd44-4f4e-9e37-2d2807e20bc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3828</Words>
  <Application>WPS 文字</Application>
  <PresentationFormat>自定义</PresentationFormat>
  <Paragraphs>365</Paragraphs>
  <Slides>21</Slides>
  <Notes>0</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21</vt:i4>
      </vt:variant>
    </vt:vector>
  </HeadingPairs>
  <TitlesOfParts>
    <vt:vector size="46" baseType="lpstr">
      <vt:lpstr>Arial</vt:lpstr>
      <vt:lpstr>方正书宋_GBK</vt:lpstr>
      <vt:lpstr>Wingdings</vt:lpstr>
      <vt:lpstr>Arial Unicode MS</vt:lpstr>
      <vt:lpstr>微软雅黑</vt:lpstr>
      <vt:lpstr>Aharoni</vt:lpstr>
      <vt:lpstr>宋体-简</vt:lpstr>
      <vt:lpstr>华康俪金黑W8(P)</vt:lpstr>
      <vt:lpstr>苹方-简</vt:lpstr>
      <vt:lpstr>仿宋_GB2312</vt:lpstr>
      <vt:lpstr>Times New Roman</vt:lpstr>
      <vt:lpstr>宋体</vt:lpstr>
      <vt:lpstr>方正粗倩简体</vt:lpstr>
      <vt:lpstr>华文细黑</vt:lpstr>
      <vt:lpstr>华康俪金黑W8(P)</vt:lpstr>
      <vt:lpstr>Arial</vt:lpstr>
      <vt:lpstr>方正仿宋_GBK</vt:lpstr>
      <vt:lpstr>Calibri</vt:lpstr>
      <vt:lpstr>Times</vt:lpstr>
      <vt:lpstr>SimSong</vt:lpstr>
      <vt:lpstr>冬青黑体简体中文</vt:lpstr>
      <vt:lpstr>Calibri</vt:lpstr>
      <vt:lpstr>Wingdings 2</vt:lpstr>
      <vt:lpstr>黑体-简</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jier</dc:creator>
  <cp:lastModifiedBy>zc</cp:lastModifiedBy>
  <cp:revision>348</cp:revision>
  <dcterms:created xsi:type="dcterms:W3CDTF">2021-09-23T06:12:26Z</dcterms:created>
  <dcterms:modified xsi:type="dcterms:W3CDTF">2021-09-23T06:12:26Z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2052-3.4.2.5348</vt:lpwstr>
  </property>
  <property fmtid="{D5CDD505-2E9C-101B-9397-08002B2CF9AE}" pid="3" name="KSORubyTemplateID">
    <vt:lpwstr>2</vt:lpwstr>
  </property>
  <property fmtid="{D5CDD505-2E9C-101B-9397-08002B2CF9AE}" pid="4" name="ICV">
    <vt:lpwstr>7A7708CA61554883A52E52B52A35BC03</vt:lpwstr>
  </property>
</Properties>
</file>