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1189950" cy="266192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3000432" y="6077811"/>
            <a:ext cx="15031719" cy="8892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9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公司介绍</a:t>
            </a:r>
            <a:endParaRPr lang="en-US" altLang="en-US" sz="29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10"/>
              </a:spcBef>
            </a:pPr>
            <a:r>
              <a:rPr sz="3000" kern="0" spc="-30" dirty="0">
                <a:solidFill>
                  <a:srgbClr val="349AE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阿为特集团</a:t>
            </a:r>
            <a:endParaRPr lang="en-US" altLang="en-US" sz="3000" dirty="0"/>
          </a:p>
          <a:p>
            <a:pPr marL="12700" algn="l" rtl="0" eaLnBrk="0">
              <a:lnSpc>
                <a:spcPct val="101000"/>
              </a:lnSpc>
              <a:spcBef>
                <a:spcPts val="475"/>
              </a:spcBef>
            </a:pPr>
            <a:r>
              <a:rPr sz="3200" kern="0" spc="-1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——创建于2010年初，主要从事精密机械零部件的设计、制造以及销售，是一家</a:t>
            </a:r>
            <a:r>
              <a:rPr sz="3200" kern="0" spc="-1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具备零部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1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件精密制造能力及先进的供应链管理体系的现代制造服务型企业。产品主要应用于航空航</a:t>
            </a: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200" kern="0" spc="-2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天、医疗器械、科学仪器、半导体设备、工业自动化设备等等。</a:t>
            </a:r>
            <a:endParaRPr lang="en-US" altLang="en-US" sz="32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r" rtl="0" eaLnBrk="0">
              <a:lnSpc>
                <a:spcPct val="86000"/>
              </a:lnSpc>
              <a:spcBef>
                <a:spcPts val="905"/>
              </a:spcBef>
            </a:pPr>
            <a:r>
              <a:rPr sz="30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公司技术团队实力雄厚，</a:t>
            </a:r>
            <a:r>
              <a:rPr sz="3000" kern="0" spc="-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kern="0" spc="-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2023年获得“国家级专精特新小巨人称号”。</a:t>
            </a:r>
            <a:r>
              <a:rPr sz="3000" kern="0" spc="3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kern="0" spc="-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员工45%以上</a:t>
            </a:r>
            <a:endParaRPr lang="en-US" altLang="en-US" sz="3000" dirty="0"/>
          </a:p>
          <a:p>
            <a:pPr marL="12700" algn="l" rtl="0" eaLnBrk="0">
              <a:lnSpc>
                <a:spcPct val="113000"/>
              </a:lnSpc>
              <a:spcBef>
                <a:spcPts val="120"/>
              </a:spcBef>
            </a:pPr>
            <a:r>
              <a:rPr sz="30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具有大专以上学历，专业工程人员均具有多年的实践经验和过硬的技术本领，</a:t>
            </a:r>
            <a:r>
              <a:rPr sz="30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kern="0" spc="-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20多项技术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成果获得国家实用新型专利及发明专利证书，并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获得“上海市高新技术企业”称号。公司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建立完善的企业技能人才培养管理制度，重视人才培养及职业规划、人才队伍不断发展壮</a:t>
            </a:r>
            <a:r>
              <a:rPr sz="3000" kern="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-1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大。</a:t>
            </a:r>
            <a:endParaRPr lang="en-US" altLang="en-US" sz="30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838200" algn="l" rtl="0" eaLnBrk="0">
              <a:lnSpc>
                <a:spcPct val="86000"/>
              </a:lnSpc>
              <a:spcBef>
                <a:spcPts val="910"/>
              </a:spcBef>
            </a:pP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公司设备先进，拥有进口的龙门加工中心、五轴加工中心、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四轴加工中心、车铣复合</a:t>
            </a:r>
            <a:endParaRPr lang="en-US" altLang="en-US" sz="3000" dirty="0"/>
          </a:p>
          <a:p>
            <a:pPr marL="12700" algn="l" rtl="0" eaLnBrk="0">
              <a:lnSpc>
                <a:spcPct val="117000"/>
              </a:lnSpc>
              <a:spcBef>
                <a:spcPts val="25"/>
              </a:spcBef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中心、纵切车床等120多台设备；并且拥有德国进口的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Zeiss  G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美国的海克司康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Classic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575三坐标测量仪3台。</a:t>
            </a:r>
            <a:endParaRPr lang="en-US" altLang="en-US" sz="3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700" dirty="0"/>
          </a:p>
          <a:p>
            <a:pPr marL="12700" algn="l" rtl="0" eaLnBrk="0">
              <a:lnSpc>
                <a:spcPts val="4155"/>
              </a:lnSpc>
              <a:spcBef>
                <a:spcPts val="5"/>
              </a:spcBef>
            </a:pP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更多信息请查询</a:t>
            </a:r>
            <a:r>
              <a:rPr sz="3000" kern="0" spc="0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3000" kern="0" spc="20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3000" kern="0" spc="0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ahwit</a:t>
            </a:r>
            <a:r>
              <a:rPr sz="3000" kern="0" spc="20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3000" kern="0" spc="0" dirty="0">
                <a:solidFill>
                  <a:srgbClr val="0000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endParaRPr lang="en-US" altLang="en-US" sz="3000" dirty="0"/>
          </a:p>
        </p:txBody>
      </p:sp>
      <p:sp>
        <p:nvSpPr>
          <p:cNvPr id="4" name="textbox 4"/>
          <p:cNvSpPr/>
          <p:nvPr/>
        </p:nvSpPr>
        <p:spPr>
          <a:xfrm>
            <a:off x="3000433" y="16193391"/>
            <a:ext cx="15005050" cy="3395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7000"/>
              </a:lnSpc>
            </a:pPr>
            <a:r>
              <a:rPr sz="3000" b="1" u="sng" kern="0" spc="-100" dirty="0">
                <a:solidFill>
                  <a:srgbClr val="0780D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阿为特精密机械(常熟)有限公司</a:t>
            </a:r>
            <a:endParaRPr lang="en-US" altLang="en-US" sz="3000" dirty="0"/>
          </a:p>
          <a:p>
            <a:pPr algn="l" rtl="0" eaLnBrk="0">
              <a:lnSpc>
                <a:spcPct val="181000"/>
              </a:lnSpc>
            </a:pPr>
            <a:endParaRPr lang="en-US" altLang="en-US" sz="1000" dirty="0"/>
          </a:p>
          <a:p>
            <a:pPr marL="838200" algn="l" rtl="0" eaLnBrk="0">
              <a:lnSpc>
                <a:spcPct val="86000"/>
              </a:lnSpc>
              <a:spcBef>
                <a:spcPts val="900"/>
              </a:spcBef>
            </a:pPr>
            <a:r>
              <a:rPr sz="3000" kern="0" spc="1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阿为特精密机械(常熟)有限公司创建于2018年，位于江苏省苏州常熟高新技术开</a:t>
            </a:r>
            <a:endParaRPr lang="en-US" altLang="en-US" sz="3000" dirty="0"/>
          </a:p>
          <a:p>
            <a:pPr marL="12700" algn="l" rtl="0" eaLnBrk="0">
              <a:lnSpc>
                <a:spcPct val="156000"/>
              </a:lnSpc>
              <a:spcBef>
                <a:spcPts val="30"/>
              </a:spcBef>
            </a:pP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发区。公司主要从事精密机械零部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件的设计、制造，高级别组件装配，是一家具备精密制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造能力及先进供应链管理体系的现代制造服务型企业。产品主要应用于航空航天、汽车、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-1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高铁、工业自动化设备、</a:t>
            </a:r>
            <a:r>
              <a:rPr sz="3000" kern="0" spc="-1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3000" kern="0" spc="-1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医疗器械、科学仪器、半导体设备等领域。</a:t>
            </a:r>
            <a:endParaRPr lang="en-US" altLang="en-US" sz="30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92386" y="2711570"/>
            <a:ext cx="1987497" cy="1542842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8088460" y="4743222"/>
            <a:ext cx="5093970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4400" b="1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阿</a:t>
            </a:r>
            <a:r>
              <a:rPr sz="44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为特集团招聘简章</a:t>
            </a:r>
            <a:endParaRPr lang="en-US" altLang="en-US" sz="44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86505" y="15217837"/>
            <a:ext cx="2844741" cy="6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49509" y="11753756"/>
            <a:ext cx="11036422" cy="7410642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2981326" y="2923381"/>
            <a:ext cx="9897109" cy="789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7000"/>
              </a:lnSpc>
            </a:pPr>
            <a:r>
              <a:rPr sz="3000" b="1" u="sng" kern="0" spc="-50" dirty="0">
                <a:solidFill>
                  <a:srgbClr val="0A81DD">
                    <a:alpha val="100000"/>
                  </a:srgbClr>
                </a:solidFill>
                <a:uFill>
                  <a:solidFill>
                    <a:srgbClr val="0000FF"/>
                  </a:solidFill>
                </a:u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薪资福利待遇</a:t>
            </a:r>
            <a:endParaRPr lang="en-US" altLang="en-US" sz="3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10"/>
              </a:spcBef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1、行业极具竞争力的薪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</a:t>
            </a:r>
            <a:endParaRPr lang="en-US" altLang="en-US" sz="30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3000"/>
              </a:lnSpc>
              <a:spcBef>
                <a:spcPts val="900"/>
              </a:spcBef>
            </a:pPr>
            <a:r>
              <a:rPr sz="3000" kern="0" spc="-2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提供薪资晋升保障，</a:t>
            </a:r>
            <a:r>
              <a:rPr sz="3000" kern="0" spc="-2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竞争性的薪资水准，</a:t>
            </a:r>
            <a:r>
              <a:rPr sz="3000" kern="0" spc="-2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3000" kern="0" spc="-2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合理之薪资组成。</a:t>
            </a:r>
            <a:endParaRPr lang="en-US" altLang="en-US" sz="3000" dirty="0"/>
          </a:p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05"/>
              </a:spcBef>
            </a:pPr>
            <a:r>
              <a:rPr sz="3000" kern="0" spc="-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sz="3000" kern="0" spc="-7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-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完善的福利保障待遇</a:t>
            </a:r>
            <a:endParaRPr lang="en-US" altLang="en-US" sz="3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05"/>
              </a:spcBef>
            </a:pPr>
            <a:r>
              <a:rPr sz="3000" kern="0" spc="-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享受“五险一金”、</a:t>
            </a:r>
            <a:r>
              <a:rPr sz="3000" kern="0" spc="6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-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补充商业保险、</a:t>
            </a:r>
            <a:r>
              <a:rPr sz="3000" kern="0" spc="4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kern="0" spc="-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带薪年</a:t>
            </a:r>
            <a:r>
              <a:rPr sz="3000" kern="0" spc="-2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休假</a:t>
            </a:r>
            <a:endParaRPr lang="en-US" altLang="en-US" sz="30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17780" algn="l" rtl="0" eaLnBrk="0">
              <a:lnSpc>
                <a:spcPct val="97000"/>
              </a:lnSpc>
              <a:spcBef>
                <a:spcPts val="905"/>
              </a:spcBef>
            </a:pPr>
            <a:r>
              <a:rPr sz="3000" b="1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年度旅游及年度体检</a:t>
            </a:r>
            <a:endParaRPr lang="en-US" altLang="en-US" sz="3000" dirty="0"/>
          </a:p>
          <a:p>
            <a:pPr algn="l" rtl="0" eaLnBrk="0">
              <a:lnSpc>
                <a:spcPct val="187000"/>
              </a:lnSpc>
            </a:pPr>
            <a:endParaRPr lang="en-US" altLang="en-US" sz="1000" dirty="0"/>
          </a:p>
          <a:p>
            <a:pPr marL="17780" algn="l" rtl="0" eaLnBrk="0">
              <a:lnSpc>
                <a:spcPct val="86000"/>
              </a:lnSpc>
              <a:spcBef>
                <a:spcPts val="910"/>
              </a:spcBef>
            </a:pPr>
            <a:r>
              <a:rPr sz="3000" b="1" kern="0" spc="-2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过节福利、</a:t>
            </a:r>
            <a:r>
              <a:rPr sz="3000" kern="0" spc="3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b="1" kern="0" spc="-2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生日福利、高温补贴</a:t>
            </a:r>
            <a:endParaRPr lang="en-US" altLang="en-US" sz="3000" dirty="0"/>
          </a:p>
          <a:p>
            <a:pPr marL="17780" algn="l" rtl="0" eaLnBrk="0">
              <a:lnSpc>
                <a:spcPts val="6385"/>
              </a:lnSpc>
            </a:pP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夜班津贴、师徒带教津贴</a:t>
            </a:r>
            <a:endParaRPr lang="en-US" altLang="en-US" sz="3000" dirty="0"/>
          </a:p>
          <a:p>
            <a:pPr algn="l" rtl="0" eaLnBrk="0">
              <a:lnSpc>
                <a:spcPct val="196000"/>
              </a:lnSpc>
            </a:pPr>
            <a:endParaRPr lang="en-US" altLang="en-US" sz="1000" dirty="0"/>
          </a:p>
          <a:p>
            <a:pPr marL="17780" algn="l" rtl="0" eaLnBrk="0">
              <a:lnSpc>
                <a:spcPct val="98000"/>
              </a:lnSpc>
              <a:spcBef>
                <a:spcPts val="905"/>
              </a:spcBef>
            </a:pPr>
            <a:r>
              <a:rPr sz="3000" b="1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年终奖金、留任奖金</a:t>
            </a:r>
            <a:endParaRPr lang="en-US" altLang="en-US" sz="3000" dirty="0"/>
          </a:p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700" dirty="0"/>
          </a:p>
          <a:p>
            <a:pPr marL="17780" algn="l" rtl="0" eaLnBrk="0">
              <a:lnSpc>
                <a:spcPct val="97000"/>
              </a:lnSpc>
              <a:spcBef>
                <a:spcPts val="5"/>
              </a:spcBef>
            </a:pPr>
            <a:r>
              <a:rPr sz="3000" b="1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提供免费工作餐和宿舍</a:t>
            </a:r>
            <a:endParaRPr lang="en-US" altLang="en-US" sz="3000" dirty="0"/>
          </a:p>
        </p:txBody>
      </p:sp>
      <p:sp>
        <p:nvSpPr>
          <p:cNvPr id="16" name="textbox 16"/>
          <p:cNvSpPr/>
          <p:nvPr/>
        </p:nvSpPr>
        <p:spPr>
          <a:xfrm>
            <a:off x="2981326" y="19813531"/>
            <a:ext cx="1574164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厂区全貌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98818" y="2343021"/>
            <a:ext cx="11728425" cy="84710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65467" y="11563381"/>
            <a:ext cx="11239361" cy="8737485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2558236" y="20976690"/>
            <a:ext cx="1534794" cy="478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3100" b="1" kern="0" spc="-1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车间</a:t>
            </a:r>
            <a:r>
              <a:rPr sz="3100" b="1" kern="0" spc="-1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</a:t>
            </a:r>
            <a:r>
              <a:rPr sz="3100" b="1" kern="0" spc="-1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境</a:t>
            </a:r>
            <a:endParaRPr lang="en-US" altLang="en-US" sz="3100" dirty="0"/>
          </a:p>
        </p:txBody>
      </p:sp>
      <p:sp>
        <p:nvSpPr>
          <p:cNvPr id="24" name="textbox 24"/>
          <p:cNvSpPr/>
          <p:nvPr/>
        </p:nvSpPr>
        <p:spPr>
          <a:xfrm>
            <a:off x="3149688" y="10904004"/>
            <a:ext cx="1506855" cy="4552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9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公司环境</a:t>
            </a:r>
            <a:endParaRPr lang="en-US" altLang="en-US" sz="2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11493" y="12134815"/>
            <a:ext cx="14141374" cy="105473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30599" y="2762293"/>
            <a:ext cx="10921980" cy="8147017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3082011" y="11388901"/>
            <a:ext cx="6922134" cy="4521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000" b="1" kern="0" spc="-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员工餐厅，提供2餐</a:t>
            </a:r>
            <a:r>
              <a:rPr sz="3000" b="1" kern="0" spc="-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，早餐不提供，有食堂</a:t>
            </a:r>
            <a:endParaRPr lang="en-US" altLang="en-US" sz="3000" dirty="0"/>
          </a:p>
        </p:txBody>
      </p:sp>
      <p:sp>
        <p:nvSpPr>
          <p:cNvPr id="32" name="textbox 32"/>
          <p:cNvSpPr/>
          <p:nvPr/>
        </p:nvSpPr>
        <p:spPr>
          <a:xfrm>
            <a:off x="3082202" y="23159253"/>
            <a:ext cx="3167379" cy="468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000" b="1" kern="0" spc="2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员工宿舍(4人间)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17796" y="3606742"/>
            <a:ext cx="11087048" cy="827420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24099" y="13068219"/>
            <a:ext cx="10553830" cy="7886775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3057556" y="21413725"/>
            <a:ext cx="1895475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0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生日会活动</a:t>
            </a:r>
            <a:endParaRPr lang="en-US" altLang="en-US" sz="3000" dirty="0"/>
          </a:p>
        </p:txBody>
      </p:sp>
      <p:sp>
        <p:nvSpPr>
          <p:cNvPr id="40" name="textbox 40"/>
          <p:cNvSpPr/>
          <p:nvPr/>
        </p:nvSpPr>
        <p:spPr>
          <a:xfrm>
            <a:off x="3019342" y="12314189"/>
            <a:ext cx="154686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爬山活动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38452" y="2673232"/>
            <a:ext cx="10756895" cy="7683495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30446" y="11290427"/>
            <a:ext cx="10496702" cy="7607217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2917746" y="10854560"/>
            <a:ext cx="1511935" cy="465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3000" kern="0" spc="-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技能比赛</a:t>
            </a:r>
            <a:endParaRPr lang="en-US" altLang="en-US" sz="3000" dirty="0"/>
          </a:p>
        </p:txBody>
      </p:sp>
      <p:sp>
        <p:nvSpPr>
          <p:cNvPr id="48" name="textbox 48"/>
          <p:cNvSpPr/>
          <p:nvPr/>
        </p:nvSpPr>
        <p:spPr>
          <a:xfrm>
            <a:off x="3266068" y="19377186"/>
            <a:ext cx="1501139" cy="465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3000" b="1" kern="0" spc="-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篮球比赛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3019342" y="8907853"/>
            <a:ext cx="14987269" cy="4782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algn="r" rtl="0" eaLnBrk="0">
              <a:lnSpc>
                <a:spcPct val="84000"/>
              </a:lnSpc>
            </a:pPr>
            <a:r>
              <a:rPr sz="3900" b="1" kern="0" spc="-2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本公司单位承诺，</a:t>
            </a:r>
            <a:r>
              <a:rPr sz="3900" b="1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与劳动者依法签订劳动合同，</a:t>
            </a:r>
            <a:r>
              <a:rPr sz="39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3900" b="1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依法缴纳社会保</a:t>
            </a:r>
            <a:r>
              <a:rPr sz="3900" b="1" kern="0" spc="-1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险</a:t>
            </a:r>
            <a:endParaRPr lang="en-US" altLang="en-US" sz="3900" dirty="0"/>
          </a:p>
          <a:p>
            <a:pPr marL="19050" algn="l" rtl="0" eaLnBrk="0">
              <a:lnSpc>
                <a:spcPct val="135000"/>
              </a:lnSpc>
              <a:spcBef>
                <a:spcPts val="15"/>
              </a:spcBef>
            </a:pPr>
            <a:r>
              <a:rPr sz="3900" b="1" kern="0" spc="-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和住房公积金，</a:t>
            </a:r>
            <a:r>
              <a:rPr sz="3900" kern="0" spc="-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3900" b="1" kern="0" spc="-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依法支付工资，并做好入职体检等职业卫生管理，</a:t>
            </a:r>
            <a:r>
              <a:rPr sz="3900" kern="0" spc="-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3900" b="1" kern="0" spc="-3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做好</a:t>
            </a:r>
            <a:r>
              <a:rPr sz="39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b="1" kern="0" spc="-1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三级安全教育等安全生产管理。</a:t>
            </a:r>
            <a:endParaRPr lang="en-US" altLang="en-US" sz="39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910"/>
              </a:spcBef>
            </a:pPr>
            <a:r>
              <a:rPr sz="3000" kern="0" spc="-4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常熟公司：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江苏省常熟市高新技术产业开发区久隆路56号</a:t>
            </a:r>
            <a:endParaRPr lang="en-US" altLang="en-US" sz="3000" dirty="0"/>
          </a:p>
          <a:p>
            <a:pPr marL="12700" algn="l" rtl="0" eaLnBrk="0">
              <a:lnSpc>
                <a:spcPct val="97000"/>
              </a:lnSpc>
              <a:spcBef>
                <a:spcPts val="30"/>
              </a:spcBef>
            </a:pP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联系黄经理：17788924461</a:t>
            </a:r>
            <a:endParaRPr lang="en-US" altLang="en-US" sz="3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600" dirty="0"/>
          </a:p>
          <a:p>
            <a:pPr marL="1382395" algn="l" rtl="0" eaLnBrk="0">
              <a:lnSpc>
                <a:spcPct val="97000"/>
              </a:lnSpc>
              <a:spcBef>
                <a:spcPts val="5"/>
              </a:spcBef>
            </a:pPr>
            <a:r>
              <a:rPr sz="2700" b="1" kern="0" spc="-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群聊：阿为特招聘</a:t>
            </a:r>
            <a:endParaRPr lang="en-US" altLang="en-US" sz="2700" dirty="0"/>
          </a:p>
        </p:txBody>
      </p:sp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3041671" y="3819456"/>
          <a:ext cx="14528800" cy="4457700"/>
        </p:xfrm>
        <a:graphic>
          <a:graphicData uri="http://schemas.openxmlformats.org/drawingml/2006/table">
            <a:tbl>
              <a:tblPr/>
              <a:tblGrid>
                <a:gridCol w="3292475"/>
                <a:gridCol w="1225550"/>
                <a:gridCol w="2279650"/>
                <a:gridCol w="5924550"/>
                <a:gridCol w="1806575"/>
              </a:tblGrid>
              <a:tr h="790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02970" algn="l" rtl="0" eaLnBrk="0">
                        <a:lnSpc>
                          <a:spcPct val="97000"/>
                        </a:lnSpc>
                      </a:pP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招聘岗位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60045" algn="l" rtl="0" eaLnBrk="0">
                        <a:lnSpc>
                          <a:spcPct val="96000"/>
                        </a:lnSpc>
                      </a:pPr>
                      <a:r>
                        <a:rPr sz="27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人数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39395" algn="l" rtl="0" eaLnBrk="0">
                        <a:lnSpc>
                          <a:spcPct val="96000"/>
                        </a:lnSpc>
                      </a:pP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薪资待遇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258695" algn="l" rtl="0" eaLnBrk="0">
                        <a:lnSpc>
                          <a:spcPct val="97000"/>
                        </a:lnSpc>
                      </a:pP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所需专业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</a:pPr>
                      <a:endParaRPr lang="en-US" altLang="en-US" sz="1000" dirty="0"/>
                    </a:p>
                    <a:p>
                      <a:pPr marL="5568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7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学历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67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550670" indent="-7937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加工中心/车床</a:t>
                      </a:r>
                      <a:r>
                        <a:rPr sz="2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27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技术员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709295" algn="l" rtl="0" eaLnBrk="0">
                        <a:lnSpc>
                          <a:spcPct val="79000"/>
                        </a:lnSpc>
                      </a:pPr>
                      <a:r>
                        <a:rPr sz="27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97510" algn="l" rtl="0" eaLnBrk="0">
                        <a:lnSpc>
                          <a:spcPct val="78000"/>
                        </a:lnSpc>
                      </a:pPr>
                      <a:r>
                        <a:rPr sz="2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6500-7000</a:t>
                      </a:r>
                      <a:endParaRPr lang="en-US" altLang="en-US" sz="2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58495" indent="348615" algn="r" rtl="0" eaLnBrk="0">
                        <a:lnSpc>
                          <a:spcPct val="101000"/>
                        </a:lnSpc>
                        <a:tabLst>
                          <a:tab pos="943610" algn="l"/>
                          <a:tab pos="1007110" algn="l"/>
                        </a:tabLst>
                      </a:pP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数控、模具、机电等理工科专业</a:t>
                      </a: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27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,两班倒早上8:00到晚上20:0</a:t>
                      </a:r>
                      <a:r>
                        <a:rPr sz="27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0,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27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加班按3.5小时计算，</a:t>
                      </a:r>
                      <a:r>
                        <a:rPr sz="27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两周倒一次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2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27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,底薪3000元+全勤100元+夜班津</a:t>
                      </a:r>
                      <a:r>
                        <a:rPr sz="2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2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	</a:t>
                      </a:r>
                      <a:r>
                        <a:rPr sz="27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贴30元每天，月休四天，按</a:t>
                      </a: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劳动</a:t>
                      </a: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法加班平时1.5倍，周未2倍，国定</a:t>
                      </a:r>
                      <a:endParaRPr lang="en-US" altLang="en-US" sz="2700" dirty="0"/>
                    </a:p>
                    <a:p>
                      <a:pPr marL="1325245" algn="l" rtl="0" eaLnBrk="0">
                        <a:lnSpc>
                          <a:spcPct val="96000"/>
                        </a:lnSpc>
                        <a:spcBef>
                          <a:spcPts val="120"/>
                        </a:spcBef>
                      </a:pPr>
                      <a:r>
                        <a:rPr sz="27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3倍，满三个月后加绩效奖</a:t>
                      </a:r>
                      <a:endParaRPr lang="en-US" altLang="en-US" sz="2700" dirty="0"/>
                    </a:p>
                    <a:p>
                      <a:pPr marL="2379345" algn="l" rtl="0" eaLnBrk="0">
                        <a:lnSpc>
                          <a:spcPct val="89000"/>
                        </a:lnSpc>
                        <a:spcBef>
                          <a:spcPts val="50"/>
                        </a:spcBef>
                      </a:pPr>
                      <a:r>
                        <a:rPr sz="27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200-500元。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07645" indent="-177800" algn="l" rtl="0" eaLnBrk="0">
                        <a:lnSpc>
                          <a:spcPct val="98000"/>
                        </a:lnSpc>
                      </a:pPr>
                      <a:r>
                        <a:rPr sz="27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中专或大专</a:t>
                      </a:r>
                      <a:r>
                        <a:rPr sz="2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7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以上学历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6"/>
          <p:cNvSpPr/>
          <p:nvPr/>
        </p:nvSpPr>
        <p:spPr>
          <a:xfrm>
            <a:off x="3024800" y="3096083"/>
            <a:ext cx="3828415" cy="4718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招聘岗位、专业及人数</a:t>
            </a:r>
            <a:endParaRPr lang="en-US" altLang="en-US" sz="3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14013180"/>
            <a:ext cx="2133600" cy="2390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JjOTQxYzhjODMyMDAzZmE0MDJkMWFkNmJlNDkwYT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WPS 演示</Application>
  <PresentationFormat/>
  <Paragraphs>150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黑体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缘乡</cp:lastModifiedBy>
  <cp:revision>2</cp:revision>
  <dcterms:created xsi:type="dcterms:W3CDTF">2024-05-15T08:49:53Z</dcterms:created>
  <dcterms:modified xsi:type="dcterms:W3CDTF">2024-05-15T08:50:15Z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2024-05-15T16:49:00Z</vt:filetime>
  </property>
  <property fmtid="{D5CDD505-2E9C-101B-9397-08002B2CF9AE}" pid="4" name="UsrData">
    <vt:lpwstr>664476efb90ccf001f5cba8dwl</vt:lpwstr>
  </property>
  <property fmtid="{D5CDD505-2E9C-101B-9397-08002B2CF9AE}" pid="5" name="ICV">
    <vt:lpwstr>1BBDA82996D649FA8FAD8C6130846406_13</vt:lpwstr>
  </property>
  <property fmtid="{D5CDD505-2E9C-101B-9397-08002B2CF9AE}" pid="6" name="KSOProductBuildVer">
    <vt:lpwstr>2052-12.1.0.16729</vt:lpwstr>
  </property>
</Properties>
</file>