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6408" y="192749"/>
            <a:ext cx="6929415" cy="463860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1109980" y="551179"/>
            <a:ext cx="1326514" cy="419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800" kern="0" spc="120" dirty="0">
                <a:solidFill>
                  <a:srgbClr val="04317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休闲设施</a:t>
            </a:r>
            <a:endParaRPr lang="en-US" altLang="en-US" sz="18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20320" algn="l" rtl="0" eaLnBrk="0">
              <a:lnSpc>
                <a:spcPct val="83000"/>
              </a:lnSpc>
              <a:spcBef>
                <a:spcPts val="0"/>
              </a:spcBef>
            </a:pP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salary</a:t>
            </a:r>
            <a:r>
              <a:rPr sz="800" kern="0" spc="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120" dirty="0">
                <a:solidFill>
                  <a:srgbClr val="8C8C8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</a:t>
            </a: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trea</a:t>
            </a:r>
            <a:r>
              <a:rPr sz="800" kern="0" spc="11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tment</a:t>
            </a:r>
            <a:endParaRPr lang="en-US" altLang="en-US" sz="800" dirty="0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17831" y="623089"/>
            <a:ext cx="538756" cy="149042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68732" y="623089"/>
            <a:ext cx="91716" cy="1490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1117600" y="551179"/>
            <a:ext cx="1318894" cy="419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700" kern="0" spc="200" dirty="0">
                <a:solidFill>
                  <a:srgbClr val="0126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薪资构成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83000"/>
              </a:lnSpc>
              <a:spcBef>
                <a:spcPts val="0"/>
              </a:spcBef>
            </a:pP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salary</a:t>
            </a:r>
            <a:r>
              <a:rPr sz="800" kern="0" spc="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120" dirty="0">
                <a:solidFill>
                  <a:srgbClr val="8C8C8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</a:t>
            </a: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trea</a:t>
            </a:r>
            <a:r>
              <a:rPr sz="800" kern="0" spc="11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tment</a:t>
            </a:r>
            <a:endParaRPr lang="en-US" altLang="en-US" sz="800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68732" y="623089"/>
            <a:ext cx="687854" cy="14904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29" y="1089786"/>
            <a:ext cx="6636181" cy="3894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31875" y="1139190"/>
            <a:ext cx="7592617" cy="3424554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1632635" y="1274546"/>
            <a:ext cx="5055234" cy="3251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27940" algn="l" rtl="0" eaLnBrk="0">
              <a:lnSpc>
                <a:spcPct val="97000"/>
              </a:lnSpc>
            </a:pPr>
            <a:r>
              <a:rPr sz="1600"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</a:t>
            </a:r>
            <a:r>
              <a:rPr sz="16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</a:t>
            </a:r>
            <a:endParaRPr lang="en-US" altLang="en-US" sz="1600" dirty="0"/>
          </a:p>
          <a:p>
            <a:pPr marL="12700" algn="l" rtl="0" eaLnBrk="0">
              <a:lnSpc>
                <a:spcPct val="97000"/>
              </a:lnSpc>
              <a:spcBef>
                <a:spcPts val="365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星期一、四：11H</a:t>
            </a:r>
            <a:endParaRPr lang="en-US" altLang="en-US" sz="1600" dirty="0"/>
          </a:p>
          <a:p>
            <a:pPr algn="r" rtl="0" eaLnBrk="0">
              <a:lnSpc>
                <a:spcPct val="84000"/>
              </a:lnSpc>
              <a:spcBef>
                <a:spcPts val="200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8:00-12:00   13:30-17:30</a:t>
            </a:r>
            <a:r>
              <a:rPr sz="16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18:15-21:15</a:t>
            </a:r>
            <a:endParaRPr lang="en-US" altLang="en-US" sz="1600" dirty="0"/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星期二：10H</a:t>
            </a:r>
            <a:endParaRPr lang="en-US" altLang="en-US" sz="1600" dirty="0"/>
          </a:p>
          <a:p>
            <a:pPr algn="r" rtl="0" eaLnBrk="0">
              <a:lnSpc>
                <a:spcPct val="84000"/>
              </a:lnSpc>
              <a:spcBef>
                <a:spcPts val="200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8:00-12:00   13:30-17:30</a:t>
            </a:r>
            <a:r>
              <a:rPr sz="16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18:15-20:15</a:t>
            </a:r>
            <a:endParaRPr lang="en-US" altLang="en-US" sz="1600" dirty="0"/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星期三、五：8H</a:t>
            </a:r>
            <a:endParaRPr lang="en-US" altLang="en-US" sz="1600" dirty="0"/>
          </a:p>
          <a:p>
            <a:pPr marL="2190750" algn="l" rtl="0" eaLnBrk="0">
              <a:lnSpc>
                <a:spcPct val="84000"/>
              </a:lnSpc>
              <a:spcBef>
                <a:spcPts val="200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8:00-12:00</a:t>
            </a:r>
            <a:r>
              <a:rPr sz="16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3:30-17:30</a:t>
            </a:r>
            <a:endParaRPr lang="en-US" altLang="en-US" sz="1600" dirty="0"/>
          </a:p>
          <a:p>
            <a:pPr marL="12700" algn="l" rtl="0" eaLnBrk="0">
              <a:lnSpc>
                <a:spcPct val="97000"/>
              </a:lnSpc>
              <a:spcBef>
                <a:spcPts val="985"/>
              </a:spcBef>
            </a:pPr>
            <a:r>
              <a:rPr sz="16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夜</a:t>
            </a:r>
            <a:r>
              <a:rPr sz="16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</a:t>
            </a:r>
            <a:endParaRPr lang="en-US" altLang="en-US" sz="1600" dirty="0"/>
          </a:p>
          <a:p>
            <a:pPr marL="12700" algn="l" rtl="0" eaLnBrk="0">
              <a:lnSpc>
                <a:spcPct val="97000"/>
              </a:lnSpc>
              <a:spcBef>
                <a:spcPts val="1020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星期一至星期五：9.6H</a:t>
            </a:r>
            <a:endParaRPr lang="en-US" altLang="en-US" sz="1600" dirty="0"/>
          </a:p>
          <a:p>
            <a:pPr marL="443230" algn="l" rtl="0" eaLnBrk="0">
              <a:lnSpc>
                <a:spcPct val="84000"/>
              </a:lnSpc>
              <a:spcBef>
                <a:spcPts val="1085"/>
              </a:spcBef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21:00-2:00</a:t>
            </a:r>
            <a:r>
              <a:rPr sz="16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3:10-8:00</a:t>
            </a:r>
            <a:endParaRPr lang="en-US" altLang="en-US" sz="16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2083435" algn="l" rtl="0" eaLnBrk="0">
              <a:lnSpc>
                <a:spcPct val="97000"/>
              </a:lnSpc>
            </a:pPr>
            <a:r>
              <a:rPr sz="16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白/晚</a:t>
            </a:r>
            <a:r>
              <a:rPr sz="16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1个月倒班一次</a:t>
            </a:r>
            <a:endParaRPr lang="en-US" altLang="en-US" sz="16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1115060" y="548639"/>
            <a:ext cx="1059180" cy="422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800" kern="0" spc="90" dirty="0">
                <a:solidFill>
                  <a:srgbClr val="0944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工作时间</a:t>
            </a:r>
            <a:endParaRPr lang="en-US" altLang="en-US" sz="18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5240" algn="l" rtl="0" eaLnBrk="0">
              <a:lnSpc>
                <a:spcPct val="83000"/>
              </a:lnSpc>
              <a:spcBef>
                <a:spcPts val="0"/>
              </a:spcBef>
            </a:pPr>
            <a:r>
              <a:rPr sz="800" kern="0" spc="110" dirty="0">
                <a:solidFill>
                  <a:srgbClr val="8D8D8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Job</a:t>
            </a:r>
            <a:r>
              <a:rPr sz="800" kern="0" spc="0" dirty="0">
                <a:solidFill>
                  <a:srgbClr val="8D8D8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110" dirty="0">
                <a:solidFill>
                  <a:srgbClr val="8E8E8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requirement</a:t>
            </a:r>
            <a:r>
              <a:rPr sz="800" kern="0" spc="100" dirty="0">
                <a:solidFill>
                  <a:srgbClr val="8E8E8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800" dirty="0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68732" y="623089"/>
            <a:ext cx="687854" cy="1490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80"/>
          <p:cNvGraphicFramePr>
            <a:graphicFrameLocks noGrp="1"/>
          </p:cNvGraphicFramePr>
          <p:nvPr/>
        </p:nvGraphicFramePr>
        <p:xfrm>
          <a:off x="3611816" y="1039812"/>
          <a:ext cx="5036820" cy="1155700"/>
        </p:xfrm>
        <a:graphic>
          <a:graphicData uri="http://schemas.openxmlformats.org/drawingml/2006/table">
            <a:tbl>
              <a:tblPr/>
              <a:tblGrid>
                <a:gridCol w="503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1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lang="en-US" altLang="en-US" sz="100" dirty="0"/>
                    </a:p>
                    <a:p>
                      <a:pPr marL="3651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0076A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医疗          </a:t>
                      </a:r>
                      <a:r>
                        <a:rPr sz="1600" b="1" kern="0" spc="-10" dirty="0">
                          <a:solidFill>
                            <a:srgbClr val="0076A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养老         工伤</a:t>
                      </a:r>
                      <a:r>
                        <a:rPr sz="1600" b="1" kern="0" spc="0" dirty="0">
                          <a:solidFill>
                            <a:srgbClr val="0076A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1600" b="1" kern="0" spc="-10" dirty="0">
                          <a:solidFill>
                            <a:srgbClr val="0076A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生育</a:t>
                      </a:r>
                      <a:r>
                        <a:rPr sz="1600" b="1" kern="0" spc="0" dirty="0">
                          <a:solidFill>
                            <a:srgbClr val="0076A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1600" b="1" kern="0" spc="-10" dirty="0">
                          <a:solidFill>
                            <a:srgbClr val="0076A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失业</a:t>
                      </a:r>
                      <a:endParaRPr lang="en-US" alt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table 82"/>
          <p:cNvGraphicFramePr>
            <a:graphicFrameLocks noGrp="1"/>
          </p:cNvGraphicFramePr>
          <p:nvPr/>
        </p:nvGraphicFramePr>
        <p:xfrm>
          <a:off x="3652456" y="2422334"/>
          <a:ext cx="5036820" cy="1123950"/>
        </p:xfrm>
        <a:graphic>
          <a:graphicData uri="http://schemas.openxmlformats.org/drawingml/2006/table">
            <a:tbl>
              <a:tblPr/>
              <a:tblGrid>
                <a:gridCol w="503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3107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600" b="1" kern="0" spc="-10" dirty="0">
                          <a:solidFill>
                            <a:srgbClr val="0E7FDC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住房公积金</a:t>
                      </a:r>
                      <a:endParaRPr lang="en-US" altLang="en-US" sz="16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52456" y="3781107"/>
            <a:ext cx="5037200" cy="1142365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3908" y="1432940"/>
            <a:ext cx="1529587" cy="299993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21868" y="1068933"/>
            <a:ext cx="5009299" cy="88239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109220" y="2436622"/>
            <a:ext cx="1401572" cy="1123950"/>
            <a:chOff x="0" y="0"/>
            <a:chExt cx="1401572" cy="1123950"/>
          </a:xfrm>
        </p:grpSpPr>
        <p:sp>
          <p:nvSpPr>
            <p:cNvPr id="90" name="path"/>
            <p:cNvSpPr/>
            <p:nvPr/>
          </p:nvSpPr>
          <p:spPr>
            <a:xfrm>
              <a:off x="0" y="0"/>
              <a:ext cx="1401572" cy="1123950"/>
            </a:xfrm>
            <a:custGeom>
              <a:avLst/>
              <a:gdLst/>
              <a:ahLst/>
              <a:cxnLst/>
              <a:rect l="0" t="0" r="0" b="0"/>
              <a:pathLst>
                <a:path w="2207" h="1770">
                  <a:moveTo>
                    <a:pt x="0" y="885"/>
                  </a:moveTo>
                  <a:cubicBezTo>
                    <a:pt x="0" y="396"/>
                    <a:pt x="494" y="0"/>
                    <a:pt x="1103" y="0"/>
                  </a:cubicBezTo>
                  <a:cubicBezTo>
                    <a:pt x="1713" y="0"/>
                    <a:pt x="2207" y="396"/>
                    <a:pt x="2207" y="885"/>
                  </a:cubicBezTo>
                  <a:cubicBezTo>
                    <a:pt x="2207" y="1373"/>
                    <a:pt x="1713" y="1770"/>
                    <a:pt x="1103" y="1770"/>
                  </a:cubicBezTo>
                  <a:cubicBezTo>
                    <a:pt x="494" y="1770"/>
                    <a:pt x="0" y="1373"/>
                    <a:pt x="0" y="885"/>
                  </a:cubicBezTo>
                </a:path>
              </a:pathLst>
            </a:custGeom>
            <a:solidFill>
              <a:srgbClr val="0076A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" name="textbox 92"/>
            <p:cNvSpPr/>
            <p:nvPr/>
          </p:nvSpPr>
          <p:spPr>
            <a:xfrm>
              <a:off x="-12700" y="-12700"/>
              <a:ext cx="1427480" cy="11722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499745" algn="l" rtl="0" eaLnBrk="0">
                <a:lnSpc>
                  <a:spcPct val="98000"/>
                </a:lnSpc>
              </a:pPr>
              <a:r>
                <a:rPr sz="17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构成</a:t>
              </a:r>
              <a:endParaRPr lang="en-US" altLang="en-US" sz="1700" dirty="0"/>
            </a:p>
          </p:txBody>
        </p:sp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22660" y="2478788"/>
            <a:ext cx="1303299" cy="1072382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2203830" y="2436622"/>
            <a:ext cx="1151889" cy="923289"/>
          </a:xfrm>
          <a:prstGeom prst="rect">
            <a:avLst/>
          </a:prstGeom>
          <a:solidFill>
            <a:srgbClr val="0076A3">
              <a:alpha val="98431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0" dirty="0"/>
          </a:p>
          <a:p>
            <a:pPr marL="379095" algn="l" rtl="0" eaLnBrk="0">
              <a:lnSpc>
                <a:spcPct val="79000"/>
              </a:lnSpc>
              <a:spcBef>
                <a:spcPts val="5"/>
              </a:spcBef>
            </a:pPr>
            <a:r>
              <a:rPr sz="1600" b="1" kern="0" spc="-3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一金</a:t>
            </a:r>
            <a:endParaRPr lang="en-US" altLang="en-US" sz="1600" dirty="0"/>
          </a:p>
          <a:p>
            <a:pPr marL="273685" algn="l" rtl="0" eaLnBrk="0">
              <a:lnSpc>
                <a:spcPts val="202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转正</a:t>
            </a:r>
            <a:r>
              <a:rPr sz="1200" b="1" kern="0" spc="-1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缴纳</a:t>
            </a:r>
            <a:endParaRPr lang="en-US" altLang="en-US" sz="1200" dirty="0"/>
          </a:p>
        </p:txBody>
      </p:sp>
      <p:sp>
        <p:nvSpPr>
          <p:cNvPr id="98" name="textbox 98"/>
          <p:cNvSpPr/>
          <p:nvPr/>
        </p:nvSpPr>
        <p:spPr>
          <a:xfrm>
            <a:off x="2203830" y="1060577"/>
            <a:ext cx="1151889" cy="923289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70000"/>
              </a:lnSpc>
            </a:pPr>
            <a:endParaRPr lang="en-US" altLang="en-US" sz="1000" dirty="0"/>
          </a:p>
          <a:p>
            <a:pPr marL="377190" algn="l" rtl="0" eaLnBrk="0">
              <a:lnSpc>
                <a:spcPct val="89000"/>
              </a:lnSpc>
            </a:pPr>
            <a:r>
              <a:rPr sz="1600" b="1" kern="0" spc="-2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五险</a:t>
            </a:r>
            <a:endParaRPr lang="en-US" altLang="en-US" sz="1600" dirty="0"/>
          </a:p>
          <a:p>
            <a:pPr marL="274320" algn="l" rtl="0" eaLnBrk="0">
              <a:lnSpc>
                <a:spcPts val="178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转正</a:t>
            </a:r>
            <a:r>
              <a:rPr sz="1200" b="1" kern="0" spc="-1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缴纳</a:t>
            </a:r>
            <a:endParaRPr lang="en-US" altLang="en-US" sz="1200" dirty="0"/>
          </a:p>
        </p:txBody>
      </p:sp>
      <p:sp>
        <p:nvSpPr>
          <p:cNvPr id="100" name="textbox 100"/>
          <p:cNvSpPr/>
          <p:nvPr/>
        </p:nvSpPr>
        <p:spPr>
          <a:xfrm>
            <a:off x="2203830" y="3795395"/>
            <a:ext cx="1151889" cy="923289"/>
          </a:xfrm>
          <a:prstGeom prst="rect">
            <a:avLst/>
          </a:prstGeom>
          <a:solidFill>
            <a:srgbClr val="0076A3">
              <a:alpha val="9372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73990" algn="l" rtl="0" eaLnBrk="0">
              <a:lnSpc>
                <a:spcPct val="97000"/>
              </a:lnSpc>
            </a:pPr>
            <a:r>
              <a:rPr sz="1600" b="1" kern="0" spc="-1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其它福利</a:t>
            </a:r>
            <a:endParaRPr lang="en-US" altLang="en-US" sz="1600" dirty="0"/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1112519" y="548639"/>
            <a:ext cx="1323975" cy="422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800" kern="0" spc="110" dirty="0">
                <a:solidFill>
                  <a:srgbClr val="033B7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保险福利</a:t>
            </a:r>
            <a:endParaRPr lang="en-US" altLang="en-US" sz="18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7780" algn="l" rtl="0" eaLnBrk="0">
              <a:lnSpc>
                <a:spcPct val="83000"/>
              </a:lnSpc>
              <a:spcBef>
                <a:spcPts val="0"/>
              </a:spcBef>
            </a:pP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salary</a:t>
            </a:r>
            <a:r>
              <a:rPr sz="800" kern="0" spc="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120" dirty="0">
                <a:solidFill>
                  <a:srgbClr val="8C8C8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</a:t>
            </a: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trea</a:t>
            </a:r>
            <a:r>
              <a:rPr sz="800" kern="0" spc="11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tment</a:t>
            </a:r>
            <a:endParaRPr lang="en-US" altLang="en-US" sz="800" dirty="0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668732" y="623089"/>
            <a:ext cx="687854" cy="1490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"/>
          <p:cNvSpPr/>
          <p:nvPr/>
        </p:nvSpPr>
        <p:spPr>
          <a:xfrm>
            <a:off x="775969" y="982345"/>
            <a:ext cx="7179309" cy="2098039"/>
          </a:xfrm>
          <a:prstGeom prst="rect">
            <a:avLst/>
          </a:prstGeom>
          <a:solidFill>
            <a:srgbClr val="165394">
              <a:alpha val="99607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" name="textbox 110"/>
          <p:cNvSpPr/>
          <p:nvPr/>
        </p:nvSpPr>
        <p:spPr>
          <a:xfrm>
            <a:off x="775969" y="3261995"/>
            <a:ext cx="7179309" cy="1629410"/>
          </a:xfrm>
          <a:prstGeom prst="rect">
            <a:avLst/>
          </a:prstGeom>
          <a:solidFill>
            <a:srgbClr val="E2E2E2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00" dirty="0"/>
          </a:p>
          <a:p>
            <a:pPr marL="684530" algn="l" rtl="0" eaLnBrk="0">
              <a:lnSpc>
                <a:spcPct val="86000"/>
              </a:lnSpc>
              <a:spcBef>
                <a:spcPts val="0"/>
              </a:spcBef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装配员</a:t>
            </a:r>
            <a:endParaRPr lang="en-US" altLang="en-US" sz="1700" dirty="0"/>
          </a:p>
          <a:p>
            <a:pPr marL="294640" algn="l" rtl="0" eaLnBrk="0">
              <a:lnSpc>
                <a:spcPct val="83000"/>
              </a:lnSpc>
              <a:spcBef>
                <a:spcPts val="129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招聘专业：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专业不限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、机械类优先</a:t>
            </a:r>
            <a:endParaRPr lang="en-US" altLang="en-US" sz="1400" dirty="0"/>
          </a:p>
          <a:p>
            <a:pPr marL="295910" algn="l" rtl="0" eaLnBrk="0">
              <a:lnSpc>
                <a:spcPts val="218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工作职责：负责产品组装等工作</a:t>
            </a:r>
            <a:endParaRPr lang="en-US" altLang="en-US" sz="1400" dirty="0"/>
          </a:p>
          <a:p>
            <a:pPr marL="294640" algn="l" rtl="0" eaLnBrk="0">
              <a:lnSpc>
                <a:spcPts val="1585"/>
              </a:lnSpc>
              <a:spcBef>
                <a:spcPts val="780"/>
              </a:spcBef>
            </a:pPr>
            <a:r>
              <a:rPr sz="13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晋升通道：</a:t>
            </a:r>
            <a:endParaRPr lang="en-US" altLang="en-US" sz="13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373505" algn="l" rtl="0" eaLnBrk="0">
              <a:lnSpc>
                <a:spcPct val="95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装配员→多能工→装配技术员/装配专机技术员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→领班→课长</a:t>
            </a:r>
            <a:endParaRPr lang="en-US" altLang="en-US" sz="1400" dirty="0"/>
          </a:p>
        </p:txBody>
      </p:sp>
      <p:sp>
        <p:nvSpPr>
          <p:cNvPr id="112" name="textbox 112"/>
          <p:cNvSpPr/>
          <p:nvPr/>
        </p:nvSpPr>
        <p:spPr>
          <a:xfrm>
            <a:off x="987132" y="1509681"/>
            <a:ext cx="6834505" cy="1338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招聘专业：机械类相关专业</a:t>
            </a:r>
            <a:endParaRPr lang="en-US" altLang="en-US" sz="1400" dirty="0"/>
          </a:p>
          <a:p>
            <a:pPr marL="13970" algn="l" rtl="0" eaLnBrk="0">
              <a:lnSpc>
                <a:spcPct val="95000"/>
              </a:lnSpc>
              <a:spcBef>
                <a:spcPts val="585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工作职责：负责生产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现场机械设备操作</a:t>
            </a:r>
            <a:endParaRPr lang="en-US" altLang="en-US" sz="1400" dirty="0"/>
          </a:p>
          <a:p>
            <a:pPr marL="906145" algn="l" rtl="0" eaLnBrk="0">
              <a:lnSpc>
                <a:spcPct val="83000"/>
              </a:lnSpc>
              <a:spcBef>
                <a:spcPts val="600"/>
              </a:spcBef>
            </a:pP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（数控车铣、车铣复合机、自动车、加硫机、注</a:t>
            </a:r>
            <a:r>
              <a:rPr sz="1400" kern="0" spc="-7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塑机等）</a:t>
            </a:r>
            <a:endParaRPr lang="en-US" altLang="en-US" sz="1400" dirty="0"/>
          </a:p>
          <a:p>
            <a:pPr marL="12700" algn="l" rtl="0" eaLnBrk="0">
              <a:lnSpc>
                <a:spcPts val="2200"/>
              </a:lnSpc>
            </a:pPr>
            <a:r>
              <a:rPr sz="1300" kern="0" spc="-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晋升通道：</a:t>
            </a:r>
            <a:endParaRPr lang="en-US" altLang="en-US" sz="1300" dirty="0"/>
          </a:p>
          <a:p>
            <a:pPr algn="l" rtl="0" eaLnBrk="0">
              <a:lnSpc>
                <a:spcPct val="107000"/>
              </a:lnSpc>
            </a:pPr>
            <a:endParaRPr lang="en-US" altLang="en-US" sz="600" dirty="0"/>
          </a:p>
          <a:p>
            <a:pPr marL="69215" algn="l" rtl="0" eaLnBrk="0">
              <a:lnSpc>
                <a:spcPct val="95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机械操作→培训员→三级机械技术员→二级技术员/领班→一级技术员/课长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→部门主管</a:t>
            </a:r>
            <a:endParaRPr lang="en-US" altLang="en-US" sz="14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1118009" y="551179"/>
            <a:ext cx="1056639" cy="419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32385" algn="l" rtl="0" eaLnBrk="0">
              <a:lnSpc>
                <a:spcPct val="85000"/>
              </a:lnSpc>
            </a:pPr>
            <a:r>
              <a:rPr sz="1700" kern="0" spc="160" dirty="0">
                <a:solidFill>
                  <a:srgbClr val="03357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岗位要求</a:t>
            </a:r>
            <a:endParaRPr lang="en-US" altLang="en-US" sz="17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2700" algn="l" rtl="0" eaLnBrk="0">
              <a:lnSpc>
                <a:spcPct val="83000"/>
              </a:lnSpc>
              <a:spcBef>
                <a:spcPts val="0"/>
              </a:spcBef>
            </a:pPr>
            <a:r>
              <a:rPr sz="800" kern="0" spc="110" dirty="0">
                <a:solidFill>
                  <a:srgbClr val="8D8D8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Job</a:t>
            </a:r>
            <a:r>
              <a:rPr sz="800" kern="0" spc="0" dirty="0">
                <a:solidFill>
                  <a:srgbClr val="8D8D8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110" dirty="0">
                <a:solidFill>
                  <a:srgbClr val="8E8E8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requirement</a:t>
            </a:r>
            <a:r>
              <a:rPr sz="800" kern="0" spc="100" dirty="0">
                <a:solidFill>
                  <a:srgbClr val="8E8E8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800" dirty="0"/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66277" y="2703652"/>
            <a:ext cx="558215" cy="558215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66277" y="3662514"/>
            <a:ext cx="558215" cy="558215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66277" y="1750644"/>
            <a:ext cx="558215" cy="558215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04619" y="1137920"/>
            <a:ext cx="708659" cy="223520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668732" y="623089"/>
            <a:ext cx="687854" cy="14904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10385" y="100965"/>
            <a:ext cx="62560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sz="28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此次招聘不限专业，女生可以接收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8192" y="1924177"/>
            <a:ext cx="1079512" cy="240701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0" y="0"/>
            <a:ext cx="2100579" cy="1151763"/>
            <a:chOff x="0" y="0"/>
            <a:chExt cx="2100579" cy="1151763"/>
          </a:xfrm>
        </p:grpSpPr>
        <p:pic>
          <p:nvPicPr>
            <p:cNvPr id="130" name="picture 1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394675" cy="1151763"/>
            </a:xfrm>
            <a:prstGeom prst="rect">
              <a:avLst/>
            </a:prstGeom>
          </p:spPr>
        </p:pic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298945" y="0"/>
              <a:ext cx="579259" cy="1089786"/>
            </a:xfrm>
            <a:prstGeom prst="rect">
              <a:avLst/>
            </a:prstGeom>
          </p:spPr>
        </p:pic>
        <p:sp>
          <p:nvSpPr>
            <p:cNvPr id="134" name="textbox 134"/>
            <p:cNvSpPr/>
            <p:nvPr/>
          </p:nvSpPr>
          <p:spPr>
            <a:xfrm>
              <a:off x="1115060" y="551179"/>
              <a:ext cx="998219" cy="2463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5000"/>
                </a:lnSpc>
              </a:pPr>
              <a:r>
                <a:rPr sz="1700" kern="0" spc="210" dirty="0">
                  <a:solidFill>
                    <a:srgbClr val="01357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晋升通道</a:t>
              </a:r>
              <a:endParaRPr lang="en-US" altLang="en-US" sz="1700" dirty="0"/>
            </a:p>
          </p:txBody>
        </p:sp>
      </p:grpSp>
      <p:sp>
        <p:nvSpPr>
          <p:cNvPr id="136" name="textbox 136"/>
          <p:cNvSpPr/>
          <p:nvPr/>
        </p:nvSpPr>
        <p:spPr>
          <a:xfrm>
            <a:off x="3203320" y="2694685"/>
            <a:ext cx="1047114" cy="539750"/>
          </a:xfrm>
          <a:prstGeom prst="rect">
            <a:avLst/>
          </a:prstGeom>
          <a:solidFill>
            <a:srgbClr val="0060A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12395" indent="108585" algn="l" rtl="0" eaLnBrk="0">
              <a:lnSpc>
                <a:spcPct val="121000"/>
              </a:lnSpc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基层管理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年薪：</a:t>
            </a:r>
            <a:r>
              <a:rPr sz="9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20~30万</a:t>
            </a:r>
            <a:endParaRPr lang="en-US" altLang="en-US" sz="900" dirty="0"/>
          </a:p>
        </p:txBody>
      </p:sp>
      <p:sp>
        <p:nvSpPr>
          <p:cNvPr id="138" name="rect"/>
          <p:cNvSpPr/>
          <p:nvPr/>
        </p:nvSpPr>
        <p:spPr>
          <a:xfrm>
            <a:off x="3663950" y="2642362"/>
            <a:ext cx="621029" cy="63500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0" name="rect"/>
          <p:cNvSpPr/>
          <p:nvPr/>
        </p:nvSpPr>
        <p:spPr>
          <a:xfrm>
            <a:off x="4226559" y="2650870"/>
            <a:ext cx="63500" cy="580517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" name="textbox 142"/>
          <p:cNvSpPr/>
          <p:nvPr/>
        </p:nvSpPr>
        <p:spPr>
          <a:xfrm>
            <a:off x="3933060" y="3632158"/>
            <a:ext cx="457200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T13-T15</a:t>
            </a:r>
            <a:endParaRPr lang="en-US" altLang="en-US" sz="800" dirty="0"/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09921" y="3618991"/>
            <a:ext cx="396875" cy="537235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05431" y="3614501"/>
            <a:ext cx="405857" cy="20748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3792108" y="3177067"/>
            <a:ext cx="2263361" cy="486085"/>
            <a:chOff x="0" y="0"/>
            <a:chExt cx="2263361" cy="486085"/>
          </a:xfrm>
        </p:grpSpPr>
        <p:sp>
          <p:nvSpPr>
            <p:cNvPr id="148" name="rect"/>
            <p:cNvSpPr/>
            <p:nvPr/>
          </p:nvSpPr>
          <p:spPr>
            <a:xfrm>
              <a:off x="0" y="0"/>
              <a:ext cx="2263361" cy="486085"/>
            </a:xfrm>
            <a:prstGeom prst="rect">
              <a:avLst/>
            </a:prstGeom>
            <a:solidFill>
              <a:srgbClr val="1162F2">
                <a:alpha val="39607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0" name="rect"/>
            <p:cNvSpPr/>
            <p:nvPr/>
          </p:nvSpPr>
          <p:spPr>
            <a:xfrm>
              <a:off x="42910" y="44897"/>
              <a:ext cx="2177160" cy="396773"/>
            </a:xfrm>
            <a:prstGeom prst="rect">
              <a:avLst/>
            </a:prstGeom>
            <a:solidFill>
              <a:srgbClr val="0060A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" name="textbox 152"/>
            <p:cNvSpPr/>
            <p:nvPr/>
          </p:nvSpPr>
          <p:spPr>
            <a:xfrm>
              <a:off x="552205" y="50078"/>
              <a:ext cx="1161414" cy="4019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3000"/>
                </a:lnSpc>
              </a:pPr>
              <a:endParaRPr lang="en-US" altLang="en-US" sz="100" dirty="0"/>
            </a:p>
            <a:p>
              <a:pPr marL="233045" indent="-220980" algn="l" rtl="0" eaLnBrk="0">
                <a:lnSpc>
                  <a:spcPct val="114000"/>
                </a:lnSpc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技术员/团队核心</a:t>
              </a:r>
              <a:r>
                <a:rPr sz="12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300" b="1" kern="0" spc="30" baseline="-4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年薪：</a:t>
              </a:r>
              <a:r>
                <a:rPr sz="1300" b="1" kern="0" spc="30" baseline="-4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15万</a:t>
              </a:r>
              <a:r>
                <a:rPr sz="1500" b="1" kern="0" spc="30" baseline="24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endParaRPr lang="en-US" altLang="en-US" sz="1500" baseline="24000" dirty="0"/>
            </a:p>
          </p:txBody>
        </p:sp>
      </p:grpSp>
      <p:sp>
        <p:nvSpPr>
          <p:cNvPr id="154" name="rect"/>
          <p:cNvSpPr/>
          <p:nvPr/>
        </p:nvSpPr>
        <p:spPr>
          <a:xfrm>
            <a:off x="5459094" y="2636900"/>
            <a:ext cx="63500" cy="553466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510788" y="2127758"/>
            <a:ext cx="1684142" cy="551937"/>
            <a:chOff x="0" y="0"/>
            <a:chExt cx="1684142" cy="551937"/>
          </a:xfrm>
        </p:grpSpPr>
        <p:grpSp>
          <p:nvGrpSpPr>
            <p:cNvPr id="10" name="group 10"/>
            <p:cNvGrpSpPr/>
            <p:nvPr/>
          </p:nvGrpSpPr>
          <p:grpSpPr>
            <a:xfrm rot="21600000">
              <a:off x="0" y="0"/>
              <a:ext cx="1684142" cy="551937"/>
              <a:chOff x="0" y="0"/>
              <a:chExt cx="1684142" cy="551937"/>
            </a:xfrm>
          </p:grpSpPr>
          <p:sp>
            <p:nvSpPr>
              <p:cNvPr id="156" name="path"/>
              <p:cNvSpPr/>
              <p:nvPr/>
            </p:nvSpPr>
            <p:spPr>
              <a:xfrm>
                <a:off x="0" y="478158"/>
                <a:ext cx="649468" cy="73778"/>
              </a:xfrm>
              <a:custGeom>
                <a:avLst/>
                <a:gdLst/>
                <a:ahLst/>
                <a:cxnLst/>
                <a:rect l="0" t="0" r="0" b="0"/>
                <a:pathLst>
                  <a:path w="1022" h="116">
                    <a:moveTo>
                      <a:pt x="0" y="66"/>
                    </a:moveTo>
                    <a:lnTo>
                      <a:pt x="1021" y="49"/>
                    </a:lnTo>
                  </a:path>
                </a:pathLst>
              </a:custGeom>
              <a:noFill/>
              <a:ln w="63500" cap="flat">
                <a:solidFill>
                  <a:srgbClr val="008FFA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path"/>
              <p:cNvSpPr/>
              <p:nvPr/>
            </p:nvSpPr>
            <p:spPr>
              <a:xfrm>
                <a:off x="607817" y="0"/>
                <a:ext cx="1076325" cy="539750"/>
              </a:xfrm>
              <a:custGeom>
                <a:avLst/>
                <a:gdLst/>
                <a:ahLst/>
                <a:cxnLst/>
                <a:rect l="0" t="0" r="0" b="0"/>
                <a:pathLst>
                  <a:path w="1695" h="850">
                    <a:moveTo>
                      <a:pt x="0" y="850"/>
                    </a:moveTo>
                    <a:lnTo>
                      <a:pt x="1695" y="850"/>
                    </a:lnTo>
                    <a:lnTo>
                      <a:pt x="1695" y="0"/>
                    </a:lnTo>
                    <a:lnTo>
                      <a:pt x="0" y="0"/>
                    </a:lnTo>
                    <a:lnTo>
                      <a:pt x="0" y="850"/>
                    </a:lnTo>
                    <a:close/>
                  </a:path>
                </a:pathLst>
              </a:custGeom>
              <a:solidFill>
                <a:srgbClr val="0060A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0" name="textbox 160"/>
            <p:cNvSpPr/>
            <p:nvPr/>
          </p:nvSpPr>
          <p:spPr>
            <a:xfrm>
              <a:off x="-12700" y="-12700"/>
              <a:ext cx="1710054" cy="5892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8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746760" indent="107950" algn="l" rtl="0" eaLnBrk="0">
                <a:lnSpc>
                  <a:spcPct val="121000"/>
                </a:lnSpc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核心技术</a:t>
              </a:r>
              <a:r>
                <a:rPr sz="12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年薪：</a:t>
              </a:r>
              <a:r>
                <a:rPr sz="9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30~45万</a:t>
              </a:r>
              <a:endParaRPr lang="en-US" altLang="en-US" sz="900" dirty="0"/>
            </a:p>
          </p:txBody>
        </p:sp>
      </p:grpSp>
      <p:sp>
        <p:nvSpPr>
          <p:cNvPr id="162" name="textbox 162"/>
          <p:cNvSpPr/>
          <p:nvPr/>
        </p:nvSpPr>
        <p:spPr>
          <a:xfrm>
            <a:off x="5640895" y="1727486"/>
            <a:ext cx="918844" cy="8610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300355" indent="-65405" algn="l" rtl="0" eaLnBrk="0">
              <a:lnSpc>
                <a:spcPct val="104000"/>
              </a:lnSpc>
            </a:pPr>
            <a:r>
              <a:rPr sz="1000" b="1" kern="0" spc="5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高级工程师</a:t>
            </a:r>
            <a:r>
              <a:rPr sz="1000" b="1" kern="0" spc="1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b="1" kern="0" spc="5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高级专员</a:t>
            </a: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4000"/>
              </a:lnSpc>
              <a:spcBef>
                <a:spcPts val="310"/>
              </a:spcBef>
            </a:pPr>
            <a:r>
              <a:rPr sz="1000" b="1" kern="0" spc="4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工程师</a:t>
            </a:r>
            <a:endParaRPr lang="en-US" altLang="en-US" sz="1000" dirty="0"/>
          </a:p>
          <a:p>
            <a:pPr marL="78740" algn="l" rtl="0" eaLnBrk="0">
              <a:lnSpc>
                <a:spcPts val="1260"/>
              </a:lnSpc>
            </a:pPr>
            <a:r>
              <a:rPr sz="1000" b="1" kern="0" spc="4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专员</a:t>
            </a:r>
            <a:endParaRPr lang="en-US" altLang="en-US" sz="1000" dirty="0"/>
          </a:p>
        </p:txBody>
      </p:sp>
      <p:sp>
        <p:nvSpPr>
          <p:cNvPr id="164" name="textbox 164"/>
          <p:cNvSpPr/>
          <p:nvPr/>
        </p:nvSpPr>
        <p:spPr>
          <a:xfrm>
            <a:off x="5515609" y="2655316"/>
            <a:ext cx="1099819" cy="539750"/>
          </a:xfrm>
          <a:prstGeom prst="rect">
            <a:avLst/>
          </a:prstGeom>
          <a:solidFill>
            <a:srgbClr val="0060A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38430" indent="108585" algn="l" rtl="0" eaLnBrk="0">
              <a:lnSpc>
                <a:spcPct val="121000"/>
              </a:lnSpc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基层技术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年薪：</a:t>
            </a:r>
            <a:r>
              <a:rPr sz="9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15~25万</a:t>
            </a:r>
            <a:endParaRPr lang="en-US" altLang="en-US" sz="900" dirty="0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4601463" y="2418969"/>
            <a:ext cx="700659" cy="749808"/>
            <a:chOff x="0" y="0"/>
            <a:chExt cx="700659" cy="749808"/>
          </a:xfrm>
        </p:grpSpPr>
        <p:sp>
          <p:nvSpPr>
            <p:cNvPr id="166" name="path"/>
            <p:cNvSpPr/>
            <p:nvPr/>
          </p:nvSpPr>
          <p:spPr>
            <a:xfrm>
              <a:off x="121539" y="0"/>
              <a:ext cx="435864" cy="660400"/>
            </a:xfrm>
            <a:custGeom>
              <a:avLst/>
              <a:gdLst/>
              <a:ahLst/>
              <a:cxnLst/>
              <a:rect l="0" t="0" r="0" b="0"/>
              <a:pathLst>
                <a:path w="686" h="1040">
                  <a:moveTo>
                    <a:pt x="387" y="39"/>
                  </a:moveTo>
                  <a:cubicBezTo>
                    <a:pt x="387" y="51"/>
                    <a:pt x="383" y="61"/>
                    <a:pt x="376" y="70"/>
                  </a:cubicBezTo>
                  <a:cubicBezTo>
                    <a:pt x="368" y="79"/>
                    <a:pt x="359" y="83"/>
                    <a:pt x="350" y="83"/>
                  </a:cubicBezTo>
                  <a:cubicBezTo>
                    <a:pt x="339" y="83"/>
                    <a:pt x="330" y="79"/>
                    <a:pt x="323" y="70"/>
                  </a:cubicBezTo>
                  <a:cubicBezTo>
                    <a:pt x="315" y="61"/>
                    <a:pt x="312" y="51"/>
                    <a:pt x="312" y="39"/>
                  </a:cubicBezTo>
                  <a:cubicBezTo>
                    <a:pt x="312" y="28"/>
                    <a:pt x="315" y="19"/>
                    <a:pt x="323" y="11"/>
                  </a:cubicBezTo>
                  <a:cubicBezTo>
                    <a:pt x="330" y="3"/>
                    <a:pt x="339" y="0"/>
                    <a:pt x="350" y="0"/>
                  </a:cubicBezTo>
                  <a:cubicBezTo>
                    <a:pt x="359" y="0"/>
                    <a:pt x="368" y="3"/>
                    <a:pt x="376" y="11"/>
                  </a:cubicBezTo>
                  <a:cubicBezTo>
                    <a:pt x="383" y="19"/>
                    <a:pt x="387" y="28"/>
                    <a:pt x="387" y="39"/>
                  </a:cubicBezTo>
                  <a:moveTo>
                    <a:pt x="441" y="280"/>
                  </a:moveTo>
                  <a:cubicBezTo>
                    <a:pt x="441" y="294"/>
                    <a:pt x="436" y="301"/>
                    <a:pt x="424" y="301"/>
                  </a:cubicBezTo>
                  <a:cubicBezTo>
                    <a:pt x="412" y="301"/>
                    <a:pt x="406" y="294"/>
                    <a:pt x="406" y="280"/>
                  </a:cubicBezTo>
                  <a:cubicBezTo>
                    <a:pt x="406" y="145"/>
                    <a:pt x="406" y="145"/>
                    <a:pt x="406" y="145"/>
                  </a:cubicBezTo>
                  <a:cubicBezTo>
                    <a:pt x="397" y="145"/>
                    <a:pt x="397" y="145"/>
                    <a:pt x="397" y="145"/>
                  </a:cubicBezTo>
                  <a:cubicBezTo>
                    <a:pt x="397" y="471"/>
                    <a:pt x="397" y="471"/>
                    <a:pt x="397" y="471"/>
                  </a:cubicBezTo>
                  <a:cubicBezTo>
                    <a:pt x="397" y="485"/>
                    <a:pt x="391" y="491"/>
                    <a:pt x="377" y="491"/>
                  </a:cubicBezTo>
                  <a:cubicBezTo>
                    <a:pt x="363" y="491"/>
                    <a:pt x="355" y="485"/>
                    <a:pt x="355" y="471"/>
                  </a:cubicBezTo>
                  <a:cubicBezTo>
                    <a:pt x="355" y="278"/>
                    <a:pt x="355" y="278"/>
                    <a:pt x="355" y="278"/>
                  </a:cubicBezTo>
                  <a:cubicBezTo>
                    <a:pt x="344" y="278"/>
                    <a:pt x="344" y="278"/>
                    <a:pt x="344" y="278"/>
                  </a:cubicBezTo>
                  <a:cubicBezTo>
                    <a:pt x="344" y="471"/>
                    <a:pt x="344" y="471"/>
                    <a:pt x="344" y="471"/>
                  </a:cubicBezTo>
                  <a:cubicBezTo>
                    <a:pt x="344" y="485"/>
                    <a:pt x="337" y="491"/>
                    <a:pt x="323" y="491"/>
                  </a:cubicBezTo>
                  <a:cubicBezTo>
                    <a:pt x="308" y="491"/>
                    <a:pt x="302" y="485"/>
                    <a:pt x="302" y="471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293" y="145"/>
                    <a:pt x="293" y="145"/>
                    <a:pt x="293" y="145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94"/>
                    <a:pt x="288" y="301"/>
                    <a:pt x="276" y="301"/>
                  </a:cubicBezTo>
                  <a:cubicBezTo>
                    <a:pt x="264" y="301"/>
                    <a:pt x="258" y="294"/>
                    <a:pt x="258" y="280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58" y="100"/>
                    <a:pt x="275" y="87"/>
                    <a:pt x="306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425" y="87"/>
                    <a:pt x="441" y="100"/>
                    <a:pt x="441" y="125"/>
                  </a:cubicBezTo>
                  <a:lnTo>
                    <a:pt x="441" y="280"/>
                  </a:lnTo>
                  <a:close/>
                </a:path>
                <a:path w="686" h="1040">
                  <a:moveTo>
                    <a:pt x="539" y="372"/>
                  </a:moveTo>
                  <a:cubicBezTo>
                    <a:pt x="539" y="381"/>
                    <a:pt x="535" y="388"/>
                    <a:pt x="530" y="395"/>
                  </a:cubicBezTo>
                  <a:cubicBezTo>
                    <a:pt x="524" y="402"/>
                    <a:pt x="518" y="405"/>
                    <a:pt x="509" y="405"/>
                  </a:cubicBezTo>
                  <a:cubicBezTo>
                    <a:pt x="502" y="405"/>
                    <a:pt x="495" y="402"/>
                    <a:pt x="490" y="395"/>
                  </a:cubicBezTo>
                  <a:cubicBezTo>
                    <a:pt x="484" y="388"/>
                    <a:pt x="481" y="381"/>
                    <a:pt x="481" y="372"/>
                  </a:cubicBezTo>
                  <a:cubicBezTo>
                    <a:pt x="481" y="363"/>
                    <a:pt x="484" y="356"/>
                    <a:pt x="490" y="350"/>
                  </a:cubicBezTo>
                  <a:cubicBezTo>
                    <a:pt x="495" y="344"/>
                    <a:pt x="502" y="341"/>
                    <a:pt x="509" y="341"/>
                  </a:cubicBezTo>
                  <a:cubicBezTo>
                    <a:pt x="518" y="341"/>
                    <a:pt x="524" y="344"/>
                    <a:pt x="530" y="350"/>
                  </a:cubicBezTo>
                  <a:cubicBezTo>
                    <a:pt x="535" y="356"/>
                    <a:pt x="539" y="363"/>
                    <a:pt x="539" y="372"/>
                  </a:cubicBezTo>
                  <a:moveTo>
                    <a:pt x="580" y="556"/>
                  </a:moveTo>
                  <a:cubicBezTo>
                    <a:pt x="580" y="565"/>
                    <a:pt x="575" y="571"/>
                    <a:pt x="567" y="571"/>
                  </a:cubicBezTo>
                  <a:cubicBezTo>
                    <a:pt x="557" y="571"/>
                    <a:pt x="553" y="565"/>
                    <a:pt x="553" y="556"/>
                  </a:cubicBezTo>
                  <a:cubicBezTo>
                    <a:pt x="553" y="452"/>
                    <a:pt x="553" y="452"/>
                    <a:pt x="553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701"/>
                    <a:pt x="546" y="701"/>
                    <a:pt x="546" y="701"/>
                  </a:cubicBezTo>
                  <a:cubicBezTo>
                    <a:pt x="546" y="711"/>
                    <a:pt x="541" y="716"/>
                    <a:pt x="530" y="716"/>
                  </a:cubicBezTo>
                  <a:cubicBezTo>
                    <a:pt x="519" y="716"/>
                    <a:pt x="515" y="711"/>
                    <a:pt x="515" y="701"/>
                  </a:cubicBezTo>
                  <a:cubicBezTo>
                    <a:pt x="515" y="553"/>
                    <a:pt x="515" y="553"/>
                    <a:pt x="515" y="553"/>
                  </a:cubicBezTo>
                  <a:cubicBezTo>
                    <a:pt x="506" y="553"/>
                    <a:pt x="506" y="553"/>
                    <a:pt x="506" y="553"/>
                  </a:cubicBezTo>
                  <a:cubicBezTo>
                    <a:pt x="506" y="701"/>
                    <a:pt x="506" y="701"/>
                    <a:pt x="506" y="701"/>
                  </a:cubicBezTo>
                  <a:cubicBezTo>
                    <a:pt x="506" y="711"/>
                    <a:pt x="501" y="716"/>
                    <a:pt x="490" y="716"/>
                  </a:cubicBezTo>
                  <a:cubicBezTo>
                    <a:pt x="479" y="716"/>
                    <a:pt x="473" y="711"/>
                    <a:pt x="473" y="701"/>
                  </a:cubicBezTo>
                  <a:cubicBezTo>
                    <a:pt x="473" y="452"/>
                    <a:pt x="473" y="452"/>
                    <a:pt x="473" y="452"/>
                  </a:cubicBezTo>
                  <a:cubicBezTo>
                    <a:pt x="467" y="452"/>
                    <a:pt x="467" y="452"/>
                    <a:pt x="467" y="452"/>
                  </a:cubicBezTo>
                  <a:cubicBezTo>
                    <a:pt x="467" y="556"/>
                    <a:pt x="467" y="556"/>
                    <a:pt x="467" y="556"/>
                  </a:cubicBezTo>
                  <a:cubicBezTo>
                    <a:pt x="467" y="565"/>
                    <a:pt x="463" y="571"/>
                    <a:pt x="454" y="571"/>
                  </a:cubicBezTo>
                  <a:cubicBezTo>
                    <a:pt x="445" y="571"/>
                    <a:pt x="441" y="565"/>
                    <a:pt x="441" y="556"/>
                  </a:cubicBezTo>
                  <a:cubicBezTo>
                    <a:pt x="441" y="436"/>
                    <a:pt x="441" y="436"/>
                    <a:pt x="441" y="436"/>
                  </a:cubicBezTo>
                  <a:cubicBezTo>
                    <a:pt x="441" y="417"/>
                    <a:pt x="453" y="408"/>
                    <a:pt x="477" y="408"/>
                  </a:cubicBezTo>
                  <a:cubicBezTo>
                    <a:pt x="544" y="408"/>
                    <a:pt x="544" y="408"/>
                    <a:pt x="544" y="408"/>
                  </a:cubicBezTo>
                  <a:cubicBezTo>
                    <a:pt x="568" y="408"/>
                    <a:pt x="580" y="417"/>
                    <a:pt x="580" y="436"/>
                  </a:cubicBezTo>
                  <a:lnTo>
                    <a:pt x="580" y="556"/>
                  </a:lnTo>
                  <a:close/>
                </a:path>
                <a:path w="686" h="1040">
                  <a:moveTo>
                    <a:pt x="198" y="372"/>
                  </a:moveTo>
                  <a:cubicBezTo>
                    <a:pt x="198" y="381"/>
                    <a:pt x="196" y="388"/>
                    <a:pt x="190" y="395"/>
                  </a:cubicBezTo>
                  <a:cubicBezTo>
                    <a:pt x="184" y="402"/>
                    <a:pt x="178" y="405"/>
                    <a:pt x="170" y="405"/>
                  </a:cubicBezTo>
                  <a:cubicBezTo>
                    <a:pt x="163" y="405"/>
                    <a:pt x="155" y="402"/>
                    <a:pt x="150" y="395"/>
                  </a:cubicBezTo>
                  <a:cubicBezTo>
                    <a:pt x="144" y="388"/>
                    <a:pt x="141" y="381"/>
                    <a:pt x="141" y="372"/>
                  </a:cubicBezTo>
                  <a:cubicBezTo>
                    <a:pt x="141" y="363"/>
                    <a:pt x="144" y="356"/>
                    <a:pt x="150" y="350"/>
                  </a:cubicBezTo>
                  <a:cubicBezTo>
                    <a:pt x="155" y="344"/>
                    <a:pt x="162" y="341"/>
                    <a:pt x="170" y="341"/>
                  </a:cubicBezTo>
                  <a:cubicBezTo>
                    <a:pt x="178" y="341"/>
                    <a:pt x="184" y="344"/>
                    <a:pt x="190" y="350"/>
                  </a:cubicBezTo>
                  <a:cubicBezTo>
                    <a:pt x="196" y="356"/>
                    <a:pt x="198" y="363"/>
                    <a:pt x="198" y="372"/>
                  </a:cubicBezTo>
                  <a:moveTo>
                    <a:pt x="240" y="556"/>
                  </a:moveTo>
                  <a:cubicBezTo>
                    <a:pt x="240" y="565"/>
                    <a:pt x="235" y="571"/>
                    <a:pt x="227" y="571"/>
                  </a:cubicBezTo>
                  <a:cubicBezTo>
                    <a:pt x="218" y="571"/>
                    <a:pt x="214" y="565"/>
                    <a:pt x="214" y="556"/>
                  </a:cubicBezTo>
                  <a:cubicBezTo>
                    <a:pt x="214" y="452"/>
                    <a:pt x="214" y="452"/>
                    <a:pt x="214" y="452"/>
                  </a:cubicBezTo>
                  <a:cubicBezTo>
                    <a:pt x="207" y="452"/>
                    <a:pt x="207" y="452"/>
                    <a:pt x="207" y="452"/>
                  </a:cubicBezTo>
                  <a:cubicBezTo>
                    <a:pt x="207" y="701"/>
                    <a:pt x="207" y="701"/>
                    <a:pt x="207" y="701"/>
                  </a:cubicBezTo>
                  <a:cubicBezTo>
                    <a:pt x="207" y="711"/>
                    <a:pt x="202" y="716"/>
                    <a:pt x="191" y="716"/>
                  </a:cubicBezTo>
                  <a:cubicBezTo>
                    <a:pt x="180" y="716"/>
                    <a:pt x="175" y="711"/>
                    <a:pt x="175" y="701"/>
                  </a:cubicBezTo>
                  <a:cubicBezTo>
                    <a:pt x="175" y="553"/>
                    <a:pt x="175" y="553"/>
                    <a:pt x="175" y="553"/>
                  </a:cubicBezTo>
                  <a:cubicBezTo>
                    <a:pt x="166" y="553"/>
                    <a:pt x="166" y="553"/>
                    <a:pt x="166" y="553"/>
                  </a:cubicBezTo>
                  <a:cubicBezTo>
                    <a:pt x="166" y="701"/>
                    <a:pt x="166" y="701"/>
                    <a:pt x="166" y="701"/>
                  </a:cubicBezTo>
                  <a:cubicBezTo>
                    <a:pt x="166" y="711"/>
                    <a:pt x="160" y="716"/>
                    <a:pt x="150" y="716"/>
                  </a:cubicBezTo>
                  <a:cubicBezTo>
                    <a:pt x="139" y="716"/>
                    <a:pt x="133" y="711"/>
                    <a:pt x="133" y="701"/>
                  </a:cubicBezTo>
                  <a:cubicBezTo>
                    <a:pt x="133" y="452"/>
                    <a:pt x="133" y="452"/>
                    <a:pt x="133" y="452"/>
                  </a:cubicBezTo>
                  <a:cubicBezTo>
                    <a:pt x="127" y="452"/>
                    <a:pt x="127" y="452"/>
                    <a:pt x="127" y="452"/>
                  </a:cubicBezTo>
                  <a:cubicBezTo>
                    <a:pt x="127" y="556"/>
                    <a:pt x="127" y="556"/>
                    <a:pt x="127" y="556"/>
                  </a:cubicBezTo>
                  <a:cubicBezTo>
                    <a:pt x="127" y="565"/>
                    <a:pt x="122" y="571"/>
                    <a:pt x="114" y="571"/>
                  </a:cubicBezTo>
                  <a:cubicBezTo>
                    <a:pt x="105" y="571"/>
                    <a:pt x="101" y="565"/>
                    <a:pt x="101" y="556"/>
                  </a:cubicBezTo>
                  <a:cubicBezTo>
                    <a:pt x="101" y="436"/>
                    <a:pt x="101" y="436"/>
                    <a:pt x="101" y="436"/>
                  </a:cubicBezTo>
                  <a:cubicBezTo>
                    <a:pt x="101" y="417"/>
                    <a:pt x="113" y="408"/>
                    <a:pt x="137" y="408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228" y="408"/>
                    <a:pt x="240" y="417"/>
                    <a:pt x="240" y="436"/>
                  </a:cubicBezTo>
                  <a:lnTo>
                    <a:pt x="240" y="556"/>
                  </a:lnTo>
                  <a:close/>
                </a:path>
                <a:path w="686" h="1040">
                  <a:moveTo>
                    <a:pt x="374" y="636"/>
                  </a:moveTo>
                  <a:cubicBezTo>
                    <a:pt x="374" y="643"/>
                    <a:pt x="372" y="649"/>
                    <a:pt x="367" y="655"/>
                  </a:cubicBezTo>
                  <a:cubicBezTo>
                    <a:pt x="363" y="660"/>
                    <a:pt x="358" y="663"/>
                    <a:pt x="352" y="663"/>
                  </a:cubicBezTo>
                  <a:cubicBezTo>
                    <a:pt x="346" y="663"/>
                    <a:pt x="341" y="660"/>
                    <a:pt x="337" y="655"/>
                  </a:cubicBezTo>
                  <a:cubicBezTo>
                    <a:pt x="333" y="649"/>
                    <a:pt x="330" y="643"/>
                    <a:pt x="330" y="636"/>
                  </a:cubicBezTo>
                  <a:cubicBezTo>
                    <a:pt x="330" y="631"/>
                    <a:pt x="333" y="625"/>
                    <a:pt x="336" y="620"/>
                  </a:cubicBezTo>
                  <a:cubicBezTo>
                    <a:pt x="340" y="616"/>
                    <a:pt x="346" y="613"/>
                    <a:pt x="352" y="613"/>
                  </a:cubicBezTo>
                  <a:cubicBezTo>
                    <a:pt x="358" y="613"/>
                    <a:pt x="363" y="616"/>
                    <a:pt x="367" y="620"/>
                  </a:cubicBezTo>
                  <a:cubicBezTo>
                    <a:pt x="372" y="625"/>
                    <a:pt x="374" y="631"/>
                    <a:pt x="374" y="636"/>
                  </a:cubicBezTo>
                  <a:moveTo>
                    <a:pt x="405" y="777"/>
                  </a:moveTo>
                  <a:cubicBezTo>
                    <a:pt x="405" y="786"/>
                    <a:pt x="402" y="789"/>
                    <a:pt x="395" y="789"/>
                  </a:cubicBezTo>
                  <a:cubicBezTo>
                    <a:pt x="388" y="789"/>
                    <a:pt x="385" y="786"/>
                    <a:pt x="385" y="777"/>
                  </a:cubicBezTo>
                  <a:cubicBezTo>
                    <a:pt x="385" y="698"/>
                    <a:pt x="385" y="698"/>
                    <a:pt x="385" y="698"/>
                  </a:cubicBezTo>
                  <a:cubicBezTo>
                    <a:pt x="380" y="698"/>
                    <a:pt x="380" y="698"/>
                    <a:pt x="380" y="698"/>
                  </a:cubicBezTo>
                  <a:cubicBezTo>
                    <a:pt x="380" y="888"/>
                    <a:pt x="380" y="888"/>
                    <a:pt x="380" y="888"/>
                  </a:cubicBezTo>
                  <a:cubicBezTo>
                    <a:pt x="380" y="896"/>
                    <a:pt x="376" y="901"/>
                    <a:pt x="367" y="901"/>
                  </a:cubicBezTo>
                  <a:cubicBezTo>
                    <a:pt x="360" y="901"/>
                    <a:pt x="355" y="896"/>
                    <a:pt x="355" y="888"/>
                  </a:cubicBezTo>
                  <a:cubicBezTo>
                    <a:pt x="355" y="776"/>
                    <a:pt x="355" y="776"/>
                    <a:pt x="355" y="776"/>
                  </a:cubicBezTo>
                  <a:cubicBezTo>
                    <a:pt x="349" y="776"/>
                    <a:pt x="349" y="776"/>
                    <a:pt x="349" y="776"/>
                  </a:cubicBezTo>
                  <a:cubicBezTo>
                    <a:pt x="349" y="888"/>
                    <a:pt x="349" y="888"/>
                    <a:pt x="349" y="888"/>
                  </a:cubicBezTo>
                  <a:cubicBezTo>
                    <a:pt x="349" y="896"/>
                    <a:pt x="345" y="901"/>
                    <a:pt x="337" y="901"/>
                  </a:cubicBezTo>
                  <a:cubicBezTo>
                    <a:pt x="328" y="901"/>
                    <a:pt x="324" y="896"/>
                    <a:pt x="324" y="888"/>
                  </a:cubicBezTo>
                  <a:cubicBezTo>
                    <a:pt x="324" y="698"/>
                    <a:pt x="324" y="698"/>
                    <a:pt x="324" y="698"/>
                  </a:cubicBezTo>
                  <a:cubicBezTo>
                    <a:pt x="320" y="698"/>
                    <a:pt x="320" y="698"/>
                    <a:pt x="320" y="698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86"/>
                    <a:pt x="316" y="789"/>
                    <a:pt x="309" y="789"/>
                  </a:cubicBezTo>
                  <a:cubicBezTo>
                    <a:pt x="302" y="789"/>
                    <a:pt x="299" y="786"/>
                    <a:pt x="299" y="777"/>
                  </a:cubicBezTo>
                  <a:cubicBezTo>
                    <a:pt x="299" y="687"/>
                    <a:pt x="299" y="687"/>
                    <a:pt x="299" y="687"/>
                  </a:cubicBezTo>
                  <a:cubicBezTo>
                    <a:pt x="299" y="672"/>
                    <a:pt x="309" y="665"/>
                    <a:pt x="326" y="665"/>
                  </a:cubicBezTo>
                  <a:cubicBezTo>
                    <a:pt x="378" y="665"/>
                    <a:pt x="378" y="665"/>
                    <a:pt x="378" y="665"/>
                  </a:cubicBezTo>
                  <a:cubicBezTo>
                    <a:pt x="397" y="665"/>
                    <a:pt x="405" y="672"/>
                    <a:pt x="405" y="687"/>
                  </a:cubicBezTo>
                  <a:lnTo>
                    <a:pt x="405" y="777"/>
                  </a:lnTo>
                  <a:close/>
                </a:path>
                <a:path w="686" h="1040">
                  <a:moveTo>
                    <a:pt x="655" y="636"/>
                  </a:moveTo>
                  <a:cubicBezTo>
                    <a:pt x="655" y="643"/>
                    <a:pt x="652" y="649"/>
                    <a:pt x="648" y="655"/>
                  </a:cubicBezTo>
                  <a:cubicBezTo>
                    <a:pt x="644" y="660"/>
                    <a:pt x="639" y="663"/>
                    <a:pt x="633" y="663"/>
                  </a:cubicBezTo>
                  <a:cubicBezTo>
                    <a:pt x="627" y="663"/>
                    <a:pt x="622" y="660"/>
                    <a:pt x="618" y="655"/>
                  </a:cubicBezTo>
                  <a:cubicBezTo>
                    <a:pt x="613" y="649"/>
                    <a:pt x="611" y="643"/>
                    <a:pt x="611" y="636"/>
                  </a:cubicBezTo>
                  <a:cubicBezTo>
                    <a:pt x="611" y="631"/>
                    <a:pt x="613" y="625"/>
                    <a:pt x="618" y="620"/>
                  </a:cubicBezTo>
                  <a:cubicBezTo>
                    <a:pt x="622" y="616"/>
                    <a:pt x="627" y="613"/>
                    <a:pt x="633" y="613"/>
                  </a:cubicBezTo>
                  <a:cubicBezTo>
                    <a:pt x="639" y="613"/>
                    <a:pt x="644" y="616"/>
                    <a:pt x="648" y="620"/>
                  </a:cubicBezTo>
                  <a:cubicBezTo>
                    <a:pt x="652" y="625"/>
                    <a:pt x="655" y="631"/>
                    <a:pt x="655" y="636"/>
                  </a:cubicBezTo>
                  <a:moveTo>
                    <a:pt x="686" y="777"/>
                  </a:moveTo>
                  <a:cubicBezTo>
                    <a:pt x="686" y="786"/>
                    <a:pt x="683" y="789"/>
                    <a:pt x="676" y="789"/>
                  </a:cubicBezTo>
                  <a:cubicBezTo>
                    <a:pt x="670" y="789"/>
                    <a:pt x="666" y="786"/>
                    <a:pt x="666" y="777"/>
                  </a:cubicBezTo>
                  <a:cubicBezTo>
                    <a:pt x="666" y="698"/>
                    <a:pt x="666" y="698"/>
                    <a:pt x="666" y="698"/>
                  </a:cubicBezTo>
                  <a:cubicBezTo>
                    <a:pt x="661" y="698"/>
                    <a:pt x="661" y="698"/>
                    <a:pt x="661" y="698"/>
                  </a:cubicBezTo>
                  <a:cubicBezTo>
                    <a:pt x="661" y="888"/>
                    <a:pt x="661" y="888"/>
                    <a:pt x="661" y="888"/>
                  </a:cubicBezTo>
                  <a:cubicBezTo>
                    <a:pt x="661" y="896"/>
                    <a:pt x="657" y="901"/>
                    <a:pt x="649" y="901"/>
                  </a:cubicBezTo>
                  <a:cubicBezTo>
                    <a:pt x="640" y="901"/>
                    <a:pt x="636" y="896"/>
                    <a:pt x="636" y="888"/>
                  </a:cubicBezTo>
                  <a:cubicBezTo>
                    <a:pt x="636" y="776"/>
                    <a:pt x="636" y="776"/>
                    <a:pt x="636" y="776"/>
                  </a:cubicBezTo>
                  <a:cubicBezTo>
                    <a:pt x="630" y="776"/>
                    <a:pt x="630" y="776"/>
                    <a:pt x="630" y="776"/>
                  </a:cubicBezTo>
                  <a:cubicBezTo>
                    <a:pt x="630" y="888"/>
                    <a:pt x="630" y="888"/>
                    <a:pt x="630" y="888"/>
                  </a:cubicBezTo>
                  <a:cubicBezTo>
                    <a:pt x="630" y="896"/>
                    <a:pt x="626" y="901"/>
                    <a:pt x="618" y="901"/>
                  </a:cubicBezTo>
                  <a:cubicBezTo>
                    <a:pt x="609" y="901"/>
                    <a:pt x="606" y="896"/>
                    <a:pt x="606" y="88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0" y="698"/>
                    <a:pt x="600" y="698"/>
                    <a:pt x="600" y="698"/>
                  </a:cubicBezTo>
                  <a:cubicBezTo>
                    <a:pt x="600" y="777"/>
                    <a:pt x="600" y="777"/>
                    <a:pt x="600" y="777"/>
                  </a:cubicBezTo>
                  <a:cubicBezTo>
                    <a:pt x="600" y="786"/>
                    <a:pt x="597" y="789"/>
                    <a:pt x="591" y="789"/>
                  </a:cubicBezTo>
                  <a:cubicBezTo>
                    <a:pt x="583" y="789"/>
                    <a:pt x="580" y="786"/>
                    <a:pt x="580" y="777"/>
                  </a:cubicBezTo>
                  <a:cubicBezTo>
                    <a:pt x="580" y="687"/>
                    <a:pt x="580" y="687"/>
                    <a:pt x="580" y="687"/>
                  </a:cubicBezTo>
                  <a:cubicBezTo>
                    <a:pt x="580" y="672"/>
                    <a:pt x="590" y="665"/>
                    <a:pt x="608" y="665"/>
                  </a:cubicBezTo>
                  <a:cubicBezTo>
                    <a:pt x="659" y="665"/>
                    <a:pt x="659" y="665"/>
                    <a:pt x="659" y="665"/>
                  </a:cubicBezTo>
                  <a:cubicBezTo>
                    <a:pt x="677" y="665"/>
                    <a:pt x="686" y="672"/>
                    <a:pt x="686" y="687"/>
                  </a:cubicBezTo>
                  <a:lnTo>
                    <a:pt x="686" y="777"/>
                  </a:lnTo>
                  <a:close/>
                </a:path>
                <a:path w="686" h="1040">
                  <a:moveTo>
                    <a:pt x="74" y="636"/>
                  </a:moveTo>
                  <a:cubicBezTo>
                    <a:pt x="74" y="643"/>
                    <a:pt x="72" y="649"/>
                    <a:pt x="68" y="655"/>
                  </a:cubicBezTo>
                  <a:cubicBezTo>
                    <a:pt x="63" y="660"/>
                    <a:pt x="58" y="663"/>
                    <a:pt x="52" y="663"/>
                  </a:cubicBezTo>
                  <a:cubicBezTo>
                    <a:pt x="46" y="663"/>
                    <a:pt x="41" y="660"/>
                    <a:pt x="36" y="655"/>
                  </a:cubicBezTo>
                  <a:cubicBezTo>
                    <a:pt x="32" y="649"/>
                    <a:pt x="30" y="643"/>
                    <a:pt x="30" y="636"/>
                  </a:cubicBezTo>
                  <a:cubicBezTo>
                    <a:pt x="30" y="631"/>
                    <a:pt x="32" y="625"/>
                    <a:pt x="36" y="620"/>
                  </a:cubicBezTo>
                  <a:cubicBezTo>
                    <a:pt x="41" y="616"/>
                    <a:pt x="46" y="613"/>
                    <a:pt x="52" y="613"/>
                  </a:cubicBezTo>
                  <a:cubicBezTo>
                    <a:pt x="58" y="613"/>
                    <a:pt x="63" y="616"/>
                    <a:pt x="68" y="620"/>
                  </a:cubicBezTo>
                  <a:cubicBezTo>
                    <a:pt x="72" y="625"/>
                    <a:pt x="74" y="631"/>
                    <a:pt x="74" y="636"/>
                  </a:cubicBezTo>
                  <a:moveTo>
                    <a:pt x="106" y="777"/>
                  </a:moveTo>
                  <a:cubicBezTo>
                    <a:pt x="106" y="786"/>
                    <a:pt x="102" y="789"/>
                    <a:pt x="95" y="789"/>
                  </a:cubicBezTo>
                  <a:cubicBezTo>
                    <a:pt x="88" y="789"/>
                    <a:pt x="85" y="786"/>
                    <a:pt x="85" y="777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0" y="698"/>
                    <a:pt x="80" y="698"/>
                    <a:pt x="80" y="698"/>
                  </a:cubicBezTo>
                  <a:cubicBezTo>
                    <a:pt x="80" y="888"/>
                    <a:pt x="80" y="888"/>
                    <a:pt x="80" y="888"/>
                  </a:cubicBezTo>
                  <a:cubicBezTo>
                    <a:pt x="80" y="896"/>
                    <a:pt x="76" y="901"/>
                    <a:pt x="68" y="901"/>
                  </a:cubicBezTo>
                  <a:cubicBezTo>
                    <a:pt x="59" y="901"/>
                    <a:pt x="56" y="896"/>
                    <a:pt x="56" y="888"/>
                  </a:cubicBezTo>
                  <a:cubicBezTo>
                    <a:pt x="56" y="776"/>
                    <a:pt x="56" y="776"/>
                    <a:pt x="56" y="776"/>
                  </a:cubicBezTo>
                  <a:cubicBezTo>
                    <a:pt x="49" y="776"/>
                    <a:pt x="49" y="776"/>
                    <a:pt x="49" y="776"/>
                  </a:cubicBezTo>
                  <a:cubicBezTo>
                    <a:pt x="49" y="888"/>
                    <a:pt x="49" y="888"/>
                    <a:pt x="49" y="888"/>
                  </a:cubicBezTo>
                  <a:cubicBezTo>
                    <a:pt x="49" y="896"/>
                    <a:pt x="45" y="901"/>
                    <a:pt x="36" y="901"/>
                  </a:cubicBezTo>
                  <a:cubicBezTo>
                    <a:pt x="29" y="901"/>
                    <a:pt x="24" y="896"/>
                    <a:pt x="24" y="888"/>
                  </a:cubicBezTo>
                  <a:cubicBezTo>
                    <a:pt x="24" y="698"/>
                    <a:pt x="24" y="698"/>
                    <a:pt x="24" y="698"/>
                  </a:cubicBezTo>
                  <a:cubicBezTo>
                    <a:pt x="19" y="698"/>
                    <a:pt x="19" y="698"/>
                    <a:pt x="19" y="698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9" y="786"/>
                    <a:pt x="16" y="789"/>
                    <a:pt x="9" y="789"/>
                  </a:cubicBezTo>
                  <a:cubicBezTo>
                    <a:pt x="3" y="789"/>
                    <a:pt x="0" y="786"/>
                    <a:pt x="0" y="77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72"/>
                    <a:pt x="8" y="665"/>
                    <a:pt x="27" y="665"/>
                  </a:cubicBezTo>
                  <a:cubicBezTo>
                    <a:pt x="78" y="665"/>
                    <a:pt x="78" y="665"/>
                    <a:pt x="78" y="665"/>
                  </a:cubicBezTo>
                  <a:cubicBezTo>
                    <a:pt x="96" y="665"/>
                    <a:pt x="106" y="672"/>
                    <a:pt x="106" y="687"/>
                  </a:cubicBezTo>
                  <a:lnTo>
                    <a:pt x="106" y="777"/>
                  </a:lnTo>
                  <a:close/>
                </a:path>
                <a:path w="686" h="1040">
                  <a:moveTo>
                    <a:pt x="551" y="818"/>
                  </a:moveTo>
                  <a:cubicBezTo>
                    <a:pt x="551" y="824"/>
                    <a:pt x="550" y="829"/>
                    <a:pt x="546" y="834"/>
                  </a:cubicBezTo>
                  <a:cubicBezTo>
                    <a:pt x="542" y="838"/>
                    <a:pt x="538" y="840"/>
                    <a:pt x="533" y="840"/>
                  </a:cubicBezTo>
                  <a:cubicBezTo>
                    <a:pt x="528" y="840"/>
                    <a:pt x="524" y="838"/>
                    <a:pt x="521" y="834"/>
                  </a:cubicBezTo>
                  <a:cubicBezTo>
                    <a:pt x="516" y="829"/>
                    <a:pt x="515" y="824"/>
                    <a:pt x="515" y="818"/>
                  </a:cubicBezTo>
                  <a:cubicBezTo>
                    <a:pt x="515" y="814"/>
                    <a:pt x="516" y="809"/>
                    <a:pt x="520" y="805"/>
                  </a:cubicBezTo>
                  <a:cubicBezTo>
                    <a:pt x="524" y="801"/>
                    <a:pt x="528" y="799"/>
                    <a:pt x="533" y="799"/>
                  </a:cubicBezTo>
                  <a:cubicBezTo>
                    <a:pt x="538" y="799"/>
                    <a:pt x="542" y="801"/>
                    <a:pt x="546" y="805"/>
                  </a:cubicBezTo>
                  <a:cubicBezTo>
                    <a:pt x="550" y="809"/>
                    <a:pt x="551" y="814"/>
                    <a:pt x="551" y="818"/>
                  </a:cubicBezTo>
                  <a:moveTo>
                    <a:pt x="578" y="936"/>
                  </a:moveTo>
                  <a:cubicBezTo>
                    <a:pt x="578" y="943"/>
                    <a:pt x="575" y="946"/>
                    <a:pt x="570" y="946"/>
                  </a:cubicBezTo>
                  <a:cubicBezTo>
                    <a:pt x="564" y="946"/>
                    <a:pt x="561" y="943"/>
                    <a:pt x="561" y="936"/>
                  </a:cubicBezTo>
                  <a:cubicBezTo>
                    <a:pt x="561" y="871"/>
                    <a:pt x="561" y="871"/>
                    <a:pt x="561" y="871"/>
                  </a:cubicBezTo>
                  <a:cubicBezTo>
                    <a:pt x="557" y="871"/>
                    <a:pt x="557" y="871"/>
                    <a:pt x="557" y="871"/>
                  </a:cubicBezTo>
                  <a:cubicBezTo>
                    <a:pt x="557" y="1030"/>
                    <a:pt x="557" y="1030"/>
                    <a:pt x="557" y="1030"/>
                  </a:cubicBezTo>
                  <a:cubicBezTo>
                    <a:pt x="557" y="1036"/>
                    <a:pt x="553" y="1040"/>
                    <a:pt x="547" y="1040"/>
                  </a:cubicBezTo>
                  <a:cubicBezTo>
                    <a:pt x="539" y="1040"/>
                    <a:pt x="536" y="1036"/>
                    <a:pt x="536" y="1030"/>
                  </a:cubicBezTo>
                  <a:cubicBezTo>
                    <a:pt x="536" y="935"/>
                    <a:pt x="536" y="935"/>
                    <a:pt x="536" y="935"/>
                  </a:cubicBezTo>
                  <a:cubicBezTo>
                    <a:pt x="531" y="935"/>
                    <a:pt x="531" y="935"/>
                    <a:pt x="531" y="935"/>
                  </a:cubicBezTo>
                  <a:cubicBezTo>
                    <a:pt x="531" y="1030"/>
                    <a:pt x="531" y="1030"/>
                    <a:pt x="531" y="1030"/>
                  </a:cubicBezTo>
                  <a:cubicBezTo>
                    <a:pt x="531" y="1036"/>
                    <a:pt x="527" y="1040"/>
                    <a:pt x="521" y="1040"/>
                  </a:cubicBezTo>
                  <a:cubicBezTo>
                    <a:pt x="513" y="1040"/>
                    <a:pt x="510" y="1036"/>
                    <a:pt x="510" y="1030"/>
                  </a:cubicBezTo>
                  <a:cubicBezTo>
                    <a:pt x="510" y="871"/>
                    <a:pt x="510" y="871"/>
                    <a:pt x="510" y="871"/>
                  </a:cubicBezTo>
                  <a:cubicBezTo>
                    <a:pt x="506" y="871"/>
                    <a:pt x="506" y="871"/>
                    <a:pt x="506" y="871"/>
                  </a:cubicBezTo>
                  <a:cubicBezTo>
                    <a:pt x="506" y="936"/>
                    <a:pt x="506" y="936"/>
                    <a:pt x="506" y="936"/>
                  </a:cubicBezTo>
                  <a:cubicBezTo>
                    <a:pt x="506" y="943"/>
                    <a:pt x="503" y="946"/>
                    <a:pt x="497" y="946"/>
                  </a:cubicBezTo>
                  <a:cubicBezTo>
                    <a:pt x="492" y="946"/>
                    <a:pt x="489" y="943"/>
                    <a:pt x="489" y="93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89" y="848"/>
                    <a:pt x="497" y="842"/>
                    <a:pt x="512" y="842"/>
                  </a:cubicBezTo>
                  <a:cubicBezTo>
                    <a:pt x="555" y="842"/>
                    <a:pt x="555" y="842"/>
                    <a:pt x="555" y="842"/>
                  </a:cubicBezTo>
                  <a:cubicBezTo>
                    <a:pt x="571" y="842"/>
                    <a:pt x="578" y="848"/>
                    <a:pt x="578" y="861"/>
                  </a:cubicBezTo>
                  <a:lnTo>
                    <a:pt x="578" y="936"/>
                  </a:lnTo>
                  <a:close/>
                </a:path>
                <a:path w="686" h="1040">
                  <a:moveTo>
                    <a:pt x="239" y="818"/>
                  </a:moveTo>
                  <a:cubicBezTo>
                    <a:pt x="239" y="824"/>
                    <a:pt x="238" y="829"/>
                    <a:pt x="234" y="834"/>
                  </a:cubicBezTo>
                  <a:cubicBezTo>
                    <a:pt x="231" y="838"/>
                    <a:pt x="226" y="840"/>
                    <a:pt x="221" y="840"/>
                  </a:cubicBezTo>
                  <a:cubicBezTo>
                    <a:pt x="216" y="840"/>
                    <a:pt x="212" y="838"/>
                    <a:pt x="209" y="834"/>
                  </a:cubicBezTo>
                  <a:cubicBezTo>
                    <a:pt x="205" y="829"/>
                    <a:pt x="203" y="824"/>
                    <a:pt x="203" y="818"/>
                  </a:cubicBezTo>
                  <a:cubicBezTo>
                    <a:pt x="203" y="814"/>
                    <a:pt x="205" y="809"/>
                    <a:pt x="208" y="805"/>
                  </a:cubicBezTo>
                  <a:cubicBezTo>
                    <a:pt x="212" y="801"/>
                    <a:pt x="216" y="799"/>
                    <a:pt x="221" y="799"/>
                  </a:cubicBezTo>
                  <a:cubicBezTo>
                    <a:pt x="226" y="799"/>
                    <a:pt x="231" y="801"/>
                    <a:pt x="234" y="805"/>
                  </a:cubicBezTo>
                  <a:cubicBezTo>
                    <a:pt x="238" y="809"/>
                    <a:pt x="239" y="814"/>
                    <a:pt x="239" y="818"/>
                  </a:cubicBezTo>
                  <a:moveTo>
                    <a:pt x="266" y="936"/>
                  </a:moveTo>
                  <a:cubicBezTo>
                    <a:pt x="266" y="943"/>
                    <a:pt x="263" y="946"/>
                    <a:pt x="258" y="946"/>
                  </a:cubicBezTo>
                  <a:cubicBezTo>
                    <a:pt x="252" y="946"/>
                    <a:pt x="249" y="943"/>
                    <a:pt x="249" y="936"/>
                  </a:cubicBezTo>
                  <a:cubicBezTo>
                    <a:pt x="249" y="871"/>
                    <a:pt x="249" y="871"/>
                    <a:pt x="249" y="871"/>
                  </a:cubicBezTo>
                  <a:cubicBezTo>
                    <a:pt x="245" y="871"/>
                    <a:pt x="245" y="871"/>
                    <a:pt x="245" y="871"/>
                  </a:cubicBezTo>
                  <a:cubicBezTo>
                    <a:pt x="245" y="1030"/>
                    <a:pt x="245" y="1030"/>
                    <a:pt x="245" y="1030"/>
                  </a:cubicBezTo>
                  <a:cubicBezTo>
                    <a:pt x="245" y="1036"/>
                    <a:pt x="241" y="1040"/>
                    <a:pt x="235" y="1040"/>
                  </a:cubicBezTo>
                  <a:cubicBezTo>
                    <a:pt x="227" y="1040"/>
                    <a:pt x="224" y="1036"/>
                    <a:pt x="224" y="1030"/>
                  </a:cubicBezTo>
                  <a:cubicBezTo>
                    <a:pt x="224" y="935"/>
                    <a:pt x="224" y="935"/>
                    <a:pt x="224" y="935"/>
                  </a:cubicBezTo>
                  <a:cubicBezTo>
                    <a:pt x="219" y="935"/>
                    <a:pt x="219" y="935"/>
                    <a:pt x="219" y="935"/>
                  </a:cubicBezTo>
                  <a:cubicBezTo>
                    <a:pt x="219" y="1030"/>
                    <a:pt x="219" y="1030"/>
                    <a:pt x="219" y="1030"/>
                  </a:cubicBezTo>
                  <a:cubicBezTo>
                    <a:pt x="219" y="1036"/>
                    <a:pt x="215" y="1040"/>
                    <a:pt x="209" y="1040"/>
                  </a:cubicBezTo>
                  <a:cubicBezTo>
                    <a:pt x="201" y="1040"/>
                    <a:pt x="198" y="1036"/>
                    <a:pt x="198" y="1030"/>
                  </a:cubicBezTo>
                  <a:cubicBezTo>
                    <a:pt x="198" y="871"/>
                    <a:pt x="198" y="871"/>
                    <a:pt x="198" y="871"/>
                  </a:cubicBezTo>
                  <a:cubicBezTo>
                    <a:pt x="194" y="871"/>
                    <a:pt x="194" y="871"/>
                    <a:pt x="194" y="871"/>
                  </a:cubicBezTo>
                  <a:cubicBezTo>
                    <a:pt x="194" y="936"/>
                    <a:pt x="194" y="936"/>
                    <a:pt x="194" y="936"/>
                  </a:cubicBezTo>
                  <a:cubicBezTo>
                    <a:pt x="194" y="943"/>
                    <a:pt x="190" y="946"/>
                    <a:pt x="185" y="946"/>
                  </a:cubicBezTo>
                  <a:cubicBezTo>
                    <a:pt x="180" y="946"/>
                    <a:pt x="177" y="943"/>
                    <a:pt x="177" y="936"/>
                  </a:cubicBezTo>
                  <a:cubicBezTo>
                    <a:pt x="177" y="861"/>
                    <a:pt x="177" y="861"/>
                    <a:pt x="177" y="861"/>
                  </a:cubicBezTo>
                  <a:cubicBezTo>
                    <a:pt x="177" y="848"/>
                    <a:pt x="185" y="842"/>
                    <a:pt x="200" y="842"/>
                  </a:cubicBezTo>
                  <a:cubicBezTo>
                    <a:pt x="242" y="842"/>
                    <a:pt x="242" y="842"/>
                    <a:pt x="242" y="842"/>
                  </a:cubicBezTo>
                  <a:cubicBezTo>
                    <a:pt x="259" y="842"/>
                    <a:pt x="266" y="848"/>
                    <a:pt x="266" y="861"/>
                  </a:cubicBezTo>
                  <a:lnTo>
                    <a:pt x="266" y="936"/>
                  </a:lnTo>
                  <a:close/>
                </a:path>
              </a:pathLst>
            </a:custGeom>
            <a:solidFill>
              <a:srgbClr val="C55A1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" name="path"/>
            <p:cNvSpPr/>
            <p:nvPr/>
          </p:nvSpPr>
          <p:spPr>
            <a:xfrm>
              <a:off x="582803" y="507745"/>
              <a:ext cx="56895" cy="152654"/>
            </a:xfrm>
            <a:custGeom>
              <a:avLst/>
              <a:gdLst/>
              <a:ahLst/>
              <a:cxnLst/>
              <a:rect l="0" t="0" r="0" b="0"/>
              <a:pathLst>
                <a:path w="89" h="240">
                  <a:moveTo>
                    <a:pt x="63" y="19"/>
                  </a:moveTo>
                  <a:cubicBezTo>
                    <a:pt x="63" y="25"/>
                    <a:pt x="61" y="30"/>
                    <a:pt x="57" y="34"/>
                  </a:cubicBezTo>
                  <a:cubicBezTo>
                    <a:pt x="54" y="38"/>
                    <a:pt x="50" y="40"/>
                    <a:pt x="44" y="40"/>
                  </a:cubicBezTo>
                  <a:cubicBezTo>
                    <a:pt x="39" y="40"/>
                    <a:pt x="34" y="38"/>
                    <a:pt x="31" y="34"/>
                  </a:cubicBezTo>
                  <a:cubicBezTo>
                    <a:pt x="28" y="30"/>
                    <a:pt x="26" y="25"/>
                    <a:pt x="26" y="19"/>
                  </a:cubicBezTo>
                  <a:cubicBezTo>
                    <a:pt x="26" y="14"/>
                    <a:pt x="28" y="9"/>
                    <a:pt x="31" y="5"/>
                  </a:cubicBezTo>
                  <a:cubicBezTo>
                    <a:pt x="34" y="2"/>
                    <a:pt x="39" y="0"/>
                    <a:pt x="44" y="0"/>
                  </a:cubicBezTo>
                  <a:cubicBezTo>
                    <a:pt x="50" y="0"/>
                    <a:pt x="54" y="2"/>
                    <a:pt x="57" y="5"/>
                  </a:cubicBezTo>
                  <a:cubicBezTo>
                    <a:pt x="61" y="9"/>
                    <a:pt x="63" y="14"/>
                    <a:pt x="63" y="19"/>
                  </a:cubicBezTo>
                  <a:moveTo>
                    <a:pt x="89" y="137"/>
                  </a:moveTo>
                  <a:cubicBezTo>
                    <a:pt x="89" y="143"/>
                    <a:pt x="87" y="146"/>
                    <a:pt x="81" y="146"/>
                  </a:cubicBezTo>
                  <a:cubicBezTo>
                    <a:pt x="75" y="146"/>
                    <a:pt x="73" y="143"/>
                    <a:pt x="73" y="13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68" y="236"/>
                    <a:pt x="65" y="240"/>
                    <a:pt x="57" y="240"/>
                  </a:cubicBezTo>
                  <a:cubicBezTo>
                    <a:pt x="51" y="240"/>
                    <a:pt x="48" y="236"/>
                    <a:pt x="48" y="230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230"/>
                    <a:pt x="42" y="230"/>
                    <a:pt x="42" y="230"/>
                  </a:cubicBezTo>
                  <a:cubicBezTo>
                    <a:pt x="42" y="236"/>
                    <a:pt x="39" y="240"/>
                    <a:pt x="31" y="240"/>
                  </a:cubicBezTo>
                  <a:cubicBezTo>
                    <a:pt x="25" y="240"/>
                    <a:pt x="21" y="236"/>
                    <a:pt x="21" y="23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43"/>
                    <a:pt x="14" y="146"/>
                    <a:pt x="8" y="146"/>
                  </a:cubicBezTo>
                  <a:cubicBezTo>
                    <a:pt x="3" y="146"/>
                    <a:pt x="0" y="143"/>
                    <a:pt x="0" y="13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9"/>
                    <a:pt x="7" y="43"/>
                    <a:pt x="24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81" y="43"/>
                    <a:pt x="89" y="49"/>
                    <a:pt x="89" y="61"/>
                  </a:cubicBezTo>
                  <a:lnTo>
                    <a:pt x="89" y="137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0" name="path"/>
            <p:cNvSpPr/>
            <p:nvPr/>
          </p:nvSpPr>
          <p:spPr>
            <a:xfrm>
              <a:off x="60325" y="507745"/>
              <a:ext cx="56388" cy="152654"/>
            </a:xfrm>
            <a:custGeom>
              <a:avLst/>
              <a:gdLst/>
              <a:ahLst/>
              <a:cxnLst/>
              <a:rect l="0" t="0" r="0" b="0"/>
              <a:pathLst>
                <a:path w="88" h="240">
                  <a:moveTo>
                    <a:pt x="61" y="19"/>
                  </a:moveTo>
                  <a:cubicBezTo>
                    <a:pt x="61" y="25"/>
                    <a:pt x="60" y="30"/>
                    <a:pt x="56" y="34"/>
                  </a:cubicBezTo>
                  <a:cubicBezTo>
                    <a:pt x="52" y="38"/>
                    <a:pt x="48" y="40"/>
                    <a:pt x="43" y="40"/>
                  </a:cubicBezTo>
                  <a:cubicBezTo>
                    <a:pt x="38" y="40"/>
                    <a:pt x="34" y="38"/>
                    <a:pt x="31" y="34"/>
                  </a:cubicBezTo>
                  <a:cubicBezTo>
                    <a:pt x="26" y="30"/>
                    <a:pt x="25" y="25"/>
                    <a:pt x="25" y="19"/>
                  </a:cubicBezTo>
                  <a:cubicBezTo>
                    <a:pt x="25" y="14"/>
                    <a:pt x="26" y="9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8" y="0"/>
                    <a:pt x="52" y="2"/>
                    <a:pt x="56" y="5"/>
                  </a:cubicBezTo>
                  <a:cubicBezTo>
                    <a:pt x="60" y="9"/>
                    <a:pt x="61" y="14"/>
                    <a:pt x="61" y="19"/>
                  </a:cubicBezTo>
                  <a:moveTo>
                    <a:pt x="88" y="137"/>
                  </a:moveTo>
                  <a:cubicBezTo>
                    <a:pt x="88" y="143"/>
                    <a:pt x="85" y="146"/>
                    <a:pt x="80" y="146"/>
                  </a:cubicBezTo>
                  <a:cubicBezTo>
                    <a:pt x="74" y="146"/>
                    <a:pt x="71" y="143"/>
                    <a:pt x="71" y="13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6" y="236"/>
                    <a:pt x="63" y="240"/>
                    <a:pt x="57" y="240"/>
                  </a:cubicBezTo>
                  <a:cubicBezTo>
                    <a:pt x="49" y="240"/>
                    <a:pt x="46" y="236"/>
                    <a:pt x="46" y="230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36"/>
                    <a:pt x="37" y="240"/>
                    <a:pt x="31" y="240"/>
                  </a:cubicBezTo>
                  <a:cubicBezTo>
                    <a:pt x="23" y="240"/>
                    <a:pt x="20" y="236"/>
                    <a:pt x="20" y="23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43"/>
                    <a:pt x="14" y="146"/>
                    <a:pt x="7" y="146"/>
                  </a:cubicBezTo>
                  <a:cubicBezTo>
                    <a:pt x="2" y="146"/>
                    <a:pt x="0" y="143"/>
                    <a:pt x="0" y="13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9"/>
                    <a:pt x="7" y="43"/>
                    <a:pt x="22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81" y="43"/>
                    <a:pt x="88" y="49"/>
                    <a:pt x="88" y="61"/>
                  </a:cubicBezTo>
                  <a:lnTo>
                    <a:pt x="88" y="137"/>
                  </a:lnTo>
                  <a:close/>
                </a:path>
              </a:pathLst>
            </a:custGeom>
            <a:solidFill>
              <a:srgbClr val="C55A1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" name="path"/>
            <p:cNvSpPr/>
            <p:nvPr/>
          </p:nvSpPr>
          <p:spPr>
            <a:xfrm>
              <a:off x="0" y="625348"/>
              <a:ext cx="700659" cy="124460"/>
            </a:xfrm>
            <a:custGeom>
              <a:avLst/>
              <a:gdLst/>
              <a:ahLst/>
              <a:cxnLst/>
              <a:rect l="0" t="0" r="0" b="0"/>
              <a:pathLst>
                <a:path w="1103" h="196">
                  <a:moveTo>
                    <a:pt x="566" y="16"/>
                  </a:moveTo>
                  <a:cubicBezTo>
                    <a:pt x="566" y="20"/>
                    <a:pt x="565" y="25"/>
                    <a:pt x="562" y="27"/>
                  </a:cubicBezTo>
                  <a:cubicBezTo>
                    <a:pt x="559" y="31"/>
                    <a:pt x="555" y="33"/>
                    <a:pt x="552" y="33"/>
                  </a:cubicBezTo>
                  <a:cubicBezTo>
                    <a:pt x="548" y="33"/>
                    <a:pt x="544" y="31"/>
                    <a:pt x="541" y="27"/>
                  </a:cubicBezTo>
                  <a:cubicBezTo>
                    <a:pt x="538" y="25"/>
                    <a:pt x="537" y="20"/>
                    <a:pt x="537" y="16"/>
                  </a:cubicBezTo>
                  <a:cubicBezTo>
                    <a:pt x="537" y="11"/>
                    <a:pt x="538" y="7"/>
                    <a:pt x="541" y="4"/>
                  </a:cubicBezTo>
                  <a:cubicBezTo>
                    <a:pt x="543" y="1"/>
                    <a:pt x="548" y="0"/>
                    <a:pt x="552" y="0"/>
                  </a:cubicBezTo>
                  <a:cubicBezTo>
                    <a:pt x="555" y="0"/>
                    <a:pt x="559" y="1"/>
                    <a:pt x="562" y="4"/>
                  </a:cubicBezTo>
                  <a:cubicBezTo>
                    <a:pt x="565" y="7"/>
                    <a:pt x="566" y="11"/>
                    <a:pt x="566" y="16"/>
                  </a:cubicBezTo>
                  <a:moveTo>
                    <a:pt x="587" y="111"/>
                  </a:moveTo>
                  <a:cubicBezTo>
                    <a:pt x="587" y="116"/>
                    <a:pt x="585" y="119"/>
                    <a:pt x="581" y="119"/>
                  </a:cubicBezTo>
                  <a:cubicBezTo>
                    <a:pt x="577" y="119"/>
                    <a:pt x="573" y="116"/>
                    <a:pt x="573" y="111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0" y="57"/>
                    <a:pt x="570" y="57"/>
                    <a:pt x="570" y="57"/>
                  </a:cubicBezTo>
                  <a:cubicBezTo>
                    <a:pt x="570" y="187"/>
                    <a:pt x="570" y="187"/>
                    <a:pt x="570" y="187"/>
                  </a:cubicBezTo>
                  <a:cubicBezTo>
                    <a:pt x="570" y="192"/>
                    <a:pt x="568" y="196"/>
                    <a:pt x="562" y="196"/>
                  </a:cubicBezTo>
                  <a:cubicBezTo>
                    <a:pt x="556" y="196"/>
                    <a:pt x="554" y="192"/>
                    <a:pt x="554" y="187"/>
                  </a:cubicBezTo>
                  <a:cubicBezTo>
                    <a:pt x="554" y="111"/>
                    <a:pt x="554" y="111"/>
                    <a:pt x="554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87"/>
                    <a:pt x="550" y="187"/>
                    <a:pt x="550" y="187"/>
                  </a:cubicBezTo>
                  <a:cubicBezTo>
                    <a:pt x="550" y="192"/>
                    <a:pt x="547" y="196"/>
                    <a:pt x="541" y="196"/>
                  </a:cubicBezTo>
                  <a:cubicBezTo>
                    <a:pt x="536" y="196"/>
                    <a:pt x="533" y="192"/>
                    <a:pt x="533" y="187"/>
                  </a:cubicBezTo>
                  <a:cubicBezTo>
                    <a:pt x="533" y="57"/>
                    <a:pt x="533" y="57"/>
                    <a:pt x="533" y="57"/>
                  </a:cubicBezTo>
                  <a:cubicBezTo>
                    <a:pt x="529" y="57"/>
                    <a:pt x="529" y="57"/>
                    <a:pt x="529" y="57"/>
                  </a:cubicBezTo>
                  <a:cubicBezTo>
                    <a:pt x="529" y="111"/>
                    <a:pt x="529" y="111"/>
                    <a:pt x="529" y="111"/>
                  </a:cubicBezTo>
                  <a:cubicBezTo>
                    <a:pt x="529" y="116"/>
                    <a:pt x="527" y="119"/>
                    <a:pt x="523" y="119"/>
                  </a:cubicBezTo>
                  <a:cubicBezTo>
                    <a:pt x="517" y="119"/>
                    <a:pt x="515" y="116"/>
                    <a:pt x="515" y="111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40"/>
                    <a:pt x="522" y="34"/>
                    <a:pt x="535" y="34"/>
                  </a:cubicBezTo>
                  <a:cubicBezTo>
                    <a:pt x="569" y="34"/>
                    <a:pt x="569" y="34"/>
                    <a:pt x="569" y="34"/>
                  </a:cubicBezTo>
                  <a:cubicBezTo>
                    <a:pt x="581" y="34"/>
                    <a:pt x="587" y="40"/>
                    <a:pt x="587" y="50"/>
                  </a:cubicBezTo>
                  <a:lnTo>
                    <a:pt x="587" y="111"/>
                  </a:lnTo>
                  <a:close/>
                </a:path>
                <a:path w="1103" h="196">
                  <a:moveTo>
                    <a:pt x="824" y="16"/>
                  </a:moveTo>
                  <a:cubicBezTo>
                    <a:pt x="824" y="20"/>
                    <a:pt x="822" y="25"/>
                    <a:pt x="819" y="27"/>
                  </a:cubicBezTo>
                  <a:cubicBezTo>
                    <a:pt x="817" y="31"/>
                    <a:pt x="813" y="33"/>
                    <a:pt x="809" y="33"/>
                  </a:cubicBezTo>
                  <a:cubicBezTo>
                    <a:pt x="805" y="33"/>
                    <a:pt x="802" y="31"/>
                    <a:pt x="799" y="27"/>
                  </a:cubicBezTo>
                  <a:cubicBezTo>
                    <a:pt x="795" y="25"/>
                    <a:pt x="794" y="20"/>
                    <a:pt x="794" y="16"/>
                  </a:cubicBezTo>
                  <a:cubicBezTo>
                    <a:pt x="794" y="11"/>
                    <a:pt x="795" y="7"/>
                    <a:pt x="799" y="4"/>
                  </a:cubicBezTo>
                  <a:cubicBezTo>
                    <a:pt x="801" y="1"/>
                    <a:pt x="805" y="0"/>
                    <a:pt x="809" y="0"/>
                  </a:cubicBezTo>
                  <a:cubicBezTo>
                    <a:pt x="813" y="0"/>
                    <a:pt x="817" y="1"/>
                    <a:pt x="819" y="4"/>
                  </a:cubicBezTo>
                  <a:cubicBezTo>
                    <a:pt x="822" y="7"/>
                    <a:pt x="824" y="11"/>
                    <a:pt x="824" y="16"/>
                  </a:cubicBezTo>
                  <a:moveTo>
                    <a:pt x="845" y="111"/>
                  </a:moveTo>
                  <a:cubicBezTo>
                    <a:pt x="845" y="116"/>
                    <a:pt x="843" y="119"/>
                    <a:pt x="839" y="119"/>
                  </a:cubicBezTo>
                  <a:cubicBezTo>
                    <a:pt x="834" y="119"/>
                    <a:pt x="831" y="116"/>
                    <a:pt x="831" y="111"/>
                  </a:cubicBezTo>
                  <a:cubicBezTo>
                    <a:pt x="831" y="57"/>
                    <a:pt x="831" y="57"/>
                    <a:pt x="831" y="57"/>
                  </a:cubicBezTo>
                  <a:cubicBezTo>
                    <a:pt x="828" y="57"/>
                    <a:pt x="828" y="57"/>
                    <a:pt x="828" y="57"/>
                  </a:cubicBezTo>
                  <a:cubicBezTo>
                    <a:pt x="828" y="187"/>
                    <a:pt x="828" y="187"/>
                    <a:pt x="828" y="187"/>
                  </a:cubicBezTo>
                  <a:cubicBezTo>
                    <a:pt x="828" y="192"/>
                    <a:pt x="826" y="196"/>
                    <a:pt x="819" y="196"/>
                  </a:cubicBezTo>
                  <a:cubicBezTo>
                    <a:pt x="814" y="196"/>
                    <a:pt x="812" y="192"/>
                    <a:pt x="812" y="187"/>
                  </a:cubicBezTo>
                  <a:cubicBezTo>
                    <a:pt x="812" y="111"/>
                    <a:pt x="812" y="111"/>
                    <a:pt x="812" y="111"/>
                  </a:cubicBezTo>
                  <a:cubicBezTo>
                    <a:pt x="807" y="111"/>
                    <a:pt x="807" y="111"/>
                    <a:pt x="807" y="111"/>
                  </a:cubicBezTo>
                  <a:cubicBezTo>
                    <a:pt x="807" y="187"/>
                    <a:pt x="807" y="187"/>
                    <a:pt x="807" y="187"/>
                  </a:cubicBezTo>
                  <a:cubicBezTo>
                    <a:pt x="807" y="192"/>
                    <a:pt x="804" y="196"/>
                    <a:pt x="799" y="196"/>
                  </a:cubicBezTo>
                  <a:cubicBezTo>
                    <a:pt x="793" y="196"/>
                    <a:pt x="790" y="192"/>
                    <a:pt x="790" y="187"/>
                  </a:cubicBezTo>
                  <a:cubicBezTo>
                    <a:pt x="790" y="57"/>
                    <a:pt x="790" y="57"/>
                    <a:pt x="790" y="57"/>
                  </a:cubicBezTo>
                  <a:cubicBezTo>
                    <a:pt x="787" y="57"/>
                    <a:pt x="787" y="57"/>
                    <a:pt x="787" y="57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7" y="116"/>
                    <a:pt x="784" y="119"/>
                    <a:pt x="780" y="119"/>
                  </a:cubicBezTo>
                  <a:cubicBezTo>
                    <a:pt x="775" y="119"/>
                    <a:pt x="772" y="116"/>
                    <a:pt x="772" y="111"/>
                  </a:cubicBezTo>
                  <a:cubicBezTo>
                    <a:pt x="772" y="50"/>
                    <a:pt x="772" y="50"/>
                    <a:pt x="772" y="50"/>
                  </a:cubicBezTo>
                  <a:cubicBezTo>
                    <a:pt x="772" y="40"/>
                    <a:pt x="779" y="34"/>
                    <a:pt x="792" y="34"/>
                  </a:cubicBezTo>
                  <a:cubicBezTo>
                    <a:pt x="827" y="34"/>
                    <a:pt x="827" y="34"/>
                    <a:pt x="827" y="34"/>
                  </a:cubicBezTo>
                  <a:cubicBezTo>
                    <a:pt x="839" y="34"/>
                    <a:pt x="845" y="40"/>
                    <a:pt x="845" y="50"/>
                  </a:cubicBezTo>
                  <a:lnTo>
                    <a:pt x="845" y="111"/>
                  </a:lnTo>
                  <a:close/>
                </a:path>
                <a:path w="1103" h="196">
                  <a:moveTo>
                    <a:pt x="1081" y="16"/>
                  </a:moveTo>
                  <a:cubicBezTo>
                    <a:pt x="1081" y="20"/>
                    <a:pt x="1080" y="25"/>
                    <a:pt x="1077" y="27"/>
                  </a:cubicBezTo>
                  <a:cubicBezTo>
                    <a:pt x="1075" y="31"/>
                    <a:pt x="1070" y="33"/>
                    <a:pt x="1067" y="33"/>
                  </a:cubicBezTo>
                  <a:cubicBezTo>
                    <a:pt x="1063" y="33"/>
                    <a:pt x="1060" y="31"/>
                    <a:pt x="1056" y="27"/>
                  </a:cubicBezTo>
                  <a:cubicBezTo>
                    <a:pt x="1053" y="25"/>
                    <a:pt x="1052" y="20"/>
                    <a:pt x="1052" y="16"/>
                  </a:cubicBezTo>
                  <a:cubicBezTo>
                    <a:pt x="1052" y="11"/>
                    <a:pt x="1053" y="7"/>
                    <a:pt x="1056" y="4"/>
                  </a:cubicBezTo>
                  <a:cubicBezTo>
                    <a:pt x="1058" y="1"/>
                    <a:pt x="1063" y="0"/>
                    <a:pt x="1067" y="0"/>
                  </a:cubicBezTo>
                  <a:cubicBezTo>
                    <a:pt x="1070" y="0"/>
                    <a:pt x="1075" y="1"/>
                    <a:pt x="1077" y="4"/>
                  </a:cubicBezTo>
                  <a:cubicBezTo>
                    <a:pt x="1080" y="7"/>
                    <a:pt x="1081" y="11"/>
                    <a:pt x="1081" y="16"/>
                  </a:cubicBezTo>
                  <a:moveTo>
                    <a:pt x="1103" y="111"/>
                  </a:moveTo>
                  <a:cubicBezTo>
                    <a:pt x="1103" y="116"/>
                    <a:pt x="1101" y="119"/>
                    <a:pt x="1097" y="119"/>
                  </a:cubicBezTo>
                  <a:cubicBezTo>
                    <a:pt x="1092" y="119"/>
                    <a:pt x="1089" y="116"/>
                    <a:pt x="1089" y="111"/>
                  </a:cubicBezTo>
                  <a:cubicBezTo>
                    <a:pt x="1089" y="57"/>
                    <a:pt x="1089" y="57"/>
                    <a:pt x="1089" y="57"/>
                  </a:cubicBezTo>
                  <a:cubicBezTo>
                    <a:pt x="1086" y="57"/>
                    <a:pt x="1086" y="57"/>
                    <a:pt x="1086" y="57"/>
                  </a:cubicBezTo>
                  <a:cubicBezTo>
                    <a:pt x="1086" y="187"/>
                    <a:pt x="1086" y="187"/>
                    <a:pt x="1086" y="187"/>
                  </a:cubicBezTo>
                  <a:cubicBezTo>
                    <a:pt x="1086" y="192"/>
                    <a:pt x="1084" y="196"/>
                    <a:pt x="1077" y="196"/>
                  </a:cubicBezTo>
                  <a:cubicBezTo>
                    <a:pt x="1072" y="196"/>
                    <a:pt x="1069" y="192"/>
                    <a:pt x="1069" y="187"/>
                  </a:cubicBezTo>
                  <a:cubicBezTo>
                    <a:pt x="1069" y="111"/>
                    <a:pt x="1069" y="111"/>
                    <a:pt x="1069" y="111"/>
                  </a:cubicBezTo>
                  <a:cubicBezTo>
                    <a:pt x="1065" y="111"/>
                    <a:pt x="1065" y="111"/>
                    <a:pt x="1065" y="111"/>
                  </a:cubicBezTo>
                  <a:cubicBezTo>
                    <a:pt x="1065" y="187"/>
                    <a:pt x="1065" y="187"/>
                    <a:pt x="1065" y="187"/>
                  </a:cubicBezTo>
                  <a:cubicBezTo>
                    <a:pt x="1065" y="192"/>
                    <a:pt x="1062" y="196"/>
                    <a:pt x="1056" y="196"/>
                  </a:cubicBezTo>
                  <a:cubicBezTo>
                    <a:pt x="1051" y="196"/>
                    <a:pt x="1048" y="192"/>
                    <a:pt x="1048" y="187"/>
                  </a:cubicBezTo>
                  <a:cubicBezTo>
                    <a:pt x="1048" y="57"/>
                    <a:pt x="1048" y="57"/>
                    <a:pt x="1048" y="57"/>
                  </a:cubicBezTo>
                  <a:cubicBezTo>
                    <a:pt x="1044" y="57"/>
                    <a:pt x="1044" y="57"/>
                    <a:pt x="1044" y="57"/>
                  </a:cubicBezTo>
                  <a:cubicBezTo>
                    <a:pt x="1044" y="111"/>
                    <a:pt x="1044" y="111"/>
                    <a:pt x="1044" y="111"/>
                  </a:cubicBezTo>
                  <a:cubicBezTo>
                    <a:pt x="1044" y="116"/>
                    <a:pt x="1042" y="119"/>
                    <a:pt x="1038" y="119"/>
                  </a:cubicBezTo>
                  <a:cubicBezTo>
                    <a:pt x="1032" y="119"/>
                    <a:pt x="1030" y="116"/>
                    <a:pt x="1030" y="111"/>
                  </a:cubicBezTo>
                  <a:cubicBezTo>
                    <a:pt x="1030" y="50"/>
                    <a:pt x="1030" y="50"/>
                    <a:pt x="1030" y="50"/>
                  </a:cubicBezTo>
                  <a:cubicBezTo>
                    <a:pt x="1030" y="40"/>
                    <a:pt x="1037" y="34"/>
                    <a:pt x="1050" y="34"/>
                  </a:cubicBezTo>
                  <a:cubicBezTo>
                    <a:pt x="1085" y="34"/>
                    <a:pt x="1085" y="34"/>
                    <a:pt x="1085" y="34"/>
                  </a:cubicBezTo>
                  <a:cubicBezTo>
                    <a:pt x="1097" y="34"/>
                    <a:pt x="1103" y="40"/>
                    <a:pt x="1103" y="50"/>
                  </a:cubicBezTo>
                  <a:lnTo>
                    <a:pt x="1103" y="111"/>
                  </a:lnTo>
                  <a:close/>
                </a:path>
                <a:path w="1103" h="196">
                  <a:moveTo>
                    <a:pt x="309" y="16"/>
                  </a:moveTo>
                  <a:cubicBezTo>
                    <a:pt x="309" y="20"/>
                    <a:pt x="308" y="25"/>
                    <a:pt x="304" y="27"/>
                  </a:cubicBezTo>
                  <a:cubicBezTo>
                    <a:pt x="301" y="31"/>
                    <a:pt x="298" y="33"/>
                    <a:pt x="293" y="33"/>
                  </a:cubicBezTo>
                  <a:cubicBezTo>
                    <a:pt x="290" y="33"/>
                    <a:pt x="286" y="31"/>
                    <a:pt x="284" y="27"/>
                  </a:cubicBezTo>
                  <a:cubicBezTo>
                    <a:pt x="280" y="25"/>
                    <a:pt x="279" y="20"/>
                    <a:pt x="279" y="16"/>
                  </a:cubicBezTo>
                  <a:cubicBezTo>
                    <a:pt x="279" y="11"/>
                    <a:pt x="280" y="7"/>
                    <a:pt x="284" y="4"/>
                  </a:cubicBezTo>
                  <a:cubicBezTo>
                    <a:pt x="286" y="1"/>
                    <a:pt x="289" y="0"/>
                    <a:pt x="293" y="0"/>
                  </a:cubicBezTo>
                  <a:cubicBezTo>
                    <a:pt x="298" y="0"/>
                    <a:pt x="301" y="1"/>
                    <a:pt x="304" y="4"/>
                  </a:cubicBezTo>
                  <a:cubicBezTo>
                    <a:pt x="308" y="7"/>
                    <a:pt x="309" y="11"/>
                    <a:pt x="309" y="16"/>
                  </a:cubicBezTo>
                  <a:moveTo>
                    <a:pt x="330" y="111"/>
                  </a:moveTo>
                  <a:cubicBezTo>
                    <a:pt x="330" y="116"/>
                    <a:pt x="328" y="119"/>
                    <a:pt x="323" y="119"/>
                  </a:cubicBezTo>
                  <a:cubicBezTo>
                    <a:pt x="318" y="119"/>
                    <a:pt x="316" y="116"/>
                    <a:pt x="316" y="111"/>
                  </a:cubicBezTo>
                  <a:cubicBezTo>
                    <a:pt x="316" y="57"/>
                    <a:pt x="316" y="57"/>
                    <a:pt x="316" y="57"/>
                  </a:cubicBezTo>
                  <a:cubicBezTo>
                    <a:pt x="313" y="57"/>
                    <a:pt x="313" y="57"/>
                    <a:pt x="313" y="57"/>
                  </a:cubicBezTo>
                  <a:cubicBezTo>
                    <a:pt x="313" y="187"/>
                    <a:pt x="313" y="187"/>
                    <a:pt x="313" y="187"/>
                  </a:cubicBezTo>
                  <a:cubicBezTo>
                    <a:pt x="313" y="192"/>
                    <a:pt x="310" y="196"/>
                    <a:pt x="304" y="196"/>
                  </a:cubicBezTo>
                  <a:cubicBezTo>
                    <a:pt x="299" y="196"/>
                    <a:pt x="297" y="192"/>
                    <a:pt x="297" y="187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291" y="111"/>
                    <a:pt x="291" y="111"/>
                    <a:pt x="291" y="111"/>
                  </a:cubicBezTo>
                  <a:cubicBezTo>
                    <a:pt x="291" y="187"/>
                    <a:pt x="291" y="187"/>
                    <a:pt x="291" y="187"/>
                  </a:cubicBezTo>
                  <a:cubicBezTo>
                    <a:pt x="291" y="192"/>
                    <a:pt x="289" y="196"/>
                    <a:pt x="284" y="196"/>
                  </a:cubicBezTo>
                  <a:cubicBezTo>
                    <a:pt x="277" y="196"/>
                    <a:pt x="275" y="192"/>
                    <a:pt x="275" y="187"/>
                  </a:cubicBezTo>
                  <a:cubicBezTo>
                    <a:pt x="275" y="57"/>
                    <a:pt x="275" y="57"/>
                    <a:pt x="275" y="57"/>
                  </a:cubicBezTo>
                  <a:cubicBezTo>
                    <a:pt x="272" y="57"/>
                    <a:pt x="272" y="57"/>
                    <a:pt x="272" y="57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16"/>
                    <a:pt x="269" y="119"/>
                    <a:pt x="264" y="119"/>
                  </a:cubicBezTo>
                  <a:cubicBezTo>
                    <a:pt x="260" y="119"/>
                    <a:pt x="257" y="116"/>
                    <a:pt x="257" y="111"/>
                  </a:cubicBezTo>
                  <a:cubicBezTo>
                    <a:pt x="257" y="50"/>
                    <a:pt x="257" y="50"/>
                    <a:pt x="257" y="50"/>
                  </a:cubicBezTo>
                  <a:cubicBezTo>
                    <a:pt x="257" y="40"/>
                    <a:pt x="264" y="34"/>
                    <a:pt x="276" y="34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24" y="34"/>
                    <a:pt x="330" y="40"/>
                    <a:pt x="330" y="50"/>
                  </a:cubicBezTo>
                  <a:lnTo>
                    <a:pt x="330" y="111"/>
                  </a:lnTo>
                  <a:close/>
                </a:path>
                <a:path w="1103" h="196">
                  <a:moveTo>
                    <a:pt x="51" y="16"/>
                  </a:moveTo>
                  <a:cubicBezTo>
                    <a:pt x="51" y="20"/>
                    <a:pt x="50" y="25"/>
                    <a:pt x="46" y="27"/>
                  </a:cubicBezTo>
                  <a:cubicBezTo>
                    <a:pt x="44" y="31"/>
                    <a:pt x="40" y="33"/>
                    <a:pt x="37" y="33"/>
                  </a:cubicBezTo>
                  <a:cubicBezTo>
                    <a:pt x="32" y="33"/>
                    <a:pt x="29" y="31"/>
                    <a:pt x="26" y="27"/>
                  </a:cubicBezTo>
                  <a:cubicBezTo>
                    <a:pt x="23" y="25"/>
                    <a:pt x="21" y="20"/>
                    <a:pt x="21" y="16"/>
                  </a:cubicBezTo>
                  <a:cubicBezTo>
                    <a:pt x="21" y="11"/>
                    <a:pt x="23" y="7"/>
                    <a:pt x="26" y="4"/>
                  </a:cubicBezTo>
                  <a:cubicBezTo>
                    <a:pt x="28" y="1"/>
                    <a:pt x="32" y="0"/>
                    <a:pt x="37" y="0"/>
                  </a:cubicBezTo>
                  <a:cubicBezTo>
                    <a:pt x="40" y="0"/>
                    <a:pt x="44" y="1"/>
                    <a:pt x="46" y="4"/>
                  </a:cubicBezTo>
                  <a:cubicBezTo>
                    <a:pt x="50" y="7"/>
                    <a:pt x="51" y="11"/>
                    <a:pt x="51" y="16"/>
                  </a:cubicBezTo>
                  <a:moveTo>
                    <a:pt x="73" y="111"/>
                  </a:moveTo>
                  <a:cubicBezTo>
                    <a:pt x="73" y="116"/>
                    <a:pt x="70" y="119"/>
                    <a:pt x="66" y="119"/>
                  </a:cubicBezTo>
                  <a:cubicBezTo>
                    <a:pt x="62" y="119"/>
                    <a:pt x="59" y="116"/>
                    <a:pt x="59" y="111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5" y="192"/>
                    <a:pt x="53" y="196"/>
                    <a:pt x="48" y="196"/>
                  </a:cubicBezTo>
                  <a:cubicBezTo>
                    <a:pt x="41" y="196"/>
                    <a:pt x="39" y="192"/>
                    <a:pt x="39" y="187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92"/>
                    <a:pt x="31" y="196"/>
                    <a:pt x="26" y="196"/>
                  </a:cubicBezTo>
                  <a:cubicBezTo>
                    <a:pt x="20" y="196"/>
                    <a:pt x="17" y="192"/>
                    <a:pt x="17" y="18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6"/>
                    <a:pt x="12" y="119"/>
                    <a:pt x="7" y="119"/>
                  </a:cubicBezTo>
                  <a:cubicBezTo>
                    <a:pt x="2" y="119"/>
                    <a:pt x="0" y="116"/>
                    <a:pt x="0" y="1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0"/>
                    <a:pt x="6" y="34"/>
                    <a:pt x="19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66" y="34"/>
                    <a:pt x="73" y="40"/>
                    <a:pt x="73" y="50"/>
                  </a:cubicBezTo>
                  <a:lnTo>
                    <a:pt x="73" y="111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74" name="picture 1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61640" y="1605915"/>
            <a:ext cx="578500" cy="1569306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3211616" y="1727192"/>
            <a:ext cx="923925" cy="883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6200" algn="l" rtl="0" eaLnBrk="0">
              <a:lnSpc>
                <a:spcPct val="84000"/>
              </a:lnSpc>
            </a:pPr>
            <a:r>
              <a:rPr sz="1000" b="1" kern="0" spc="5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经理</a:t>
            </a:r>
            <a:endParaRPr lang="en-US" altLang="en-US" sz="1000" dirty="0"/>
          </a:p>
          <a:p>
            <a:pPr marL="12700" algn="l" rtl="0" eaLnBrk="0">
              <a:lnSpc>
                <a:spcPts val="1420"/>
              </a:lnSpc>
            </a:pPr>
            <a:r>
              <a:rPr sz="1000" b="1" kern="0" spc="4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副经理</a:t>
            </a: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200" dirty="0"/>
          </a:p>
          <a:p>
            <a:pPr marL="509905" indent="64770" algn="l" rtl="0" eaLnBrk="0">
              <a:lnSpc>
                <a:spcPct val="104000"/>
              </a:lnSpc>
              <a:spcBef>
                <a:spcPts val="0"/>
              </a:spcBef>
            </a:pPr>
            <a:r>
              <a:rPr sz="1000" b="1" kern="0" spc="4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课长</a:t>
            </a:r>
            <a:r>
              <a:rPr sz="1000" b="1" kern="0" spc="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000" b="1" kern="0" spc="4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副课长</a:t>
            </a:r>
            <a:endParaRPr lang="en-US" altLang="en-US" sz="1000" dirty="0"/>
          </a:p>
        </p:txBody>
      </p:sp>
      <p:pic>
        <p:nvPicPr>
          <p:cNvPr id="178" name="picture 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950334" y="1629645"/>
            <a:ext cx="574463" cy="1563135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6675119" y="1594358"/>
            <a:ext cx="1070610" cy="539750"/>
          </a:xfrm>
          <a:prstGeom prst="rect">
            <a:avLst/>
          </a:prstGeom>
          <a:solidFill>
            <a:srgbClr val="0060A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marL="201930" indent="32385" algn="l" rtl="0" eaLnBrk="0">
              <a:lnSpc>
                <a:spcPct val="121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资深技术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年薪：</a:t>
            </a:r>
            <a:r>
              <a:rPr sz="9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50万</a:t>
            </a:r>
            <a:r>
              <a:rPr sz="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800" dirty="0"/>
          </a:p>
        </p:txBody>
      </p:sp>
      <p:sp>
        <p:nvSpPr>
          <p:cNvPr id="182" name="textbox 182"/>
          <p:cNvSpPr/>
          <p:nvPr/>
        </p:nvSpPr>
        <p:spPr>
          <a:xfrm>
            <a:off x="2583687" y="2166366"/>
            <a:ext cx="1057910" cy="539750"/>
          </a:xfrm>
          <a:prstGeom prst="rect">
            <a:avLst/>
          </a:prstGeom>
          <a:solidFill>
            <a:srgbClr val="0060A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700" dirty="0"/>
          </a:p>
          <a:p>
            <a:pPr marL="117475" indent="115570" algn="l" rtl="0" eaLnBrk="0">
              <a:lnSpc>
                <a:spcPct val="121000"/>
              </a:lnSpc>
            </a:pPr>
            <a:r>
              <a:rPr sz="12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中层管理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年薪：</a:t>
            </a:r>
            <a:r>
              <a:rPr sz="9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30~50万</a:t>
            </a:r>
            <a:endParaRPr lang="en-US" altLang="en-US" sz="900" dirty="0"/>
          </a:p>
        </p:txBody>
      </p:sp>
      <p:sp>
        <p:nvSpPr>
          <p:cNvPr id="184" name="textbox 184"/>
          <p:cNvSpPr/>
          <p:nvPr/>
        </p:nvSpPr>
        <p:spPr>
          <a:xfrm>
            <a:off x="2067179" y="1632711"/>
            <a:ext cx="1047114" cy="540384"/>
          </a:xfrm>
          <a:prstGeom prst="rect">
            <a:avLst/>
          </a:prstGeom>
          <a:solidFill>
            <a:srgbClr val="0060A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marL="187960" indent="33655" algn="l" rtl="0" eaLnBrk="0">
              <a:lnSpc>
                <a:spcPct val="121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高层管理     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年薪：</a:t>
            </a:r>
            <a:r>
              <a:rPr sz="9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80万</a:t>
            </a:r>
            <a:r>
              <a:rPr sz="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800" dirty="0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1295298" y="2455780"/>
            <a:ext cx="248069" cy="1778971"/>
            <a:chOff x="0" y="0"/>
            <a:chExt cx="248069" cy="1778971"/>
          </a:xfrm>
        </p:grpSpPr>
        <p:pic>
          <p:nvPicPr>
            <p:cNvPr id="186" name="picture 18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40485"/>
              <a:ext cx="237439" cy="1733572"/>
            </a:xfrm>
            <a:prstGeom prst="rect">
              <a:avLst/>
            </a:prstGeom>
          </p:spPr>
        </p:pic>
        <p:sp>
          <p:nvSpPr>
            <p:cNvPr id="188" name="textbox 188"/>
            <p:cNvSpPr/>
            <p:nvPr/>
          </p:nvSpPr>
          <p:spPr>
            <a:xfrm>
              <a:off x="-49926" y="-12700"/>
              <a:ext cx="311150" cy="1804670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2000" kern="0" spc="330" dirty="0">
                  <a:ln w="7266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双</a:t>
              </a:r>
              <a:r>
                <a:rPr sz="2000" kern="0" spc="330" dirty="0">
                  <a:ln w="7257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向</a:t>
              </a:r>
              <a:r>
                <a:rPr sz="2000" kern="0" spc="330" dirty="0">
                  <a:ln w="7266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晋</a:t>
              </a:r>
              <a:r>
                <a:rPr sz="2000" kern="0" spc="330" dirty="0">
                  <a:ln w="7257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升</a:t>
              </a:r>
              <a:r>
                <a:rPr sz="2000" kern="0" spc="330" dirty="0">
                  <a:ln w="7266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通</a:t>
              </a:r>
              <a:r>
                <a:rPr sz="2000" kern="0" spc="330" dirty="0">
                  <a:ln w="7257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道</a:t>
              </a:r>
              <a:endParaRPr lang="en-US" altLang="en-US" sz="2000" dirty="0"/>
            </a:p>
          </p:txBody>
        </p:sp>
      </p:grpSp>
      <p:pic>
        <p:nvPicPr>
          <p:cNvPr id="190" name="picture 1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596504" y="250253"/>
            <a:ext cx="1250150" cy="27781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4538979" y="4284979"/>
            <a:ext cx="693420" cy="287019"/>
            <a:chOff x="0" y="0"/>
            <a:chExt cx="693420" cy="287019"/>
          </a:xfrm>
        </p:grpSpPr>
        <p:pic>
          <p:nvPicPr>
            <p:cNvPr id="192" name="picture 19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693420" cy="287019"/>
            </a:xfrm>
            <a:prstGeom prst="rect">
              <a:avLst/>
            </a:prstGeom>
          </p:spPr>
        </p:pic>
        <p:sp>
          <p:nvSpPr>
            <p:cNvPr id="194" name="textbox 194"/>
            <p:cNvSpPr/>
            <p:nvPr/>
          </p:nvSpPr>
          <p:spPr>
            <a:xfrm>
              <a:off x="-12700" y="-12700"/>
              <a:ext cx="719455" cy="3244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700" dirty="0"/>
            </a:p>
            <a:p>
              <a:pPr marL="13462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普通员工</a:t>
              </a:r>
              <a:endParaRPr lang="en-US" altLang="en-US" sz="900" dirty="0"/>
            </a:p>
          </p:txBody>
        </p:sp>
      </p:grpSp>
      <p:pic>
        <p:nvPicPr>
          <p:cNvPr id="196" name="picture 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148067" y="4420349"/>
            <a:ext cx="539750" cy="178295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6888348" y="1378493"/>
            <a:ext cx="561975" cy="18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30"/>
              </a:lnSpc>
            </a:pPr>
            <a:r>
              <a:rPr sz="1000" b="1" kern="0" spc="5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技术顾问</a:t>
            </a:r>
            <a:endParaRPr lang="en-US" altLang="en-US" sz="1000" dirty="0"/>
          </a:p>
        </p:txBody>
      </p:sp>
      <p:sp>
        <p:nvSpPr>
          <p:cNvPr id="200" name="textbox 200"/>
          <p:cNvSpPr/>
          <p:nvPr/>
        </p:nvSpPr>
        <p:spPr>
          <a:xfrm>
            <a:off x="2348651" y="1343568"/>
            <a:ext cx="561340" cy="184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45"/>
              </a:lnSpc>
            </a:pPr>
            <a:r>
              <a:rPr sz="1000" b="1" kern="0" spc="5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副总经理</a:t>
            </a:r>
            <a:endParaRPr lang="en-US" altLang="en-US" sz="1000" dirty="0"/>
          </a:p>
        </p:txBody>
      </p:sp>
      <p:sp>
        <p:nvSpPr>
          <p:cNvPr id="202" name="textbox 202"/>
          <p:cNvSpPr/>
          <p:nvPr/>
        </p:nvSpPr>
        <p:spPr>
          <a:xfrm>
            <a:off x="5741893" y="1367876"/>
            <a:ext cx="419734" cy="227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85"/>
              </a:lnSpc>
            </a:pPr>
            <a:r>
              <a:rPr sz="1300" b="1" kern="0" spc="30" dirty="0">
                <a:solidFill>
                  <a:srgbClr val="0076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 术</a:t>
            </a:r>
            <a:endParaRPr lang="en-US" altLang="en-US" sz="1300" dirty="0"/>
          </a:p>
        </p:txBody>
      </p:sp>
      <p:sp>
        <p:nvSpPr>
          <p:cNvPr id="204" name="textbox 204"/>
          <p:cNvSpPr/>
          <p:nvPr/>
        </p:nvSpPr>
        <p:spPr>
          <a:xfrm>
            <a:off x="3955984" y="1367876"/>
            <a:ext cx="419100" cy="227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85"/>
              </a:lnSpc>
            </a:pPr>
            <a:r>
              <a:rPr sz="1300" b="1" kern="0" spc="30" dirty="0">
                <a:solidFill>
                  <a:srgbClr val="0076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 理</a:t>
            </a:r>
            <a:endParaRPr lang="en-US" altLang="en-US" sz="1300" dirty="0"/>
          </a:p>
        </p:txBody>
      </p:sp>
      <p:sp>
        <p:nvSpPr>
          <p:cNvPr id="206" name="path"/>
          <p:cNvSpPr/>
          <p:nvPr/>
        </p:nvSpPr>
        <p:spPr>
          <a:xfrm>
            <a:off x="6633209" y="1540636"/>
            <a:ext cx="1012571" cy="63500"/>
          </a:xfrm>
          <a:custGeom>
            <a:avLst/>
            <a:gdLst/>
            <a:ahLst/>
            <a:cxnLst/>
            <a:rect l="0" t="0" r="0" b="0"/>
            <a:pathLst>
              <a:path w="1594" h="100">
                <a:moveTo>
                  <a:pt x="0" y="50"/>
                </a:moveTo>
                <a:lnTo>
                  <a:pt x="1594" y="50"/>
                </a:lnTo>
              </a:path>
            </a:pathLst>
          </a:custGeom>
          <a:noFill/>
          <a:ln w="63500" cap="flat">
            <a:solidFill>
              <a:srgbClr val="008FFA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" name="path"/>
          <p:cNvSpPr/>
          <p:nvPr/>
        </p:nvSpPr>
        <p:spPr>
          <a:xfrm>
            <a:off x="2141474" y="1579498"/>
            <a:ext cx="1012570" cy="63500"/>
          </a:xfrm>
          <a:custGeom>
            <a:avLst/>
            <a:gdLst/>
            <a:ahLst/>
            <a:cxnLst/>
            <a:rect l="0" t="0" r="0" b="0"/>
            <a:pathLst>
              <a:path w="1594" h="100">
                <a:moveTo>
                  <a:pt x="0" y="50"/>
                </a:moveTo>
                <a:lnTo>
                  <a:pt x="1594" y="50"/>
                </a:lnTo>
              </a:path>
            </a:pathLst>
          </a:custGeom>
          <a:noFill/>
          <a:ln w="63500" cap="flat">
            <a:solidFill>
              <a:srgbClr val="008FFA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" name="textbox 210"/>
          <p:cNvSpPr/>
          <p:nvPr/>
        </p:nvSpPr>
        <p:spPr>
          <a:xfrm>
            <a:off x="2416154" y="1178298"/>
            <a:ext cx="427990" cy="189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95"/>
              </a:lnSpc>
            </a:pPr>
            <a:r>
              <a:rPr sz="1000" b="1" kern="0" spc="5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总经理</a:t>
            </a:r>
            <a:endParaRPr lang="en-US" altLang="en-US" sz="1000" dirty="0"/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148067" y="4687792"/>
            <a:ext cx="539750" cy="89147"/>
          </a:xfrm>
          <a:prstGeom prst="rect">
            <a:avLst/>
          </a:prstGeom>
        </p:spPr>
      </p:pic>
      <p:sp>
        <p:nvSpPr>
          <p:cNvPr id="214" name="textbox 214"/>
          <p:cNvSpPr/>
          <p:nvPr/>
        </p:nvSpPr>
        <p:spPr>
          <a:xfrm>
            <a:off x="3279310" y="3312617"/>
            <a:ext cx="530859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1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M10-M12</a:t>
            </a:r>
            <a:endParaRPr lang="en-US" altLang="en-US" sz="800" dirty="0"/>
          </a:p>
        </p:txBody>
      </p:sp>
      <p:sp>
        <p:nvSpPr>
          <p:cNvPr id="216" name="rect"/>
          <p:cNvSpPr/>
          <p:nvPr/>
        </p:nvSpPr>
        <p:spPr>
          <a:xfrm>
            <a:off x="6077965" y="2082164"/>
            <a:ext cx="567055" cy="63500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8" name="rect"/>
          <p:cNvSpPr/>
          <p:nvPr/>
        </p:nvSpPr>
        <p:spPr>
          <a:xfrm>
            <a:off x="6068694" y="2094738"/>
            <a:ext cx="63500" cy="567055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0" name="rect"/>
          <p:cNvSpPr/>
          <p:nvPr/>
        </p:nvSpPr>
        <p:spPr>
          <a:xfrm>
            <a:off x="3113024" y="2112644"/>
            <a:ext cx="566927" cy="63500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2" name="rect"/>
          <p:cNvSpPr/>
          <p:nvPr/>
        </p:nvSpPr>
        <p:spPr>
          <a:xfrm>
            <a:off x="3632453" y="2130170"/>
            <a:ext cx="63500" cy="567054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4" name="rect"/>
          <p:cNvSpPr/>
          <p:nvPr/>
        </p:nvSpPr>
        <p:spPr>
          <a:xfrm>
            <a:off x="3097276" y="1599691"/>
            <a:ext cx="63500" cy="566928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" name="rect"/>
          <p:cNvSpPr/>
          <p:nvPr/>
        </p:nvSpPr>
        <p:spPr>
          <a:xfrm>
            <a:off x="6629273" y="1572132"/>
            <a:ext cx="63500" cy="566928"/>
          </a:xfrm>
          <a:prstGeom prst="rect">
            <a:avLst/>
          </a:prstGeom>
          <a:solidFill>
            <a:srgbClr val="008FF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textbox 228"/>
          <p:cNvSpPr/>
          <p:nvPr/>
        </p:nvSpPr>
        <p:spPr>
          <a:xfrm>
            <a:off x="5336024" y="4387354"/>
            <a:ext cx="456565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T20-T19</a:t>
            </a:r>
            <a:endParaRPr lang="en-US" altLang="en-US" sz="800" dirty="0"/>
          </a:p>
        </p:txBody>
      </p:sp>
      <p:sp>
        <p:nvSpPr>
          <p:cNvPr id="230" name="textbox 230"/>
          <p:cNvSpPr/>
          <p:nvPr/>
        </p:nvSpPr>
        <p:spPr>
          <a:xfrm>
            <a:off x="6070211" y="3273628"/>
            <a:ext cx="456565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T10-T12</a:t>
            </a:r>
            <a:endParaRPr lang="en-US" altLang="en-US" sz="800" dirty="0"/>
          </a:p>
        </p:txBody>
      </p:sp>
      <p:sp>
        <p:nvSpPr>
          <p:cNvPr id="232" name="textbox 232"/>
          <p:cNvSpPr/>
          <p:nvPr/>
        </p:nvSpPr>
        <p:spPr>
          <a:xfrm>
            <a:off x="2777914" y="2794815"/>
            <a:ext cx="403225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1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M8-M9</a:t>
            </a:r>
            <a:endParaRPr lang="en-US" altLang="en-US" sz="800" dirty="0"/>
          </a:p>
        </p:txBody>
      </p:sp>
      <p:sp>
        <p:nvSpPr>
          <p:cNvPr id="234" name="textbox 234"/>
          <p:cNvSpPr/>
          <p:nvPr/>
        </p:nvSpPr>
        <p:spPr>
          <a:xfrm>
            <a:off x="2158281" y="2252609"/>
            <a:ext cx="403225" cy="128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b="1" kern="0" spc="-1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M7-M5</a:t>
            </a:r>
            <a:endParaRPr lang="en-US" altLang="en-US" sz="800" dirty="0"/>
          </a:p>
        </p:txBody>
      </p:sp>
      <p:sp>
        <p:nvSpPr>
          <p:cNvPr id="236" name="textbox 236"/>
          <p:cNvSpPr/>
          <p:nvPr/>
        </p:nvSpPr>
        <p:spPr>
          <a:xfrm>
            <a:off x="6713720" y="2747825"/>
            <a:ext cx="329565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T8-T9</a:t>
            </a:r>
            <a:endParaRPr lang="en-US" altLang="en-US" sz="800" dirty="0"/>
          </a:p>
        </p:txBody>
      </p:sp>
      <p:sp>
        <p:nvSpPr>
          <p:cNvPr id="238" name="textbox 238"/>
          <p:cNvSpPr/>
          <p:nvPr/>
        </p:nvSpPr>
        <p:spPr>
          <a:xfrm>
            <a:off x="7316589" y="2216795"/>
            <a:ext cx="329565" cy="128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b="1" kern="0" spc="0" dirty="0">
                <a:solidFill>
                  <a:srgbClr val="003E9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T5-T7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 rot="21600000">
            <a:off x="6797976" y="2133442"/>
            <a:ext cx="1740694" cy="1308543"/>
            <a:chOff x="0" y="0"/>
            <a:chExt cx="1740694" cy="1308543"/>
          </a:xfrm>
        </p:grpSpPr>
        <p:sp>
          <p:nvSpPr>
            <p:cNvPr id="240" name="path"/>
            <p:cNvSpPr/>
            <p:nvPr/>
          </p:nvSpPr>
          <p:spPr>
            <a:xfrm>
              <a:off x="0" y="0"/>
              <a:ext cx="1740694" cy="1308543"/>
            </a:xfrm>
            <a:custGeom>
              <a:avLst/>
              <a:gdLst/>
              <a:ahLst/>
              <a:cxnLst/>
              <a:rect l="0" t="0" r="0" b="0"/>
              <a:pathLst>
                <a:path w="2741" h="2060">
                  <a:moveTo>
                    <a:pt x="107" y="1819"/>
                  </a:moveTo>
                  <a:lnTo>
                    <a:pt x="178" y="1522"/>
                  </a:lnTo>
                  <a:cubicBezTo>
                    <a:pt x="-183" y="1028"/>
                    <a:pt x="56" y="407"/>
                    <a:pt x="715" y="136"/>
                  </a:cubicBezTo>
                  <a:cubicBezTo>
                    <a:pt x="1373" y="-135"/>
                    <a:pt x="2201" y="44"/>
                    <a:pt x="2563" y="538"/>
                  </a:cubicBezTo>
                  <a:cubicBezTo>
                    <a:pt x="2925" y="1032"/>
                    <a:pt x="2684" y="1653"/>
                    <a:pt x="2026" y="1924"/>
                  </a:cubicBezTo>
                  <a:cubicBezTo>
                    <a:pt x="1539" y="2125"/>
                    <a:pt x="940" y="2084"/>
                    <a:pt x="510" y="1821"/>
                  </a:cubicBezTo>
                  <a:lnTo>
                    <a:pt x="107" y="1819"/>
                  </a:lnTo>
                  <a:close/>
                </a:path>
              </a:pathLst>
            </a:custGeom>
            <a:solidFill>
              <a:srgbClr val="BDD7E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2" name="textbox 242"/>
            <p:cNvSpPr/>
            <p:nvPr/>
          </p:nvSpPr>
          <p:spPr>
            <a:xfrm>
              <a:off x="-12700" y="-12700"/>
              <a:ext cx="1766570" cy="13627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2000"/>
                </a:lnSpc>
              </a:pPr>
              <a:endParaRPr lang="en-US" altLang="en-US" sz="1000" dirty="0"/>
            </a:p>
            <a:p>
              <a:pPr marL="37973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2000" b="1" kern="0" spc="-10" dirty="0">
                  <a:solidFill>
                    <a:srgbClr val="0000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在职学长</a:t>
              </a:r>
              <a:endParaRPr lang="en-US" altLang="en-US" sz="2000" dirty="0"/>
            </a:p>
            <a:p>
              <a:pPr marL="517525" algn="l" rtl="0" eaLnBrk="0">
                <a:lnSpc>
                  <a:spcPct val="98000"/>
                </a:lnSpc>
                <a:spcBef>
                  <a:spcPts val="75"/>
                </a:spcBef>
              </a:pPr>
              <a:r>
                <a:rPr sz="2000" b="1" kern="0" spc="-40" dirty="0">
                  <a:solidFill>
                    <a:srgbClr val="0000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20+人</a:t>
              </a:r>
              <a:endParaRPr lang="en-US" altLang="en-US" sz="2000" dirty="0"/>
            </a:p>
          </p:txBody>
        </p:sp>
      </p:grpSp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1388237" y="1341247"/>
          <a:ext cx="5422265" cy="2892424"/>
        </p:xfrm>
        <a:graphic>
          <a:graphicData uri="http://schemas.openxmlformats.org/drawingml/2006/table">
            <a:tbl>
              <a:tblPr/>
              <a:tblGrid>
                <a:gridCol w="84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50190" algn="l" rtl="0" eaLnBrk="0">
                        <a:lnSpc>
                          <a:spcPct val="98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姓名</a:t>
                      </a:r>
                      <a:endParaRPr lang="en-US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260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毕业日期</a:t>
                      </a:r>
                      <a:endParaRPr lang="en-US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892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到职日期</a:t>
                      </a:r>
                      <a:endParaRPr lang="en-US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77190" algn="l" rtl="0" eaLnBrk="0">
                        <a:lnSpc>
                          <a:spcPct val="98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</a:t>
                      </a:r>
                      <a:endParaRPr lang="en-US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774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综合年薪</a:t>
                      </a:r>
                      <a:endParaRPr lang="en-US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895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王资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165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2021/6/30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1377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2020/12/29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1955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三级技术员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16535" algn="l" rtl="0" eaLnBrk="0">
                        <a:lnSpc>
                          <a:spcPct val="97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刘万腾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165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2021/6/30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1377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2020/12/29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1955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三级技术员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184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王秋航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17335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2020/12/25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2415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2021/4/9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1955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三级技术员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18440" algn="l" rtl="0" eaLnBrk="0">
                        <a:lnSpc>
                          <a:spcPct val="97000"/>
                        </a:lnSpc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王长江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2165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2021/6/30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22415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2021/1/7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1955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三级技术员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8892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岳鑫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2165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2021/6/30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18097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2021/7/13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03860" algn="l" rtl="0" eaLnBrk="0">
                        <a:lnSpc>
                          <a:spcPct val="97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领班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2870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赵坤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16535" algn="l" rtl="0" eaLnBrk="0">
                        <a:lnSpc>
                          <a:spcPct val="99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2021/6/30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37795" algn="l" rtl="0" eaLnBrk="0">
                        <a:lnSpc>
                          <a:spcPct val="99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2020/12/29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95580" algn="l" rtl="0" eaLnBrk="0">
                        <a:lnSpc>
                          <a:spcPct val="98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三级技术员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46075" algn="l" rtl="0" eaLnBrk="0">
                        <a:lnSpc>
                          <a:spcPct val="98000"/>
                        </a:lnSpc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215900" algn="l" rtl="0" eaLnBrk="0">
                        <a:lnSpc>
                          <a:spcPct val="97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赵腾飞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16535" algn="l" rtl="0" eaLnBrk="0">
                        <a:lnSpc>
                          <a:spcPct val="98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2021/6/30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7795" algn="l" rtl="0" eaLnBrk="0">
                        <a:lnSpc>
                          <a:spcPct val="98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2020/12/29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195580" algn="l" rtl="0" eaLnBrk="0">
                        <a:lnSpc>
                          <a:spcPct val="97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三级技术员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15万左右</a:t>
                      </a:r>
                      <a:endParaRPr lang="en-US" altLang="en-US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394675" cy="1151763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7760" y="561340"/>
            <a:ext cx="1978660" cy="226059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96504" y="250253"/>
            <a:ext cx="1250150" cy="2778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3615055"/>
            <a:ext cx="5353050" cy="965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83" y="890512"/>
            <a:ext cx="2038455" cy="2482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0653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8945" y="0"/>
            <a:ext cx="8575860" cy="4571936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2381885" y="4660265"/>
            <a:ext cx="4380865" cy="483234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419735" algn="l" rtl="0" eaLnBrk="0">
              <a:lnSpc>
                <a:spcPct val="97000"/>
              </a:lnSpc>
              <a:spcBef>
                <a:spcPts val="0"/>
              </a:spcBef>
            </a:pPr>
            <a:r>
              <a:rPr sz="16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集团人员10000+              宁</a:t>
            </a: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亚6000人</a:t>
            </a:r>
            <a:endParaRPr lang="en-US" altLang="en-US" sz="1600" dirty="0"/>
          </a:p>
        </p:txBody>
      </p:sp>
      <p:sp>
        <p:nvSpPr>
          <p:cNvPr id="12" name="textbox 12"/>
          <p:cNvSpPr/>
          <p:nvPr/>
        </p:nvSpPr>
        <p:spPr>
          <a:xfrm>
            <a:off x="1645901" y="4153696"/>
            <a:ext cx="5973445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宁亚一厂，占地360亩，23幢标准厂房，建筑2</a:t>
            </a: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4万平米，执行元件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7950" y="623089"/>
            <a:ext cx="8630978" cy="4316575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1180693" y="4546066"/>
            <a:ext cx="7396480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宁亚二厂，占地400多亩，28幢标准厂房，建筑面积24万平米</a:t>
            </a: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，生产气源件及导轨</a:t>
            </a:r>
            <a:endParaRPr lang="en-US" altLang="en-US" sz="1600" dirty="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0300" y="561340"/>
            <a:ext cx="972820" cy="226059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1118009" y="843279"/>
            <a:ext cx="1323339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800" kern="0" spc="11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 </a:t>
            </a:r>
            <a:r>
              <a:rPr sz="800" kern="0" spc="110" dirty="0">
                <a:solidFill>
                  <a:srgbClr val="8B8B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introduction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3365" cy="5112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3638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559" y="0"/>
            <a:ext cx="9108440" cy="5123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75083" y="837925"/>
            <a:ext cx="5418200" cy="419166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68487" y="952425"/>
            <a:ext cx="2644603" cy="371270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0219" y="2828167"/>
            <a:ext cx="2259993" cy="1763004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5810706" y="2066975"/>
            <a:ext cx="1800225" cy="723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b="1" kern="0" spc="-40" dirty="0">
                <a:solidFill>
                  <a:srgbClr val="00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早餐</a:t>
            </a:r>
            <a:r>
              <a:rPr sz="1800" b="1" kern="0" spc="100" dirty="0">
                <a:solidFill>
                  <a:srgbClr val="00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40" dirty="0">
                <a:solidFill>
                  <a:srgbClr val="00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7元</a:t>
            </a:r>
            <a:endParaRPr lang="en-US" altLang="en-US" sz="18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0320" algn="l" rtl="0" eaLnBrk="0">
              <a:lnSpc>
                <a:spcPct val="97000"/>
              </a:lnSpc>
            </a:pPr>
            <a:r>
              <a:rPr sz="1800" b="1" kern="0" spc="-30" dirty="0">
                <a:solidFill>
                  <a:srgbClr val="00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中/晚餐</a:t>
            </a:r>
            <a:r>
              <a:rPr sz="1800" b="1" kern="0" spc="80" dirty="0">
                <a:solidFill>
                  <a:srgbClr val="00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14元/餐</a:t>
            </a:r>
            <a:endParaRPr lang="en-US" altLang="en-US" sz="1800" dirty="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98945" y="0"/>
            <a:ext cx="579259" cy="1089786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589343" y="1599438"/>
            <a:ext cx="269875" cy="21310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38000"/>
              </a:lnSpc>
            </a:pPr>
            <a:endParaRPr lang="en-US" altLang="en-US" sz="100" dirty="0"/>
          </a:p>
          <a:p>
            <a:pPr marL="12700" indent="5715" algn="l" rtl="0" eaLnBrk="0">
              <a:lnSpc>
                <a:spcPct val="99000"/>
              </a:lnSpc>
            </a:pPr>
            <a:r>
              <a:rPr sz="2000" kern="0" spc="-140" dirty="0">
                <a:ln w="72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免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90" dirty="0">
                <a:ln w="72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费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90" dirty="0">
                <a:ln w="72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90" dirty="0">
                <a:ln w="72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供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kern="0" spc="37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2000" kern="0" spc="-90" dirty="0">
                <a:ln w="72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90" dirty="0">
                <a:ln w="72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间</a:t>
            </a:r>
            <a:endParaRPr lang="en-US" altLang="en-US" sz="2000" dirty="0"/>
          </a:p>
        </p:txBody>
      </p:sp>
      <p:sp>
        <p:nvSpPr>
          <p:cNvPr id="42" name="textbox 42"/>
          <p:cNvSpPr/>
          <p:nvPr/>
        </p:nvSpPr>
        <p:spPr>
          <a:xfrm>
            <a:off x="3068446" y="4609541"/>
            <a:ext cx="3008629" cy="2025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空调、独立卫浴、免费WIFI 、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全自动洗衣机</a:t>
            </a:r>
            <a:endParaRPr lang="en-US" altLang="en-US" sz="1200" dirty="0"/>
          </a:p>
        </p:txBody>
      </p:sp>
      <p:sp>
        <p:nvSpPr>
          <p:cNvPr id="44" name="textbox 44"/>
          <p:cNvSpPr/>
          <p:nvPr/>
        </p:nvSpPr>
        <p:spPr>
          <a:xfrm>
            <a:off x="1118009" y="843279"/>
            <a:ext cx="1318260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salary</a:t>
            </a:r>
            <a:r>
              <a:rPr sz="800" kern="0" spc="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120" dirty="0">
                <a:solidFill>
                  <a:srgbClr val="8C8C8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</a:t>
            </a:r>
            <a:r>
              <a:rPr sz="800" kern="0" spc="12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trea</a:t>
            </a:r>
            <a:r>
              <a:rPr sz="800" kern="0" spc="110" dirty="0">
                <a:solidFill>
                  <a:srgbClr val="7D7D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tment</a:t>
            </a:r>
            <a:endParaRPr lang="en-US" altLang="en-US" sz="8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219" y="561340"/>
            <a:ext cx="469900" cy="226059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668732" y="623089"/>
            <a:ext cx="687854" cy="14904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JjOTQxYzhjODMyMDAzZmE0MDJkMWFkNmJlNDkwYT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317</Words>
  <Application>Microsoft Office PowerPoint</Application>
  <PresentationFormat>全屏显示(16:9)</PresentationFormat>
  <Paragraphs>243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荀桂花</dc:creator>
  <cp:lastModifiedBy>Administrator</cp:lastModifiedBy>
  <cp:revision>17</cp:revision>
  <dcterms:created xsi:type="dcterms:W3CDTF">2024-05-09T23:28:00Z</dcterms:created>
  <dcterms:modified xsi:type="dcterms:W3CDTF">2025-05-16T06:16:20Z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2024-05-14T07:26:01Z</vt:filetime>
  </property>
  <property fmtid="{D5CDD505-2E9C-101B-9397-08002B2CF9AE}" pid="4" name="ICV">
    <vt:lpwstr>C17BB9D72D3F4208AF2CEB94AE489D13_12</vt:lpwstr>
  </property>
  <property fmtid="{D5CDD505-2E9C-101B-9397-08002B2CF9AE}" pid="5" name="KSOProductBuildVer">
    <vt:lpwstr>2052-12.1.0.19770</vt:lpwstr>
  </property>
</Properties>
</file>